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0" r:id="rId5"/>
    <p:sldId id="261" r:id="rId6"/>
    <p:sldId id="262" r:id="rId7"/>
    <p:sldId id="263" r:id="rId8"/>
    <p:sldId id="264" r:id="rId9"/>
    <p:sldId id="265" r:id="rId10"/>
    <p:sldId id="266" r:id="rId11"/>
    <p:sldId id="267" r:id="rId12"/>
    <p:sldId id="257" r:id="rId13"/>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1" d="100"/>
          <a:sy n="51" d="100"/>
        </p:scale>
        <p:origin x="-1243" y="-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19" name="Нижний колонтитул 18"/>
          <p:cNvSpPr>
            <a:spLocks noGrp="1"/>
          </p:cNvSpPr>
          <p:nvPr>
            <p:ph type="ftr" sz="quarter" idx="11"/>
          </p:nvPr>
        </p:nvSpPr>
        <p:spPr/>
        <p:txBody>
          <a:bodyPr/>
          <a:lstStyle/>
          <a:p>
            <a:endParaRPr lang="en-US"/>
          </a:p>
        </p:txBody>
      </p:sp>
      <p:sp>
        <p:nvSpPr>
          <p:cNvPr id="27" name="Номер слайда 26"/>
          <p:cNvSpPr>
            <a:spLocks noGrp="1"/>
          </p:cNvSpPr>
          <p:nvPr>
            <p:ph type="sldNum" sz="quarter" idx="12"/>
          </p:nvPr>
        </p:nvSpPr>
        <p:spPr/>
        <p:txBody>
          <a:bodyPr/>
          <a:lstStyle/>
          <a:p>
            <a:fld id="{A483448D-3A78-4528-A469-B745A65DA4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10/10/2022</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a:xfrm>
            <a:off x="8077200" y="6356350"/>
            <a:ext cx="609600" cy="365125"/>
          </a:xfrm>
        </p:spPr>
        <p:txBody>
          <a:bodyPr/>
          <a:lstStyle/>
          <a:p>
            <a:fld id="{A483448D-3A78-4528-A469-B745A65DA480}" type="slidenum">
              <a:rPr lang="en-US" smtClean="0"/>
              <a:pPr/>
              <a:t>‹#›</a:t>
            </a:fld>
            <a:endParaRPr lang="en-US"/>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EAF463A-BC7C-46EE-9F1E-7F377CCA4891}" type="datetimeFigureOut">
              <a:rPr lang="en-US" smtClean="0"/>
              <a:pPr/>
              <a:t>10/10/2022</a:t>
            </a:fld>
            <a:endParaRPr lang="en-US"/>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483448D-3A78-4528-A469-B745A65DA480}" type="slidenum">
              <a:rPr lang="en-US" smtClean="0"/>
              <a:pPr/>
              <a:t>‹#›</a:t>
            </a:fld>
            <a:endParaRPr lang="en-US"/>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s://de.m.wikipedia.org/wiki/Russische_Akademie_der_Wissenschaften" TargetMode="External"/><Relationship Id="rId2" Type="http://schemas.openxmlformats.org/officeDocument/2006/relationships/hyperlink" Target="https://lidenz.ru/de/mikhail-lomonosov-der-gruendungsvater-der-russischen-wissenschaft/" TargetMode="External"/><Relationship Id="rId1" Type="http://schemas.openxmlformats.org/officeDocument/2006/relationships/slideLayout" Target="../slideLayouts/slideLayout2.xml"/><Relationship Id="rId4" Type="http://schemas.openxmlformats.org/officeDocument/2006/relationships/hyperlink" Target="https://russische-botschaft.ru/de/2019/10/22/das-ministerium-fuer-wissenschaft-und-hochschulbildung-der-russischen-foederation-zeigt-seine-erfindungen-in-deutschlan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de-DE" dirty="0" smtClean="0"/>
              <a:t>Russische Geschichte der Wissenschaft</a:t>
            </a:r>
            <a:endParaRPr lang="ru-RU" dirty="0"/>
          </a:p>
        </p:txBody>
      </p:sp>
      <p:sp>
        <p:nvSpPr>
          <p:cNvPr id="3" name="Подзаголовок 2"/>
          <p:cNvSpPr>
            <a:spLocks noGrp="1"/>
          </p:cNvSpPr>
          <p:nvPr>
            <p:ph type="subTitle" idx="1"/>
          </p:nvPr>
        </p:nvSpPr>
        <p:spPr/>
        <p:txBody>
          <a:bodyPr/>
          <a:lstStyle/>
          <a:p>
            <a:endParaRPr lang="ru-RU" dirty="0"/>
          </a:p>
        </p:txBody>
      </p:sp>
      <p:sp>
        <p:nvSpPr>
          <p:cNvPr id="3074" name="AutoShape 2" descr="Mikhail Lomonosov: der Gründungsvater der russischen Wissenschaf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076" name="AutoShape 4" descr="Mikhail Lomonosov: der Gründungsvater der russischen Wissenschaf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Текст 4"/>
          <p:cNvSpPr>
            <a:spLocks noGrp="1"/>
          </p:cNvSpPr>
          <p:nvPr>
            <p:ph type="body" idx="1"/>
          </p:nvPr>
        </p:nvSpPr>
        <p:spPr>
          <a:xfrm>
            <a:off x="4572000" y="1066800"/>
            <a:ext cx="4192588" cy="792162"/>
          </a:xfrm>
        </p:spPr>
        <p:txBody>
          <a:bodyPr>
            <a:noAutofit/>
          </a:bodyPr>
          <a:lstStyle/>
          <a:p>
            <a:r>
              <a:rPr lang="de-DE" b="0" dirty="0" smtClean="0"/>
              <a:t>Das Hauptgebäude der </a:t>
            </a:r>
            <a:r>
              <a:rPr lang="de-DE" b="0" dirty="0" err="1" smtClean="0"/>
              <a:t>Lomonossow</a:t>
            </a:r>
            <a:r>
              <a:rPr lang="en-US" b="0" dirty="0" smtClean="0"/>
              <a:t>-</a:t>
            </a:r>
            <a:r>
              <a:rPr lang="de-DE" b="0" dirty="0" smtClean="0"/>
              <a:t>Universität  in Moskau.</a:t>
            </a:r>
            <a:endParaRPr lang="ru-RU" dirty="0"/>
          </a:p>
        </p:txBody>
      </p:sp>
      <p:sp>
        <p:nvSpPr>
          <p:cNvPr id="11" name="Текст 10"/>
          <p:cNvSpPr>
            <a:spLocks noGrp="1"/>
          </p:cNvSpPr>
          <p:nvPr>
            <p:ph type="body" sz="half" idx="3"/>
          </p:nvPr>
        </p:nvSpPr>
        <p:spPr>
          <a:xfrm>
            <a:off x="609600" y="1143000"/>
            <a:ext cx="4041775" cy="990600"/>
          </a:xfrm>
        </p:spPr>
        <p:txBody>
          <a:bodyPr>
            <a:normAutofit fontScale="92500" lnSpcReduction="10000"/>
          </a:bodyPr>
          <a:lstStyle/>
          <a:p>
            <a:r>
              <a:rPr lang="de-DE" sz="2600" b="0" dirty="0" smtClean="0"/>
              <a:t>Russische Akademie der Wissenschaften in Sankt Petersburg.</a:t>
            </a:r>
            <a:endParaRPr lang="ru-RU" sz="2600" dirty="0" smtClean="0"/>
          </a:p>
          <a:p>
            <a:endParaRPr lang="ru-RU" dirty="0"/>
          </a:p>
        </p:txBody>
      </p:sp>
      <p:pic>
        <p:nvPicPr>
          <p:cNvPr id="3073" name="Picture 1" descr="E:\открытый урок\Без названия.jpg"/>
          <p:cNvPicPr>
            <a:picLocks noGrp="1" noChangeAspect="1" noChangeArrowheads="1"/>
          </p:cNvPicPr>
          <p:nvPr>
            <p:ph sz="quarter" idx="2"/>
          </p:nvPr>
        </p:nvPicPr>
        <p:blipFill>
          <a:blip r:embed="rId2"/>
          <a:stretch>
            <a:fillRect/>
          </a:stretch>
        </p:blipFill>
        <p:spPr bwMode="auto">
          <a:xfrm>
            <a:off x="381000" y="2514600"/>
            <a:ext cx="3967507" cy="2971800"/>
          </a:xfrm>
          <a:prstGeom prst="rect">
            <a:avLst/>
          </a:prstGeom>
          <a:noFill/>
        </p:spPr>
      </p:pic>
      <p:pic>
        <p:nvPicPr>
          <p:cNvPr id="3074" name="Picture 2" descr="E:\открытый урок\Без названия (1).jpg"/>
          <p:cNvPicPr>
            <a:picLocks noGrp="1" noChangeAspect="1" noChangeArrowheads="1"/>
          </p:cNvPicPr>
          <p:nvPr>
            <p:ph sz="quarter" idx="4"/>
          </p:nvPr>
        </p:nvPicPr>
        <p:blipFill>
          <a:blip r:embed="rId3"/>
          <a:srcRect/>
          <a:stretch>
            <a:fillRect/>
          </a:stretch>
        </p:blipFill>
        <p:spPr bwMode="auto">
          <a:xfrm>
            <a:off x="4724400" y="2514600"/>
            <a:ext cx="3962400" cy="2967975"/>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457200" y="1295400"/>
            <a:ext cx="3008313" cy="1162050"/>
          </a:xfrm>
        </p:spPr>
        <p:txBody>
          <a:bodyPr>
            <a:normAutofit/>
          </a:bodyPr>
          <a:lstStyle/>
          <a:p>
            <a:r>
              <a:rPr lang="de-DE" b="0" dirty="0" smtClean="0"/>
              <a:t/>
            </a:r>
            <a:br>
              <a:rPr lang="de-DE" b="0" dirty="0" smtClean="0"/>
            </a:br>
            <a:endParaRPr lang="ru-RU" dirty="0"/>
          </a:p>
        </p:txBody>
      </p:sp>
      <p:sp>
        <p:nvSpPr>
          <p:cNvPr id="11" name="Текст 10"/>
          <p:cNvSpPr>
            <a:spLocks noGrp="1"/>
          </p:cNvSpPr>
          <p:nvPr>
            <p:ph type="body" idx="2"/>
          </p:nvPr>
        </p:nvSpPr>
        <p:spPr>
          <a:xfrm>
            <a:off x="304800" y="2667000"/>
            <a:ext cx="3352800" cy="2468563"/>
          </a:xfrm>
        </p:spPr>
        <p:txBody>
          <a:bodyPr>
            <a:normAutofit/>
          </a:bodyPr>
          <a:lstStyle/>
          <a:p>
            <a:r>
              <a:rPr lang="ru-RU" sz="2000" dirty="0" smtClean="0"/>
              <a:t>№3.   </a:t>
            </a:r>
            <a:r>
              <a:rPr lang="de-DE" sz="2000" dirty="0" smtClean="0"/>
              <a:t>Wenn du ein Gelehrte würdest, in welchem Bereich der Wissenschaft hättest du gearbeitet</a:t>
            </a:r>
            <a:r>
              <a:rPr lang="ru-RU" sz="2000" dirty="0" smtClean="0"/>
              <a:t>?</a:t>
            </a:r>
            <a:endParaRPr lang="de-DE" sz="2000" dirty="0" smtClean="0"/>
          </a:p>
          <a:p>
            <a:r>
              <a:rPr lang="de-DE" sz="2000" dirty="0" smtClean="0"/>
              <a:t>Warum</a:t>
            </a:r>
            <a:r>
              <a:rPr lang="ru-RU" sz="2000" dirty="0" smtClean="0"/>
              <a:t>?</a:t>
            </a:r>
            <a:endParaRPr lang="ru-RU" sz="2000" dirty="0"/>
          </a:p>
        </p:txBody>
      </p:sp>
      <p:sp>
        <p:nvSpPr>
          <p:cNvPr id="12" name="Содержимое 11"/>
          <p:cNvSpPr>
            <a:spLocks noGrp="1"/>
          </p:cNvSpPr>
          <p:nvPr>
            <p:ph sz="half" idx="1"/>
          </p:nvPr>
        </p:nvSpPr>
        <p:spPr>
          <a:xfrm>
            <a:off x="3575050" y="273050"/>
            <a:ext cx="5111750" cy="5940088"/>
          </a:xfrm>
          <a:prstGeom prst="rect">
            <a:avLst/>
          </a:prstGeom>
        </p:spPr>
        <p:txBody>
          <a:bodyPr>
            <a:spAutoFit/>
          </a:bodyPr>
          <a:lstStyle/>
          <a:p>
            <a:endParaRPr lang="de-DE" sz="2000" dirty="0" smtClean="0"/>
          </a:p>
          <a:p>
            <a:r>
              <a:rPr lang="de-DE" sz="2000" dirty="0" smtClean="0">
                <a:solidFill>
                  <a:srgbClr val="FF0000"/>
                </a:solidFill>
              </a:rPr>
              <a:t>Deutschland</a:t>
            </a:r>
            <a:r>
              <a:rPr lang="de-DE" sz="2000" dirty="0" smtClean="0"/>
              <a:t> hat führende Position in der Zahl der gemeinsamen wissenschaftlichen Projekte mit </a:t>
            </a:r>
            <a:r>
              <a:rPr lang="de-DE" sz="2000" dirty="0" smtClean="0">
                <a:solidFill>
                  <a:srgbClr val="FF0000"/>
                </a:solidFill>
              </a:rPr>
              <a:t>Russland</a:t>
            </a:r>
            <a:r>
              <a:rPr lang="de-DE" sz="2000" dirty="0" smtClean="0"/>
              <a:t>. Seit 2014 wurden 81 Forschungsprojekte mit deutscher Beteiligung im Rahmen des nationalen Programms realisiert.</a:t>
            </a:r>
          </a:p>
          <a:p>
            <a:pPr>
              <a:buNone/>
            </a:pPr>
            <a:endParaRPr lang="de-DE" sz="2000" dirty="0" smtClean="0"/>
          </a:p>
          <a:p>
            <a:r>
              <a:rPr lang="de-DE" sz="2000" dirty="0" smtClean="0"/>
              <a:t>Mehr als 30 000 Erfindungen wurden in den 70 Jahren der Messe in Nürnberg präsentiert.</a:t>
            </a:r>
          </a:p>
          <a:p>
            <a:endParaRPr lang="de-DE" sz="2000" dirty="0" smtClean="0"/>
          </a:p>
          <a:p>
            <a:r>
              <a:rPr lang="de-DE" sz="2000" dirty="0" smtClean="0"/>
              <a:t>In den letzten Jahren haben die Russischen Teilnehmer nicht nur Gold -, Silber-und Bronzemedaillen der Ausstellung mit nach Hause genommen, sondern auch Sonderpreise, einschließlich für Relevanz und Innovation.</a:t>
            </a:r>
            <a:endParaRPr lang="de-DE" sz="2000" dirty="0"/>
          </a:p>
        </p:txBody>
      </p:sp>
      <p:pic>
        <p:nvPicPr>
          <p:cNvPr id="17410" name="Picture 2" descr="https://i2.wp.com/russische-botschaft.ru/wp-content/uploads/2019/10/header_e.jpg?fit=940%2C450&amp;ssl=1"/>
          <p:cNvPicPr>
            <a:picLocks noChangeAspect="1" noChangeArrowheads="1"/>
          </p:cNvPicPr>
          <p:nvPr/>
        </p:nvPicPr>
        <p:blipFill>
          <a:blip r:embed="rId2"/>
          <a:srcRect/>
          <a:stretch>
            <a:fillRect/>
          </a:stretch>
        </p:blipFill>
        <p:spPr bwMode="auto">
          <a:xfrm>
            <a:off x="304800" y="381000"/>
            <a:ext cx="3513878" cy="168217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r>
              <a:rPr lang="en-GB" dirty="0" smtClean="0">
                <a:hlinkClick r:id="rId2"/>
              </a:rPr>
              <a:t>https://lidenz.ru/de/mikhail-lomonosov-der-gruendungsvater-der-russischen-wissenschaft/</a:t>
            </a:r>
            <a:endParaRPr lang="en-GB" dirty="0" smtClean="0"/>
          </a:p>
          <a:p>
            <a:r>
              <a:rPr lang="en-GB" dirty="0" smtClean="0">
                <a:hlinkClick r:id="rId3"/>
              </a:rPr>
              <a:t>https://de.m.wikipedia.org/wiki/Russische_Akademie_der_Wissenschaften</a:t>
            </a:r>
            <a:endParaRPr lang="en-GB" dirty="0" smtClean="0"/>
          </a:p>
          <a:p>
            <a:r>
              <a:rPr lang="en-GB" dirty="0" smtClean="0">
                <a:hlinkClick r:id="rId4"/>
              </a:rPr>
              <a:t>https://russische-botschaft.ru/de/2019/10/22/das-ministerium-fuer-wissenschaft-und-hochschulbildung-der-russischen-foederation-zeigt-seine-erfindungen-in-deutschland/</a:t>
            </a:r>
            <a:endParaRPr lang="en-GB" dirty="0" smtClean="0"/>
          </a:p>
          <a:p>
            <a:endParaRPr lang="en-GB" dirty="0" smtClean="0"/>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de-DE" dirty="0" smtClean="0"/>
              <a:t>Am 19. November 1711 wurde </a:t>
            </a:r>
            <a:r>
              <a:rPr lang="de-DE"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Mikhail </a:t>
            </a:r>
            <a:r>
              <a:rPr lang="de-DE"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Vasilievich</a:t>
            </a:r>
            <a:r>
              <a:rPr lang="de-DE"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de-DE"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Lomonosov</a:t>
            </a:r>
            <a:r>
              <a:rPr lang="de-DE"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de-DE" dirty="0" smtClean="0"/>
              <a:t>in einem kleinen Dorf im hohen Norden Russlands geboren. Obwohl sein Leben relativ kurz war, hat ihn sein Lust auf Lernen weit gebracht und ihm den Ruf des Gründungsvaters der russischen Wissenschaft eingebracht. </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DE" b="1" dirty="0" smtClean="0"/>
              <a:t>Bescheidene Anfänge</a:t>
            </a:r>
            <a:br>
              <a:rPr lang="de-DE" b="1" dirty="0" smtClean="0"/>
            </a:br>
            <a:endParaRPr lang="ru-RU" dirty="0"/>
          </a:p>
        </p:txBody>
      </p:sp>
      <p:sp>
        <p:nvSpPr>
          <p:cNvPr id="3" name="Содержимое 2"/>
          <p:cNvSpPr>
            <a:spLocks noGrp="1"/>
          </p:cNvSpPr>
          <p:nvPr>
            <p:ph idx="1"/>
          </p:nvPr>
        </p:nvSpPr>
        <p:spPr/>
        <p:txBody>
          <a:bodyPr/>
          <a:lstStyle/>
          <a:p>
            <a:pPr fontAlgn="base"/>
            <a:r>
              <a:rPr lang="de-DE" dirty="0" err="1" smtClean="0"/>
              <a:t>Lomonosovs</a:t>
            </a:r>
            <a:r>
              <a:rPr lang="de-DE" dirty="0" smtClean="0"/>
              <a:t> Vater war Bauer, aber er war auch ein erfolgreicher Geschäftsmann (er verkaufte Fisch) und hoffte, dass sein Sohn das Geschäft übernehmen würde. </a:t>
            </a:r>
            <a:r>
              <a:rPr lang="de-DE" dirty="0" err="1" smtClean="0"/>
              <a:t>Lomonosov</a:t>
            </a:r>
            <a:r>
              <a:rPr lang="de-DE" dirty="0" smtClean="0"/>
              <a:t> liebte aber nur das Lernen und, seitdem ihm sein Nachbar das Lesen beibrachte, verbrachte er die ganze Zeit mit Büchern.</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DE" b="1" dirty="0" smtClean="0"/>
              <a:t>Nicht genug Bücher</a:t>
            </a:r>
            <a:br>
              <a:rPr lang="de-DE" b="1" dirty="0" smtClean="0"/>
            </a:br>
            <a:endParaRPr lang="ru-RU" dirty="0"/>
          </a:p>
        </p:txBody>
      </p:sp>
      <p:sp>
        <p:nvSpPr>
          <p:cNvPr id="3" name="Содержимое 2"/>
          <p:cNvSpPr>
            <a:spLocks noGrp="1"/>
          </p:cNvSpPr>
          <p:nvPr>
            <p:ph idx="1"/>
          </p:nvPr>
        </p:nvSpPr>
        <p:spPr/>
        <p:txBody>
          <a:bodyPr>
            <a:normAutofit/>
          </a:bodyPr>
          <a:lstStyle/>
          <a:p>
            <a:pPr fontAlgn="base"/>
            <a:r>
              <a:rPr lang="de-DE" dirty="0" smtClean="0"/>
              <a:t>Bei </a:t>
            </a:r>
            <a:r>
              <a:rPr lang="de-DE" dirty="0" err="1" smtClean="0"/>
              <a:t>Lomonosovs</a:t>
            </a:r>
            <a:r>
              <a:rPr lang="de-DE" dirty="0" smtClean="0"/>
              <a:t> Büchersammlung zu Hause gab es einen Mangel an Abwechslung (die einzigen Bücher waren religiöse Texte), und </a:t>
            </a:r>
            <a:r>
              <a:rPr lang="de-DE" dirty="0" err="1" smtClean="0"/>
              <a:t>Lomonosov</a:t>
            </a:r>
            <a:r>
              <a:rPr lang="de-DE" dirty="0" smtClean="0"/>
              <a:t> reizte es, an einer Universität zu studieren. Daher entschied er sich dafür, nach Moskau zu ziehen. 1730 erreichte </a:t>
            </a:r>
            <a:r>
              <a:rPr lang="de-DE" dirty="0" err="1" smtClean="0"/>
              <a:t>Lomonosov</a:t>
            </a:r>
            <a:r>
              <a:rPr lang="de-DE" dirty="0" smtClean="0"/>
              <a:t> Moskau nach 22-37 Tagen und 1170km – zum großen Teil zu Fuß!</a:t>
            </a:r>
          </a:p>
          <a:p>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DE" b="1" dirty="0" smtClean="0"/>
              <a:t>Vorwärts und aufwärts</a:t>
            </a:r>
            <a:br>
              <a:rPr lang="de-DE" b="1" dirty="0" smtClean="0"/>
            </a:br>
            <a:endParaRPr lang="ru-RU" dirty="0"/>
          </a:p>
        </p:txBody>
      </p:sp>
      <p:sp>
        <p:nvSpPr>
          <p:cNvPr id="3" name="Содержимое 2"/>
          <p:cNvSpPr>
            <a:spLocks noGrp="1"/>
          </p:cNvSpPr>
          <p:nvPr>
            <p:ph idx="1"/>
          </p:nvPr>
        </p:nvSpPr>
        <p:spPr/>
        <p:txBody>
          <a:bodyPr>
            <a:normAutofit fontScale="92500"/>
          </a:bodyPr>
          <a:lstStyle/>
          <a:p>
            <a:pPr fontAlgn="base"/>
            <a:r>
              <a:rPr lang="de-DE" dirty="0" smtClean="0"/>
              <a:t>Als er in Moskau ankam, schaffte </a:t>
            </a:r>
            <a:r>
              <a:rPr lang="de-DE" dirty="0" err="1" smtClean="0"/>
              <a:t>Lomonosov</a:t>
            </a:r>
            <a:r>
              <a:rPr lang="de-DE" dirty="0" smtClean="0"/>
              <a:t> es, an der </a:t>
            </a:r>
            <a:r>
              <a:rPr lang="de-DE" dirty="0" err="1" smtClean="0"/>
              <a:t>Slavisch</a:t>
            </a:r>
            <a:r>
              <a:rPr lang="de-DE" dirty="0" smtClean="0"/>
              <a:t>-Griechisch-Lateinischen Akademie angenommen zu werden, indem er sagte, dass sein Vater Adliger sei. Dies war selbstverständlich eine Lüge – obwohl er endlich die Bildung erwarb, die er so wollte, hatte er fast kein Geld und aß nur schwarzes Brot und </a:t>
            </a:r>
            <a:r>
              <a:rPr lang="de-DE" dirty="0" err="1" smtClean="0"/>
              <a:t>kvas</a:t>
            </a:r>
            <a:r>
              <a:rPr lang="de-DE" dirty="0" smtClean="0"/>
              <a:t>.</a:t>
            </a:r>
          </a:p>
          <a:p>
            <a:pPr fontAlgn="base"/>
            <a:r>
              <a:rPr lang="de-DE" dirty="0" err="1" smtClean="0"/>
              <a:t>Lomonosov</a:t>
            </a:r>
            <a:r>
              <a:rPr lang="de-DE" dirty="0" smtClean="0"/>
              <a:t> wurde von der Akademie fast abgeschlossen, nachdem seine Lüge entdeckt wurde, aber abgesehen davon hatte er viel Erfolg dort: er lernte mehrere Sprachen und schließ das Studienprogramm, das 12 Jahre dauern sollte, in nur fünf Jahren ab! </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DE" sz="4000" dirty="0" smtClean="0"/>
              <a:t>Das war knapp (nochmals)</a:t>
            </a:r>
            <a:r>
              <a:rPr lang="de-DE" b="1" dirty="0" smtClean="0"/>
              <a:t/>
            </a:r>
            <a:br>
              <a:rPr lang="de-DE" b="1" dirty="0" smtClean="0"/>
            </a:br>
            <a:endParaRPr lang="ru-RU" dirty="0"/>
          </a:p>
        </p:txBody>
      </p:sp>
      <p:sp>
        <p:nvSpPr>
          <p:cNvPr id="3" name="Содержимое 2"/>
          <p:cNvSpPr>
            <a:spLocks noGrp="1"/>
          </p:cNvSpPr>
          <p:nvPr>
            <p:ph idx="1"/>
          </p:nvPr>
        </p:nvSpPr>
        <p:spPr>
          <a:xfrm>
            <a:off x="457200" y="1524000"/>
            <a:ext cx="8229600" cy="5105400"/>
          </a:xfrm>
        </p:spPr>
        <p:txBody>
          <a:bodyPr>
            <a:normAutofit fontScale="85000" lnSpcReduction="10000"/>
          </a:bodyPr>
          <a:lstStyle/>
          <a:p>
            <a:pPr fontAlgn="base"/>
            <a:r>
              <a:rPr lang="de-DE" dirty="0" smtClean="0"/>
              <a:t>Aus Moskau reiste </a:t>
            </a:r>
            <a:r>
              <a:rPr lang="de-DE" dirty="0" err="1" smtClean="0"/>
              <a:t>Lomonosov</a:t>
            </a:r>
            <a:r>
              <a:rPr lang="de-DE" dirty="0" smtClean="0"/>
              <a:t> von Ort zu Ort, um seine Ausbildung weiterzumachen: zuerst nach </a:t>
            </a:r>
            <a:r>
              <a:rPr lang="de-DE" dirty="0" err="1" smtClean="0"/>
              <a:t>Kviv</a:t>
            </a:r>
            <a:r>
              <a:rPr lang="de-DE" dirty="0" smtClean="0"/>
              <a:t>, dann Sankt Petersburg, dann Marburg und Freiburg (zusammen mit ein paar anderen russischen Studenten bekam er ein Stipendium, um in Deutschland zu studieren.) Er lernte in Deutschland sehr viel, aber benahm sich nicht immer und einmal wurde er nach einer Trinkgelage ins Gefängnis gesteckt. Jedoch (zum Glück für ihn) bezahlte sein Mentor Geld, damit er entlassen wurde.</a:t>
            </a:r>
          </a:p>
          <a:p>
            <a:pPr fontAlgn="base">
              <a:buNone/>
            </a:pPr>
            <a:endParaRPr lang="de-DE" dirty="0" smtClean="0"/>
          </a:p>
          <a:p>
            <a:pPr fontAlgn="base"/>
            <a:r>
              <a:rPr lang="de-DE" dirty="0" smtClean="0"/>
              <a:t>In Marburg verliebte sich </a:t>
            </a:r>
            <a:r>
              <a:rPr lang="de-DE" dirty="0" err="1" smtClean="0"/>
              <a:t>Lomonosov</a:t>
            </a:r>
            <a:r>
              <a:rPr lang="de-DE" dirty="0" smtClean="0"/>
              <a:t> in die Tochter seiner Wirtin, und 1740 heirateten sie und gründeten eine Familie. Sein Stipendium von der Russischen Akademie der Wissenschaften (welche von Peter dem Großen vor Kurzem eröffnet wurde) reichte aber nicht, um die ganze Familie zu ernähren, daher entschieden sie, nach Sankt Petersburg zurückzukehren.</a:t>
            </a: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de-DE" sz="4000" dirty="0" smtClean="0"/>
              <a:t>Förderung der Wissenschaft</a:t>
            </a:r>
            <a:r>
              <a:rPr lang="de-DE" dirty="0" smtClean="0"/>
              <a:t/>
            </a:r>
            <a:br>
              <a:rPr lang="de-DE" dirty="0" smtClean="0"/>
            </a:br>
            <a:endParaRPr lang="ru-RU" dirty="0"/>
          </a:p>
        </p:txBody>
      </p:sp>
      <p:sp>
        <p:nvSpPr>
          <p:cNvPr id="3" name="Содержимое 2"/>
          <p:cNvSpPr>
            <a:spLocks noGrp="1"/>
          </p:cNvSpPr>
          <p:nvPr>
            <p:ph sz="half" idx="1"/>
          </p:nvPr>
        </p:nvSpPr>
        <p:spPr>
          <a:xfrm>
            <a:off x="381000" y="2743200"/>
            <a:ext cx="8153400" cy="3763963"/>
          </a:xfrm>
        </p:spPr>
        <p:txBody>
          <a:bodyPr>
            <a:normAutofit fontScale="92500" lnSpcReduction="20000"/>
          </a:bodyPr>
          <a:lstStyle/>
          <a:p>
            <a:pPr algn="just" fontAlgn="base">
              <a:buNone/>
            </a:pPr>
            <a:r>
              <a:rPr lang="de-DE" dirty="0" smtClean="0"/>
              <a:t>       </a:t>
            </a:r>
            <a:r>
              <a:rPr lang="de-DE" dirty="0" err="1" smtClean="0"/>
              <a:t>Lomonosov</a:t>
            </a:r>
            <a:r>
              <a:rPr lang="de-DE" dirty="0" smtClean="0"/>
              <a:t> fing an, an der Akademie der Wissenschaften zu forschen und zu lehren, und gründete Moskauer Staatliche Universität im Jahr 1755. Während dieser Zeit arbeitete er unermüdlich daran, Wissenschaft und die Lehre der Wissenschaften zu fördern, indem er darauf bestand, dass die Professoren der Akademie regelmäßig Vorlesungen auf Russisch halten würden und die Zahl wissenschaftlicher Zeitschriften auf Russisch erhöht würde (beide waren normalerweise auf Lateinisch oder Deutsch).</a:t>
            </a:r>
          </a:p>
          <a:p>
            <a:endParaRPr lang="ru-RU" dirty="0"/>
          </a:p>
        </p:txBody>
      </p:sp>
      <p:pic>
        <p:nvPicPr>
          <p:cNvPr id="6145" name="Picture 1" descr="E:\открытый урок\220520201555.jpg"/>
          <p:cNvPicPr>
            <a:picLocks noChangeAspect="1" noChangeArrowheads="1"/>
          </p:cNvPicPr>
          <p:nvPr/>
        </p:nvPicPr>
        <p:blipFill>
          <a:blip r:embed="rId2"/>
          <a:srcRect/>
          <a:stretch>
            <a:fillRect/>
          </a:stretch>
        </p:blipFill>
        <p:spPr bwMode="auto">
          <a:xfrm>
            <a:off x="3962400" y="457199"/>
            <a:ext cx="3886200" cy="2011187"/>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28600"/>
            <a:ext cx="8839200" cy="6324600"/>
          </a:xfrm>
        </p:spPr>
        <p:txBody>
          <a:bodyPr>
            <a:normAutofit fontScale="77500" lnSpcReduction="20000"/>
          </a:bodyPr>
          <a:lstStyle/>
          <a:p>
            <a:pPr algn="just" fontAlgn="base">
              <a:buNone/>
            </a:pPr>
            <a:r>
              <a:rPr lang="de-DE" dirty="0" smtClean="0"/>
              <a:t>    </a:t>
            </a:r>
            <a:r>
              <a:rPr lang="ru-RU" dirty="0" smtClean="0"/>
              <a:t>    №1. </a:t>
            </a:r>
            <a:r>
              <a:rPr lang="de-DE" dirty="0" smtClean="0"/>
              <a:t> Lies 1 </a:t>
            </a:r>
            <a:r>
              <a:rPr lang="en-US" dirty="0" smtClean="0"/>
              <a:t>– 3 </a:t>
            </a:r>
            <a:r>
              <a:rPr lang="de-DE" dirty="0" smtClean="0"/>
              <a:t>und dann die Texte. Welcher Text passt zu 1 </a:t>
            </a:r>
            <a:r>
              <a:rPr lang="en-US" dirty="0" smtClean="0"/>
              <a:t>– 3</a:t>
            </a:r>
            <a:r>
              <a:rPr lang="ru-RU" dirty="0" smtClean="0"/>
              <a:t>?</a:t>
            </a:r>
          </a:p>
          <a:p>
            <a:pPr algn="just" fontAlgn="base">
              <a:buNone/>
            </a:pPr>
            <a:r>
              <a:rPr lang="ru-RU" dirty="0" smtClean="0">
                <a:solidFill>
                  <a:schemeClr val="tx2">
                    <a:lumMod val="75000"/>
                  </a:schemeClr>
                </a:solidFill>
              </a:rPr>
              <a:t>         1</a:t>
            </a:r>
            <a:r>
              <a:rPr lang="de-DE" dirty="0" smtClean="0">
                <a:solidFill>
                  <a:schemeClr val="tx2">
                    <a:lumMod val="75000"/>
                  </a:schemeClr>
                </a:solidFill>
              </a:rPr>
              <a:t>. Im voraus.      2. Wer macht keine Fehler</a:t>
            </a:r>
            <a:r>
              <a:rPr lang="ru-RU" dirty="0" smtClean="0">
                <a:solidFill>
                  <a:schemeClr val="tx2">
                    <a:lumMod val="75000"/>
                  </a:schemeClr>
                </a:solidFill>
              </a:rPr>
              <a:t>?       3.</a:t>
            </a:r>
            <a:r>
              <a:rPr lang="de-DE" dirty="0" smtClean="0">
                <a:solidFill>
                  <a:schemeClr val="tx2">
                    <a:lumMod val="75000"/>
                  </a:schemeClr>
                </a:solidFill>
              </a:rPr>
              <a:t> Entdeckungen. </a:t>
            </a:r>
            <a:r>
              <a:rPr lang="de-DE" dirty="0" smtClean="0"/>
              <a:t>     </a:t>
            </a:r>
          </a:p>
          <a:p>
            <a:pPr algn="just" fontAlgn="base">
              <a:buNone/>
            </a:pPr>
            <a:endParaRPr lang="de-DE" dirty="0" smtClean="0"/>
          </a:p>
          <a:p>
            <a:pPr algn="just" fontAlgn="base">
              <a:buNone/>
            </a:pPr>
            <a:r>
              <a:rPr lang="ru-RU" sz="2800" dirty="0" smtClean="0"/>
              <a:t>      </a:t>
            </a:r>
            <a:r>
              <a:rPr lang="ru-RU" sz="2800" dirty="0" smtClean="0">
                <a:solidFill>
                  <a:schemeClr val="accent1">
                    <a:lumMod val="75000"/>
                  </a:schemeClr>
                </a:solidFill>
              </a:rPr>
              <a:t>А. </a:t>
            </a:r>
            <a:r>
              <a:rPr lang="de-DE" sz="2800" dirty="0" err="1" smtClean="0"/>
              <a:t>Lomonossow</a:t>
            </a:r>
            <a:r>
              <a:rPr lang="de-DE" sz="2800" dirty="0" smtClean="0"/>
              <a:t> wird als der Gründungsvater der russischen Wissenschaft erkannt, und hat viele Entdeckungen gemacht, die für die Zeit fortgeschritten waren. Er entdeckte, dass Masse bei chemischen Reaktionen immer erhalten bleibt, entwickelte sein eigenes Teleskop und entdeckte die Atmosphäre auf der Venus, erklärte, wie Eisberge erscheinen, und im Grunde vorhersagte die Existenz der Antarktis (er sagte, dass sich Eisberge im südlichen Ozean nur auf eisbedeckten trockenen Landmassen bilden können). </a:t>
            </a:r>
          </a:p>
          <a:p>
            <a:pPr algn="just" fontAlgn="base">
              <a:buNone/>
            </a:pPr>
            <a:endParaRPr lang="de-DE" sz="2800" dirty="0" smtClean="0"/>
          </a:p>
          <a:p>
            <a:pPr algn="just" fontAlgn="base">
              <a:buNone/>
            </a:pPr>
            <a:r>
              <a:rPr lang="de-DE" sz="2800" dirty="0" smtClean="0"/>
              <a:t>     </a:t>
            </a:r>
            <a:r>
              <a:rPr lang="de-DE" sz="2800" dirty="0" smtClean="0">
                <a:solidFill>
                  <a:schemeClr val="accent1">
                    <a:lumMod val="75000"/>
                  </a:schemeClr>
                </a:solidFill>
              </a:rPr>
              <a:t>B.</a:t>
            </a:r>
            <a:r>
              <a:rPr lang="de-DE" sz="2800" dirty="0" smtClean="0"/>
              <a:t> Noch dazu begriff er als einer der ersten das Prinzip des aerodynamischen Auftriebs, und baute einen Hubschrauber, der fliegen konnte (wenn auch nur ein bisschen – mit einer Kraft von 0,1N).</a:t>
            </a:r>
          </a:p>
          <a:p>
            <a:pPr algn="just" fontAlgn="base">
              <a:buNone/>
            </a:pPr>
            <a:endParaRPr lang="de-DE" sz="2800" dirty="0" smtClean="0"/>
          </a:p>
          <a:p>
            <a:pPr algn="just" fontAlgn="base">
              <a:buNone/>
            </a:pPr>
            <a:r>
              <a:rPr lang="de-DE" sz="2800" dirty="0" smtClean="0"/>
              <a:t>      </a:t>
            </a:r>
            <a:r>
              <a:rPr lang="de-DE" sz="2800" dirty="0" smtClean="0">
                <a:solidFill>
                  <a:schemeClr val="accent1">
                    <a:lumMod val="75000"/>
                  </a:schemeClr>
                </a:solidFill>
              </a:rPr>
              <a:t>C.  </a:t>
            </a:r>
            <a:r>
              <a:rPr lang="de-DE" sz="2800" dirty="0" smtClean="0"/>
              <a:t>Jedoch lehnte </a:t>
            </a:r>
            <a:r>
              <a:rPr lang="de-DE" sz="2800" dirty="0" err="1" smtClean="0"/>
              <a:t>Lomonossow</a:t>
            </a:r>
            <a:r>
              <a:rPr lang="de-DE" sz="2800" dirty="0" smtClean="0"/>
              <a:t> das Prinzip der Schwerkraft ab, da er überzeugt war, dass eine Masse eine Kraft auf eine andere nur durch physischen Kontakt ausüben könne. Na ja, niemand ist perfekt!</a:t>
            </a:r>
          </a:p>
          <a:p>
            <a:pPr algn="just" fontAlgn="base">
              <a:buNone/>
            </a:pPr>
            <a:r>
              <a:rPr lang="de-DE" dirty="0" smtClean="0"/>
              <a:t>      </a:t>
            </a:r>
          </a:p>
          <a:p>
            <a:endParaRPr lang="ru-RU" dirty="0"/>
          </a:p>
        </p:txBody>
      </p:sp>
      <p:graphicFrame>
        <p:nvGraphicFramePr>
          <p:cNvPr id="6" name="Таблица 5"/>
          <p:cNvGraphicFramePr>
            <a:graphicFrameLocks noGrp="1"/>
          </p:cNvGraphicFramePr>
          <p:nvPr/>
        </p:nvGraphicFramePr>
        <p:xfrm>
          <a:off x="3124200" y="6096000"/>
          <a:ext cx="2590800" cy="792480"/>
        </p:xfrm>
        <a:graphic>
          <a:graphicData uri="http://schemas.openxmlformats.org/drawingml/2006/table">
            <a:tbl>
              <a:tblPr firstRow="1" bandRow="1">
                <a:tableStyleId>{5C22544A-7EE6-4342-B048-85BDC9FD1C3A}</a:tableStyleId>
              </a:tblPr>
              <a:tblGrid>
                <a:gridCol w="863600"/>
                <a:gridCol w="863600"/>
                <a:gridCol w="863600"/>
              </a:tblGrid>
              <a:tr h="347394">
                <a:tc>
                  <a:txBody>
                    <a:bodyPr/>
                    <a:lstStyle/>
                    <a:p>
                      <a:pPr algn="ctr"/>
                      <a:r>
                        <a:rPr lang="de-DE" sz="2200" dirty="0" smtClean="0">
                          <a:solidFill>
                            <a:schemeClr val="tx1"/>
                          </a:solidFill>
                        </a:rPr>
                        <a:t>A</a:t>
                      </a:r>
                      <a:endParaRPr lang="ru-RU" sz="2200" dirty="0">
                        <a:solidFill>
                          <a:schemeClr val="tx1"/>
                        </a:solidFill>
                      </a:endParaRPr>
                    </a:p>
                  </a:txBody>
                  <a:tcPr/>
                </a:tc>
                <a:tc>
                  <a:txBody>
                    <a:bodyPr/>
                    <a:lstStyle/>
                    <a:p>
                      <a:pPr algn="ctr"/>
                      <a:r>
                        <a:rPr lang="de-DE" sz="2200" dirty="0" smtClean="0">
                          <a:solidFill>
                            <a:schemeClr val="tx1"/>
                          </a:solidFill>
                        </a:rPr>
                        <a:t>B</a:t>
                      </a:r>
                      <a:endParaRPr lang="ru-RU" sz="2200" dirty="0">
                        <a:solidFill>
                          <a:schemeClr val="tx1"/>
                        </a:solidFill>
                      </a:endParaRPr>
                    </a:p>
                  </a:txBody>
                  <a:tcPr/>
                </a:tc>
                <a:tc>
                  <a:txBody>
                    <a:bodyPr/>
                    <a:lstStyle/>
                    <a:p>
                      <a:pPr algn="ctr"/>
                      <a:r>
                        <a:rPr lang="de-DE" sz="2200" dirty="0" smtClean="0">
                          <a:solidFill>
                            <a:schemeClr val="tx1"/>
                          </a:solidFill>
                        </a:rPr>
                        <a:t>C</a:t>
                      </a:r>
                      <a:endParaRPr lang="ru-RU" sz="2200" dirty="0">
                        <a:solidFill>
                          <a:schemeClr val="tx1"/>
                        </a:solidFill>
                      </a:endParaRPr>
                    </a:p>
                  </a:txBody>
                  <a:tcPr/>
                </a:tc>
              </a:tr>
              <a:tr h="297766">
                <a:tc>
                  <a:txBody>
                    <a:bodyPr/>
                    <a:lstStyle/>
                    <a:p>
                      <a:pPr algn="ctr"/>
                      <a:endParaRPr lang="ru-RU">
                        <a:solidFill>
                          <a:schemeClr val="tx1"/>
                        </a:solidFill>
                      </a:endParaRPr>
                    </a:p>
                  </a:txBody>
                  <a:tcPr/>
                </a:tc>
                <a:tc>
                  <a:txBody>
                    <a:bodyPr/>
                    <a:lstStyle/>
                    <a:p>
                      <a:pPr algn="ctr"/>
                      <a:endParaRPr lang="ru-RU">
                        <a:solidFill>
                          <a:schemeClr val="tx1"/>
                        </a:solidFill>
                      </a:endParaRPr>
                    </a:p>
                  </a:txBody>
                  <a:tcPr/>
                </a:tc>
                <a:tc>
                  <a:txBody>
                    <a:bodyPr/>
                    <a:lstStyle/>
                    <a:p>
                      <a:pPr algn="ctr"/>
                      <a:endParaRPr lang="ru-RU" dirty="0">
                        <a:solidFill>
                          <a:schemeClr val="tx1"/>
                        </a:solidFill>
                      </a:endParaRPr>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14400"/>
            <a:ext cx="7696200" cy="515112"/>
          </a:xfrm>
        </p:spPr>
        <p:txBody>
          <a:bodyPr>
            <a:noAutofit/>
          </a:bodyPr>
          <a:lstStyle/>
          <a:p>
            <a:r>
              <a:rPr lang="de-DE" sz="3600" dirty="0" smtClean="0">
                <a:solidFill>
                  <a:schemeClr val="accent1">
                    <a:lumMod val="75000"/>
                  </a:schemeClr>
                </a:solidFill>
              </a:rPr>
              <a:t>Die Russische Akademie der Wissenschaften (RAW)</a:t>
            </a:r>
            <a:endParaRPr lang="ru-RU" sz="3600" dirty="0">
              <a:solidFill>
                <a:schemeClr val="accent1">
                  <a:lumMod val="75000"/>
                </a:schemeClr>
              </a:solidFill>
            </a:endParaRPr>
          </a:p>
        </p:txBody>
      </p:sp>
      <p:sp>
        <p:nvSpPr>
          <p:cNvPr id="3" name="Содержимое 2"/>
          <p:cNvSpPr>
            <a:spLocks noGrp="1"/>
          </p:cNvSpPr>
          <p:nvPr>
            <p:ph idx="1"/>
          </p:nvPr>
        </p:nvSpPr>
        <p:spPr>
          <a:xfrm>
            <a:off x="228600" y="1600200"/>
            <a:ext cx="8458200" cy="5638800"/>
          </a:xfrm>
        </p:spPr>
        <p:txBody>
          <a:bodyPr>
            <a:normAutofit fontScale="77500" lnSpcReduction="20000"/>
          </a:bodyPr>
          <a:lstStyle/>
          <a:p>
            <a:pPr algn="just">
              <a:buNone/>
            </a:pPr>
            <a:r>
              <a:rPr lang="de-DE" dirty="0" smtClean="0"/>
              <a:t>    </a:t>
            </a:r>
            <a:r>
              <a:rPr lang="ru-RU" dirty="0" smtClean="0"/>
              <a:t>№2.</a:t>
            </a:r>
            <a:r>
              <a:rPr lang="de-DE" dirty="0" smtClean="0"/>
              <a:t> Lies den Text und ordne die Wörter und Wortverbindungen zu. Schreib sie ins Heft.</a:t>
            </a:r>
          </a:p>
          <a:p>
            <a:pPr algn="just">
              <a:buNone/>
            </a:pPr>
            <a:r>
              <a:rPr lang="de-DE" sz="3100" dirty="0" smtClean="0">
                <a:solidFill>
                  <a:schemeClr val="accent1">
                    <a:lumMod val="75000"/>
                  </a:schemeClr>
                </a:solidFill>
              </a:rPr>
              <a:t>     1</a:t>
            </a:r>
            <a:r>
              <a:rPr lang="ru-RU" sz="3100" dirty="0" smtClean="0">
                <a:solidFill>
                  <a:schemeClr val="accent1">
                    <a:lumMod val="75000"/>
                  </a:schemeClr>
                </a:solidFill>
              </a:rPr>
              <a:t>) </a:t>
            </a:r>
            <a:r>
              <a:rPr lang="de-DE" sz="3100" dirty="0" smtClean="0">
                <a:solidFill>
                  <a:schemeClr val="accent1">
                    <a:lumMod val="75000"/>
                  </a:schemeClr>
                </a:solidFill>
              </a:rPr>
              <a:t>Russischen Föderation</a:t>
            </a:r>
            <a:r>
              <a:rPr lang="ru-RU" sz="3100" dirty="0" smtClean="0">
                <a:solidFill>
                  <a:schemeClr val="accent1">
                    <a:lumMod val="75000"/>
                  </a:schemeClr>
                </a:solidFill>
              </a:rPr>
              <a:t>  2) </a:t>
            </a:r>
            <a:r>
              <a:rPr lang="de-DE" sz="3100" dirty="0" smtClean="0">
                <a:solidFill>
                  <a:schemeClr val="accent1">
                    <a:lumMod val="75000"/>
                  </a:schemeClr>
                </a:solidFill>
              </a:rPr>
              <a:t>Moskau</a:t>
            </a:r>
            <a:r>
              <a:rPr lang="ru-RU" sz="3100" dirty="0" smtClean="0">
                <a:solidFill>
                  <a:schemeClr val="accent1">
                    <a:lumMod val="75000"/>
                  </a:schemeClr>
                </a:solidFill>
              </a:rPr>
              <a:t>   3) </a:t>
            </a:r>
            <a:r>
              <a:rPr lang="de-DE" sz="3100" dirty="0" smtClean="0">
                <a:solidFill>
                  <a:schemeClr val="accent1">
                    <a:lumMod val="75000"/>
                  </a:schemeClr>
                </a:solidFill>
              </a:rPr>
              <a:t>Peter dem Großen</a:t>
            </a:r>
            <a:r>
              <a:rPr lang="ru-RU" sz="3100" dirty="0" smtClean="0">
                <a:solidFill>
                  <a:schemeClr val="accent1">
                    <a:lumMod val="75000"/>
                  </a:schemeClr>
                </a:solidFill>
              </a:rPr>
              <a:t> </a:t>
            </a:r>
            <a:r>
              <a:rPr lang="en-US" sz="3100" dirty="0" smtClean="0">
                <a:solidFill>
                  <a:schemeClr val="accent1">
                    <a:lumMod val="75000"/>
                  </a:schemeClr>
                </a:solidFill>
              </a:rPr>
              <a:t>   </a:t>
            </a:r>
            <a:r>
              <a:rPr lang="ru-RU" sz="3100" dirty="0" smtClean="0">
                <a:solidFill>
                  <a:schemeClr val="accent1">
                    <a:lumMod val="75000"/>
                  </a:schemeClr>
                </a:solidFill>
              </a:rPr>
              <a:t> </a:t>
            </a:r>
            <a:r>
              <a:rPr lang="en-US" sz="3100" dirty="0" smtClean="0">
                <a:solidFill>
                  <a:schemeClr val="accent1">
                    <a:lumMod val="75000"/>
                  </a:schemeClr>
                </a:solidFill>
              </a:rPr>
              <a:t>            </a:t>
            </a:r>
            <a:r>
              <a:rPr lang="ru-RU" sz="3100" dirty="0" smtClean="0">
                <a:solidFill>
                  <a:schemeClr val="accent1">
                    <a:lumMod val="75000"/>
                  </a:schemeClr>
                </a:solidFill>
              </a:rPr>
              <a:t>4)</a:t>
            </a:r>
            <a:r>
              <a:rPr lang="de-DE" sz="3100" dirty="0" smtClean="0">
                <a:solidFill>
                  <a:schemeClr val="accent1">
                    <a:lumMod val="75000"/>
                  </a:schemeClr>
                </a:solidFill>
              </a:rPr>
              <a:t> Sankt Petersburg</a:t>
            </a:r>
          </a:p>
          <a:p>
            <a:pPr algn="just">
              <a:buNone/>
            </a:pPr>
            <a:endParaRPr lang="de-DE" sz="3100" dirty="0" smtClean="0">
              <a:solidFill>
                <a:schemeClr val="accent1">
                  <a:lumMod val="75000"/>
                </a:schemeClr>
              </a:solidFill>
            </a:endParaRPr>
          </a:p>
          <a:p>
            <a:pPr algn="just">
              <a:buNone/>
            </a:pPr>
            <a:r>
              <a:rPr lang="de-DE" dirty="0" smtClean="0">
                <a:solidFill>
                  <a:schemeClr val="accent1">
                    <a:lumMod val="75000"/>
                  </a:schemeClr>
                </a:solidFill>
              </a:rPr>
              <a:t>     </a:t>
            </a:r>
            <a:r>
              <a:rPr lang="de-DE" sz="3400" dirty="0" smtClean="0"/>
              <a:t>Sie wurde 1724 von </a:t>
            </a:r>
            <a:r>
              <a:rPr lang="ru-RU" sz="3400" dirty="0" smtClean="0">
                <a:solidFill>
                  <a:schemeClr val="accent1">
                    <a:lumMod val="75000"/>
                  </a:schemeClr>
                </a:solidFill>
              </a:rPr>
              <a:t>А ____</a:t>
            </a:r>
            <a:r>
              <a:rPr lang="de-DE" sz="3400" dirty="0" smtClean="0"/>
              <a:t> gegründet und gefördert und hieß zwischen 1925 und 1991 Akademie der Wissenschaften der UdSSR (</a:t>
            </a:r>
            <a:r>
              <a:rPr lang="de-DE" sz="3400" dirty="0" err="1" smtClean="0"/>
              <a:t>Академия</a:t>
            </a:r>
            <a:r>
              <a:rPr lang="de-DE" sz="3400" dirty="0" smtClean="0"/>
              <a:t> </a:t>
            </a:r>
            <a:r>
              <a:rPr lang="de-DE" sz="3400" dirty="0" err="1" smtClean="0"/>
              <a:t>наук</a:t>
            </a:r>
            <a:r>
              <a:rPr lang="de-DE" sz="3400" dirty="0" smtClean="0"/>
              <a:t> СССР). Heute ist sie die ranghöchste Forschungseinrichtung der</a:t>
            </a:r>
            <a:r>
              <a:rPr lang="ru-RU" sz="3400" dirty="0" smtClean="0"/>
              <a:t> </a:t>
            </a:r>
            <a:r>
              <a:rPr lang="en-US" sz="3400" dirty="0" smtClean="0">
                <a:solidFill>
                  <a:schemeClr val="accent1">
                    <a:lumMod val="75000"/>
                  </a:schemeClr>
                </a:solidFill>
              </a:rPr>
              <a:t>B ______</a:t>
            </a:r>
            <a:r>
              <a:rPr lang="de-DE" sz="3400" dirty="0" smtClean="0"/>
              <a:t>  mit 13 Fachabteilungen, drei regionalen Abteilungen, 15 regionalen Wissenschaftszentren und zahlreichen Wissenschafts- und Forschungsinstitutionen in ganz Russland. Der Hauptsitz der Akademie war ursprünglich in</a:t>
            </a:r>
            <a:r>
              <a:rPr lang="de-DE" sz="3400" dirty="0" smtClean="0">
                <a:solidFill>
                  <a:schemeClr val="accent1">
                    <a:lumMod val="75000"/>
                  </a:schemeClr>
                </a:solidFill>
              </a:rPr>
              <a:t> C _____</a:t>
            </a:r>
            <a:r>
              <a:rPr lang="de-DE" sz="3400" dirty="0" smtClean="0"/>
              <a:t> , wurde aber 1934 nach </a:t>
            </a:r>
            <a:r>
              <a:rPr lang="de-DE" sz="3400" dirty="0" smtClean="0">
                <a:solidFill>
                  <a:schemeClr val="accent1">
                    <a:lumMod val="75000"/>
                  </a:schemeClr>
                </a:solidFill>
              </a:rPr>
              <a:t>D _____</a:t>
            </a:r>
            <a:r>
              <a:rPr lang="de-DE" sz="3400" dirty="0" smtClean="0"/>
              <a:t>  verlegt.</a:t>
            </a:r>
          </a:p>
          <a:p>
            <a:pPr>
              <a:buNone/>
            </a:pPr>
            <a:endParaRPr lang="ru-RU" dirty="0" smtClean="0"/>
          </a:p>
          <a:p>
            <a:pPr>
              <a:buNone/>
            </a:pPr>
            <a:r>
              <a:rPr lang="de-DE" dirty="0" smtClean="0">
                <a:solidFill>
                  <a:schemeClr val="accent1">
                    <a:lumMod val="75000"/>
                  </a:schemeClr>
                </a:solidFill>
              </a:rPr>
              <a:t>     </a:t>
            </a:r>
          </a:p>
          <a:p>
            <a:pPr>
              <a:buNone/>
            </a:pPr>
            <a:endParaRPr lang="ru-RU" dirty="0">
              <a:solidFill>
                <a:schemeClr val="accent1">
                  <a:lumMod val="75000"/>
                </a:schemeClr>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168</TotalTime>
  <Words>862</Words>
  <PresentationFormat>Экран (4:3)</PresentationFormat>
  <Paragraphs>48</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Поток</vt:lpstr>
      <vt:lpstr>Russische Geschichte der Wissenschaft</vt:lpstr>
      <vt:lpstr>Слайд 2</vt:lpstr>
      <vt:lpstr>Bescheidene Anfänge </vt:lpstr>
      <vt:lpstr>Nicht genug Bücher </vt:lpstr>
      <vt:lpstr>Vorwärts und aufwärts </vt:lpstr>
      <vt:lpstr>Das war knapp (nochmals) </vt:lpstr>
      <vt:lpstr>Förderung der Wissenschaft </vt:lpstr>
      <vt:lpstr>Слайд 8</vt:lpstr>
      <vt:lpstr>Die Russische Akademie der Wissenschaften (RAW)</vt:lpstr>
      <vt:lpstr>Слайд 10</vt:lpstr>
      <vt:lpstr> </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Russische Geschichte der Wissenschaft</dc:title>
  <dc:creator>Richigo</dc:creator>
  <cp:lastModifiedBy>Richigo</cp:lastModifiedBy>
  <cp:revision>31</cp:revision>
  <dcterms:created xsi:type="dcterms:W3CDTF">2022-02-07T18:18:18Z</dcterms:created>
  <dcterms:modified xsi:type="dcterms:W3CDTF">2022-10-10T01:12:51Z</dcterms:modified>
</cp:coreProperties>
</file>