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57" r:id="rId3"/>
    <p:sldId id="258" r:id="rId4"/>
    <p:sldId id="265" r:id="rId5"/>
    <p:sldId id="260" r:id="rId6"/>
    <p:sldId id="259" r:id="rId7"/>
    <p:sldId id="261" r:id="rId8"/>
    <p:sldId id="262" r:id="rId9"/>
    <p:sldId id="272" r:id="rId10"/>
    <p:sldId id="273" r:id="rId11"/>
    <p:sldId id="274" r:id="rId12"/>
    <p:sldId id="264" r:id="rId13"/>
    <p:sldId id="266" r:id="rId14"/>
    <p:sldId id="267" r:id="rId15"/>
    <p:sldId id="269" r:id="rId16"/>
    <p:sldId id="270" r:id="rId17"/>
    <p:sldId id="276" r:id="rId18"/>
    <p:sldId id="277" r:id="rId19"/>
    <p:sldId id="268" r:id="rId20"/>
    <p:sldId id="271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4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085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393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384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88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076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946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797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14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812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80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2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005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05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361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812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74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0B75C8-1815-4713-AA3D-5D7254AB07E5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526A34-17FD-4B5F-BB99-010F302EBC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97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Работа по выявлению, поддержке и развитию способностей и талантов обучающихся на уроках истории и обществознания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2000" dirty="0" smtClean="0"/>
              <a:t>Выполнила: </a:t>
            </a:r>
            <a:r>
              <a:rPr lang="ru-RU" sz="2000" dirty="0" err="1" smtClean="0"/>
              <a:t>Жвикова</a:t>
            </a:r>
            <a:r>
              <a:rPr lang="ru-RU" sz="2000" dirty="0" smtClean="0"/>
              <a:t> О.С., </a:t>
            </a:r>
          </a:p>
          <a:p>
            <a:pPr algn="r"/>
            <a:r>
              <a:rPr lang="ru-RU" sz="2000" dirty="0"/>
              <a:t>у</a:t>
            </a:r>
            <a:r>
              <a:rPr lang="ru-RU" sz="2000" dirty="0" smtClean="0"/>
              <a:t>читель истории и обществознания </a:t>
            </a:r>
          </a:p>
          <a:p>
            <a:pPr algn="r"/>
            <a:r>
              <a:rPr lang="ru-RU" sz="2000" dirty="0" smtClean="0"/>
              <a:t>СОГБОУИ «Лицей имени Кирилла и </a:t>
            </a:r>
            <a:r>
              <a:rPr lang="ru-RU" sz="2000" dirty="0" err="1" smtClean="0"/>
              <a:t>Мефодия</a:t>
            </a:r>
            <a:r>
              <a:rPr lang="ru-RU" sz="2000" dirty="0" smtClean="0"/>
              <a:t>»</a:t>
            </a:r>
          </a:p>
          <a:p>
            <a:endParaRPr lang="ru-RU" sz="2000" dirty="0"/>
          </a:p>
          <a:p>
            <a:r>
              <a:rPr lang="ru-RU" sz="2000" dirty="0" smtClean="0"/>
              <a:t>Смоленск</a:t>
            </a:r>
          </a:p>
          <a:p>
            <a:r>
              <a:rPr lang="ru-RU" sz="2000" dirty="0" smtClean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422624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Диагностический инструментарий по выявлению способностей: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Уровень </a:t>
            </a:r>
            <a:r>
              <a:rPr lang="ru-RU" sz="2400" dirty="0">
                <a:solidFill>
                  <a:prstClr val="black"/>
                </a:solidFill>
                <a:latin typeface="Times New Roman, serif"/>
              </a:rPr>
              <a:t>усвоения большого объема </a:t>
            </a: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информации</a:t>
            </a:r>
          </a:p>
          <a:p>
            <a:pPr marL="0" lvl="0" indent="0" algn="just">
              <a:buNone/>
            </a:pPr>
            <a:endParaRPr lang="ru-RU" sz="2400" dirty="0" smtClean="0">
              <a:solidFill>
                <a:prstClr val="black"/>
              </a:solidFill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Склонность </a:t>
            </a:r>
            <a:r>
              <a:rPr lang="ru-RU" sz="2400" dirty="0">
                <a:solidFill>
                  <a:prstClr val="black"/>
                </a:solidFill>
                <a:latin typeface="Times New Roman, serif"/>
              </a:rPr>
              <a:t>к прогнозированию и </a:t>
            </a:r>
            <a:r>
              <a:rPr lang="ru-RU" sz="2400" dirty="0" err="1">
                <a:solidFill>
                  <a:prstClr val="black"/>
                </a:solidFill>
                <a:latin typeface="Times New Roman, serif"/>
              </a:rPr>
              <a:t>проактивности</a:t>
            </a:r>
            <a:r>
              <a:rPr lang="ru-RU" sz="2400" dirty="0">
                <a:solidFill>
                  <a:prstClr val="black"/>
                </a:solidFill>
                <a:latin typeface="Times New Roman, serif"/>
              </a:rPr>
              <a:t> (умение просчитать ситуацию и принять меры для ее благополучного </a:t>
            </a: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исхода)</a:t>
            </a:r>
          </a:p>
          <a:p>
            <a:pPr marL="0" lvl="0" indent="0" algn="just">
              <a:buNone/>
            </a:pPr>
            <a:endParaRPr lang="ru-RU" sz="2400" dirty="0" smtClean="0">
              <a:solidFill>
                <a:prstClr val="black"/>
              </a:solidFill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Умение </a:t>
            </a:r>
            <a:r>
              <a:rPr lang="ru-RU" sz="2400" dirty="0">
                <a:solidFill>
                  <a:prstClr val="black"/>
                </a:solidFill>
                <a:latin typeface="Times New Roman, serif"/>
              </a:rPr>
              <a:t>работать с информацией (классификация, упорядочение и систематизация</a:t>
            </a: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)</a:t>
            </a:r>
          </a:p>
          <a:p>
            <a:pPr marL="0" lvl="0" indent="0" algn="just">
              <a:buNone/>
            </a:pPr>
            <a:endParaRPr lang="ru-RU" sz="2400" dirty="0" smtClean="0">
              <a:solidFill>
                <a:prstClr val="black"/>
              </a:solidFill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Times New Roman, serif"/>
              </a:rPr>
              <a:t>Развитие элементов критического </a:t>
            </a:r>
            <a:r>
              <a:rPr lang="ru-RU" sz="2400" dirty="0" smtClean="0">
                <a:solidFill>
                  <a:prstClr val="black"/>
                </a:solidFill>
                <a:latin typeface="Times New Roman, serif"/>
              </a:rPr>
              <a:t>мышления.</a:t>
            </a:r>
            <a:endParaRPr lang="ru-RU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3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Диагностики: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>
                <a:effectLst/>
                <a:latin typeface="Times New Roman, serif"/>
              </a:rPr>
              <a:t>Методика Н.Г. </a:t>
            </a:r>
            <a:r>
              <a:rPr lang="ru-RU" dirty="0" err="1" smtClean="0">
                <a:effectLst/>
                <a:latin typeface="Times New Roman, serif"/>
              </a:rPr>
              <a:t>Лускановой</a:t>
            </a:r>
            <a:r>
              <a:rPr lang="ru-RU" dirty="0" smtClean="0">
                <a:effectLst/>
                <a:latin typeface="Times New Roman, serif"/>
              </a:rPr>
              <a:t>, направленная на определение мотивации изучения истории и обществознания.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 Методика диагностики коммуникативных навыков </a:t>
            </a:r>
            <a:r>
              <a:rPr lang="ru-RU" dirty="0" err="1" smtClean="0">
                <a:effectLst/>
                <a:latin typeface="Times New Roman, serif"/>
              </a:rPr>
              <a:t>Дж.Морено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 Методика «Мой личностный рост С.С. </a:t>
            </a:r>
            <a:r>
              <a:rPr lang="ru-RU" dirty="0" err="1" smtClean="0">
                <a:effectLst/>
                <a:latin typeface="Times New Roman, serif"/>
              </a:rPr>
              <a:t>Кункевича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 Социально-психологическая адаптация учащихся при переходе в среднее звено. Методика Александровской Э.М.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 Методика Н.П. Капустиной «Определение уровня воспитанности обучающихся».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10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Этапы работы с одарёнными детьми: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ru-RU" sz="2400" dirty="0" smtClean="0"/>
              <a:t> </a:t>
            </a:r>
            <a:r>
              <a:rPr lang="ru-RU" dirty="0" smtClean="0"/>
              <a:t>УВЛЕЧЬ: заинтересовать учащихся своим предметом</a:t>
            </a:r>
          </a:p>
          <a:p>
            <a:pPr lvl="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 smtClean="0"/>
              <a:t> РАСКРЫТЬ: создать условия, в которых ребенок способен в полную силу проявить себя, свои способности и таланты</a:t>
            </a:r>
          </a:p>
          <a:p>
            <a:pPr lvl="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dirty="0" smtClean="0"/>
              <a:t>РАЗВИТЬ: работа с узким кругом учащихся, которые проявили способности и заинтересованность в предмете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ru-RU" sz="2400" dirty="0" smtClean="0"/>
          </a:p>
          <a:p>
            <a:pPr lvl="0"/>
            <a:endParaRPr lang="ru-RU" sz="2400" dirty="0"/>
          </a:p>
          <a:p>
            <a:pPr lvl="0"/>
            <a:endParaRPr lang="ru-RU" sz="2400" dirty="0" smtClean="0"/>
          </a:p>
          <a:p>
            <a:pPr lvl="0">
              <a:buFont typeface="Wingdings" panose="05000000000000000000" pitchFamily="2" charset="2"/>
              <a:buChar char="Ø"/>
            </a:pPr>
            <a:endParaRPr lang="ru-RU" sz="2400" dirty="0" smtClean="0"/>
          </a:p>
          <a:p>
            <a:pPr lvl="0">
              <a:buFont typeface="Wingdings" panose="05000000000000000000" pitchFamily="2" charset="2"/>
              <a:buChar char="Ø"/>
            </a:pPr>
            <a:endParaRPr lang="ru-RU" sz="2400" dirty="0" smtClean="0"/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12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работы с одаренными детьми: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</a:rPr>
              <a:t> принцип максимального разнообразия предоставленных возможностей для развития личности; 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b="0" i="0" dirty="0" smtClean="0">
                <a:effectLst/>
              </a:rPr>
              <a:t>принцип возрастания роли внеурочной деятельности;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b="0" i="0" dirty="0" smtClean="0">
                <a:effectLst/>
              </a:rPr>
              <a:t>принцип индивидуализации и дифференциации обучении;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b="0" i="0" dirty="0" smtClean="0">
                <a:effectLst/>
              </a:rPr>
              <a:t>принцип создания условий для совместной работы учащихся при минимальном участии учителя; 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b="0" i="0" dirty="0" smtClean="0">
                <a:effectLst/>
              </a:rPr>
              <a:t>принцип свободы выбора учащимися дополнительных образовательных услуг, помощи, наставничества.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806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Подходы в работе с одаренными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УСКОРЕНИЕ: данный подход </a:t>
            </a:r>
            <a:r>
              <a:rPr lang="ru-RU" b="0" i="0" dirty="0" smtClean="0">
                <a:solidFill>
                  <a:srgbClr val="111115"/>
                </a:solidFill>
                <a:effectLst/>
                <a:latin typeface="Ubuntu-Medium"/>
              </a:rPr>
              <a:t>позволяет учесть потребности и возможности определенной категории детей, отличающихся ускоренным темпом развития.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111115"/>
                </a:solidFill>
                <a:latin typeface="Ubuntu-Medium"/>
              </a:rPr>
              <a:t> </a:t>
            </a:r>
            <a:r>
              <a:rPr lang="ru-RU" dirty="0" smtClean="0"/>
              <a:t>УГЛУБЛЕНИЕ: этот </a:t>
            </a:r>
            <a:r>
              <a:rPr lang="ru-RU" b="0" i="0" dirty="0" smtClean="0">
                <a:solidFill>
                  <a:srgbClr val="111115"/>
                </a:solidFill>
                <a:effectLst/>
                <a:latin typeface="Ubuntu-Medium"/>
              </a:rPr>
              <a:t>подход эффективен по отношению к детям, которые обнаруживают особый интерес по отношению к той или иной конкретной области деятельности.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ОБОГАЩЕНИЕ:</a:t>
            </a:r>
            <a:r>
              <a:rPr lang="ru-RU" dirty="0">
                <a:solidFill>
                  <a:srgbClr val="111115"/>
                </a:solidFill>
                <a:latin typeface="Ubuntu-Medium"/>
              </a:rPr>
              <a:t> </a:t>
            </a:r>
            <a:r>
              <a:rPr lang="ru-RU" dirty="0" smtClean="0">
                <a:solidFill>
                  <a:srgbClr val="111115"/>
                </a:solidFill>
                <a:latin typeface="Ubuntu-Medium"/>
              </a:rPr>
              <a:t>данный</a:t>
            </a:r>
            <a:r>
              <a:rPr lang="ru-RU" b="0" i="0" dirty="0" smtClean="0">
                <a:solidFill>
                  <a:srgbClr val="111115"/>
                </a:solidFill>
                <a:effectLst/>
                <a:latin typeface="Ubuntu-Medium"/>
              </a:rPr>
              <a:t> подход ориентирован на качественно иное содержание обучения с выходом за рамки изучения традиционных тем за счет установления связей с другими темами и проблемами. </a:t>
            </a:r>
            <a:r>
              <a:rPr lang="ru-RU" dirty="0" smtClean="0"/>
              <a:t>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ПРОБЛЕМАТИЗАЦИЯ: </a:t>
            </a:r>
            <a:r>
              <a:rPr lang="ru-RU" dirty="0">
                <a:solidFill>
                  <a:srgbClr val="111115"/>
                </a:solidFill>
                <a:latin typeface="Ubuntu-Medium"/>
              </a:rPr>
              <a:t>э</a:t>
            </a:r>
            <a:r>
              <a:rPr lang="ru-RU" b="0" i="0" dirty="0" smtClean="0">
                <a:solidFill>
                  <a:srgbClr val="111115"/>
                </a:solidFill>
                <a:effectLst/>
                <a:latin typeface="Ubuntu-Medium"/>
              </a:rPr>
              <a:t>тот подход предполагает стимулирование личностного развития учащихся, использование оригинальных объяснений, поиск новых смыслов.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532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обучения одаренных детей: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проблемные,</a:t>
            </a:r>
          </a:p>
          <a:p>
            <a:pPr marL="0" indent="0" fontAlgn="base">
              <a:buNone/>
            </a:pPr>
            <a:endParaRPr lang="ru-RU" b="0" i="0" dirty="0" smtClean="0">
              <a:effectLst/>
              <a:latin typeface="inherit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исследовательские,</a:t>
            </a:r>
          </a:p>
          <a:p>
            <a:pPr marL="0" indent="0" fontAlgn="base">
              <a:buNone/>
            </a:pPr>
            <a:endParaRPr lang="ru-RU" b="0" i="0" dirty="0" smtClean="0">
              <a:effectLst/>
              <a:latin typeface="inherit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п</a:t>
            </a:r>
            <a:r>
              <a:rPr lang="ru-RU" b="0" i="0" dirty="0" smtClean="0">
                <a:effectLst/>
                <a:latin typeface="inherit"/>
              </a:rPr>
              <a:t>оисковые,</a:t>
            </a:r>
          </a:p>
          <a:p>
            <a:pPr marL="0" indent="0" fontAlgn="base">
              <a:buNone/>
            </a:pPr>
            <a:endParaRPr lang="ru-RU" b="0" i="0" dirty="0" smtClean="0">
              <a:effectLst/>
              <a:latin typeface="inherit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проектные методы.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270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работы с одаренными детьми: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fontAlgn="base">
              <a:buFont typeface="Wingdings" panose="05000000000000000000" pitchFamily="2" charset="2"/>
              <a:buChar char="Ø"/>
            </a:pPr>
            <a:r>
              <a:rPr lang="ru-RU" dirty="0">
                <a:latin typeface="Helvetica" panose="020B0604020202020204" pitchFamily="34" charset="0"/>
              </a:rPr>
              <a:t> </a:t>
            </a:r>
            <a:r>
              <a:rPr lang="ru-RU" b="0" i="0" dirty="0" smtClean="0">
                <a:effectLst/>
                <a:latin typeface="inherit"/>
              </a:rPr>
              <a:t>групповые занятия;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факультативы;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предметные кружки;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кружки по интересам;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конкурсы;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курсы по выбору;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участие в олимпиадах разного уровня;</a:t>
            </a:r>
            <a:endParaRPr lang="ru-RU" dirty="0">
              <a:latin typeface="inherit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работа по индивидуальным планам;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занятия в профильных классах;</a:t>
            </a: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 </a:t>
            </a:r>
            <a:r>
              <a:rPr lang="ru-RU" dirty="0" smtClean="0">
                <a:latin typeface="inherit"/>
              </a:rPr>
              <a:t>ролевые игры;</a:t>
            </a:r>
            <a:endParaRPr lang="ru-RU" b="0" i="0" dirty="0" smtClean="0">
              <a:effectLst/>
              <a:latin typeface="inherit"/>
            </a:endParaRPr>
          </a:p>
          <a:p>
            <a:pPr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интеллектуальные марафоны, </a:t>
            </a:r>
            <a:r>
              <a:rPr lang="ru-RU" b="0" i="0" dirty="0" err="1" smtClean="0">
                <a:effectLst/>
                <a:latin typeface="inherit"/>
              </a:rPr>
              <a:t>квесты</a:t>
            </a:r>
            <a:r>
              <a:rPr lang="ru-RU" b="0" i="0" dirty="0" smtClean="0">
                <a:effectLst/>
                <a:latin typeface="inherit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36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Приёмы дифференциации домашнего задания: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b="1" dirty="0" smtClean="0"/>
              <a:t>Приём «Три уровня домашнего задания»: </a:t>
            </a:r>
          </a:p>
          <a:p>
            <a:pPr marL="0" indent="0" algn="just">
              <a:buNone/>
            </a:pP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Первый уровень - </a:t>
            </a:r>
            <a:r>
              <a:rPr lang="ru-RU" b="0" i="0" u="sng" dirty="0" smtClean="0">
                <a:solidFill>
                  <a:srgbClr val="181818"/>
                </a:solidFill>
                <a:effectLst/>
                <a:latin typeface="Times New Roman, serif"/>
              </a:rPr>
              <a:t>обязательный минимум, 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выполняют все без исключения.</a:t>
            </a:r>
          </a:p>
          <a:p>
            <a:pPr marL="0" indent="0" algn="just">
              <a:buNone/>
            </a:pPr>
            <a:endParaRPr lang="ru-RU" b="0" i="0" dirty="0" smtClean="0">
              <a:solidFill>
                <a:srgbClr val="181818"/>
              </a:solidFill>
              <a:effectLst/>
              <a:latin typeface="Times New Roman, serif"/>
            </a:endParaRPr>
          </a:p>
          <a:p>
            <a:pPr marL="0" indent="0" algn="just">
              <a:buNone/>
            </a:pPr>
            <a:r>
              <a:rPr lang="ru-RU" dirty="0">
                <a:solidFill>
                  <a:srgbClr val="181818"/>
                </a:solidFill>
                <a:latin typeface="Times New Roman, serif"/>
              </a:rPr>
              <a:t>В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торой уровень задания – </a:t>
            </a:r>
            <a:r>
              <a:rPr lang="ru-RU" b="0" i="0" u="sng" dirty="0" smtClean="0">
                <a:solidFill>
                  <a:srgbClr val="181818"/>
                </a:solidFill>
                <a:effectLst/>
                <a:latin typeface="Times New Roman, serif"/>
              </a:rPr>
              <a:t>тренировочный: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 его выполняют ученики, которые желают хорошо знать предмет и без особых трудностей осваивают программу. </a:t>
            </a:r>
          </a:p>
          <a:p>
            <a:pPr marL="0" indent="0" algn="just">
              <a:buNone/>
            </a:pPr>
            <a:endParaRPr lang="ru-RU" b="0" i="0" dirty="0" smtClean="0">
              <a:solidFill>
                <a:srgbClr val="181818"/>
              </a:solidFill>
              <a:effectLst/>
              <a:latin typeface="Times New Roman, serif"/>
            </a:endParaRPr>
          </a:p>
          <a:p>
            <a:pPr marL="0" lvl="0" indent="0" algn="just">
              <a:buNone/>
            </a:pP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Третий уровень это - творческое задание (</a:t>
            </a:r>
            <a:r>
              <a:rPr lang="ru-RU" dirty="0" smtClean="0">
                <a:solidFill>
                  <a:srgbClr val="181818"/>
                </a:solidFill>
                <a:latin typeface="Times New Roman, serif"/>
              </a:rPr>
              <a:t>разработать </a:t>
            </a:r>
            <a:r>
              <a:rPr lang="ru-RU" dirty="0">
                <a:solidFill>
                  <a:srgbClr val="181818"/>
                </a:solidFill>
                <a:latin typeface="Times New Roman, serif"/>
              </a:rPr>
              <a:t>кроссворд, написать эссе, составить </a:t>
            </a:r>
            <a:r>
              <a:rPr lang="ru-RU" dirty="0" err="1">
                <a:solidFill>
                  <a:srgbClr val="181818"/>
                </a:solidFill>
                <a:latin typeface="Times New Roman, serif"/>
              </a:rPr>
              <a:t>синквейн</a:t>
            </a:r>
            <a:r>
              <a:rPr lang="ru-RU" dirty="0">
                <a:solidFill>
                  <a:srgbClr val="181818"/>
                </a:solidFill>
                <a:latin typeface="Times New Roman, serif"/>
              </a:rPr>
              <a:t> и </a:t>
            </a:r>
            <a:r>
              <a:rPr lang="ru-RU" dirty="0" smtClean="0">
                <a:solidFill>
                  <a:srgbClr val="181818"/>
                </a:solidFill>
                <a:latin typeface="Times New Roman, serif"/>
              </a:rPr>
              <a:t>др.), вы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полняется по желанию.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47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</a:rPr>
              <a:t>Приёмы дифференциации домашнего задания: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solidFill>
                  <a:srgbClr val="181818"/>
                </a:solidFill>
                <a:latin typeface="Times New Roman, serif"/>
              </a:rPr>
              <a:t> </a:t>
            </a:r>
            <a:r>
              <a:rPr lang="ru-RU" u="sng" dirty="0" smtClean="0">
                <a:solidFill>
                  <a:srgbClr val="181818"/>
                </a:solidFill>
                <a:latin typeface="Times New Roman, serif"/>
              </a:rPr>
              <a:t>П</a:t>
            </a:r>
            <a:r>
              <a:rPr lang="ru-RU" b="0" i="0" u="sng" dirty="0" smtClean="0">
                <a:solidFill>
                  <a:srgbClr val="181818"/>
                </a:solidFill>
                <a:effectLst/>
                <a:latin typeface="Times New Roman, serif"/>
              </a:rPr>
              <a:t>риём «особое задание»: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/>
            </a:r>
            <a:b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</a:b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продвинутые ученики получают право на выполнение особо сложного задания, которое включает в себя тренировочные и творческие задания повышенной сложности.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u="sng" dirty="0">
              <a:solidFill>
                <a:srgbClr val="181818"/>
              </a:solidFill>
              <a:latin typeface="Times New Roman, serif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0" i="0" u="sng" dirty="0" smtClean="0">
                <a:solidFill>
                  <a:srgbClr val="181818"/>
                </a:solidFill>
                <a:effectLst/>
                <a:latin typeface="Times New Roman, serif"/>
              </a:rPr>
              <a:t> Приём «энциклопедист»: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/>
            </a:r>
            <a:b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</a:b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предполагает самостоятельный поиск дополнительного материала по истории или </a:t>
            </a:r>
            <a:r>
              <a:rPr lang="ru-RU" b="0" i="0" smtClean="0">
                <a:solidFill>
                  <a:srgbClr val="181818"/>
                </a:solidFill>
                <a:effectLst/>
                <a:latin typeface="Times New Roman, serif"/>
              </a:rPr>
              <a:t>обществознанию </a:t>
            </a:r>
            <a:r>
              <a:rPr lang="ru-RU" b="0" i="0" smtClean="0">
                <a:solidFill>
                  <a:srgbClr val="181818"/>
                </a:solidFill>
                <a:effectLst/>
                <a:latin typeface="Times New Roman, serif"/>
              </a:rPr>
              <a:t>учащимися </a:t>
            </a: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для решения усложнённых заданий или дополнения в урок.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08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творческой направленности одаренных детей: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inherit"/>
              </a:rPr>
              <a:t> создание ситуации успеха и уверенности, через индивидуальное обучение и воспитание;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 </a:t>
            </a:r>
            <a:r>
              <a:rPr lang="ru-RU" b="0" i="0" dirty="0" smtClean="0">
                <a:effectLst/>
                <a:latin typeface="inherit"/>
              </a:rPr>
              <a:t>включение в учебный план школы факультативных курсов по углубленному изучению предметов школьной программы;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 </a:t>
            </a:r>
            <a:r>
              <a:rPr lang="ru-RU" b="0" i="0" dirty="0" smtClean="0">
                <a:effectLst/>
                <a:latin typeface="inherit"/>
              </a:rPr>
              <a:t>формирование и развитие сети дополнительного образования;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 </a:t>
            </a:r>
            <a:r>
              <a:rPr lang="ru-RU" b="0" i="0" dirty="0" smtClean="0">
                <a:effectLst/>
                <a:latin typeface="inherit"/>
              </a:rPr>
              <a:t>организация научно-исследовательской деятельности;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dirty="0">
                <a:latin typeface="inherit"/>
              </a:rPr>
              <a:t> </a:t>
            </a:r>
            <a:r>
              <a:rPr lang="ru-RU" b="0" i="0" dirty="0" smtClean="0">
                <a:effectLst/>
                <a:latin typeface="inherit"/>
              </a:rPr>
              <a:t>организация и участие в интеллектуальных играх, творческих конкурсах, предметных олимпиадах, научно-практических конференциях.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41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Согласно  указу Президента РФ от 7 мая 2018 №204 «О национальных целях и стратегических задачах развития РФ на период до 2024 г.» одной из задач в сфере образования является формирование эффективной системы выявления, поддержки и развития способностей и талантов у детей и молодежи.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Выявление одаренных детей и организация системной работы с ними – цель современного образования.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08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Поощрение одаренных обучающихся: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Helvetica" panose="020B0604020202020204" pitchFamily="34" charset="0"/>
              </a:rPr>
              <a:t> Награждение благодарственным письмом или грамотой</a:t>
            </a:r>
          </a:p>
          <a:p>
            <a:pPr marL="0" indent="0" algn="just" fontAlgn="base">
              <a:buNone/>
            </a:pPr>
            <a:endParaRPr lang="ru-RU" b="0" i="0" dirty="0" smtClean="0">
              <a:effectLst/>
              <a:latin typeface="Helvetica" panose="020B0604020202020204" pitchFamily="34" charset="0"/>
            </a:endParaRP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Helvetica" panose="020B0604020202020204" pitchFamily="34" charset="0"/>
              </a:rPr>
              <a:t>Фотография на стенде школы</a:t>
            </a:r>
          </a:p>
          <a:p>
            <a:pPr marL="0" indent="0" algn="just" fontAlgn="base">
              <a:buNone/>
            </a:pPr>
            <a:endParaRPr lang="ru-RU" b="0" i="0" dirty="0" smtClean="0">
              <a:effectLst/>
              <a:latin typeface="Helvetica" panose="020B0604020202020204" pitchFamily="34" charset="0"/>
            </a:endParaRP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Helvetica" panose="020B0604020202020204" pitchFamily="34" charset="0"/>
              </a:rPr>
              <a:t>Обеспечение участия в различных олимпиадах и конкурсах</a:t>
            </a:r>
          </a:p>
          <a:p>
            <a:pPr marL="0" indent="0" algn="just" fontAlgn="base">
              <a:buNone/>
            </a:pPr>
            <a:endParaRPr lang="ru-RU" b="0" i="0" dirty="0" smtClean="0">
              <a:effectLst/>
              <a:latin typeface="Helvetica" panose="020B0604020202020204" pitchFamily="34" charset="0"/>
            </a:endParaRP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Helvetica" panose="020B0604020202020204" pitchFamily="34" charset="0"/>
              </a:rPr>
              <a:t>Информация о достижениях ребёнка по месту работы родителей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Helvetica" panose="020B0604020202020204" pitchFamily="34" charset="0"/>
              </a:rPr>
              <a:t>Информация о достижениях ребёнка в СМИ, на школьном сайте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564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Список используемой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pPr marL="0" indent="0" algn="just">
              <a:buNone/>
            </a:pPr>
            <a:r>
              <a:rPr lang="ru-RU" b="0" i="0" dirty="0" smtClean="0">
                <a:solidFill>
                  <a:srgbClr val="181818"/>
                </a:solidFill>
                <a:effectLst/>
                <a:latin typeface="Times New Roman, serif"/>
              </a:rPr>
              <a:t>1. </a:t>
            </a:r>
            <a:r>
              <a:rPr lang="ru-RU" i="0" dirty="0" smtClean="0">
                <a:solidFill>
                  <a:srgbClr val="181818"/>
                </a:solidFill>
              </a:rPr>
              <a:t>Амосова И.В. Работа с одаренными детьми: готовимся к олимпиаде по истории// Преподавание истории в школе. 2007. №9. С.51.</a:t>
            </a:r>
          </a:p>
          <a:p>
            <a:pPr marL="0" indent="0" algn="just">
              <a:buNone/>
            </a:pPr>
            <a:r>
              <a:rPr lang="ru-RU" i="0" dirty="0" smtClean="0">
                <a:solidFill>
                  <a:srgbClr val="181818"/>
                </a:solidFill>
              </a:rPr>
              <a:t>2. Баранов П.А., Воронцов А.В. Подготовка учащихся к Всероссийской олимпиаде по обществознанию: из опыта петербургской школы// Преподавание истории и обществознания в школе. 2008.</a:t>
            </a:r>
          </a:p>
          <a:p>
            <a:pPr marL="0" indent="0" algn="just">
              <a:buNone/>
            </a:pPr>
            <a:r>
              <a:rPr lang="ru-RU" i="0" dirty="0" smtClean="0">
                <a:solidFill>
                  <a:srgbClr val="181818"/>
                </a:solidFill>
              </a:rPr>
              <a:t>3. Выготский Л.С. Воображение и творчество в детском возрасте. Психологический очерк. Кн. для учителя. М., Просвещение. 1991.</a:t>
            </a:r>
          </a:p>
          <a:p>
            <a:pPr marL="0" indent="0" algn="just">
              <a:buNone/>
            </a:pPr>
            <a:r>
              <a:rPr lang="ru-RU" i="0" dirty="0" smtClean="0">
                <a:solidFill>
                  <a:srgbClr val="181818"/>
                </a:solidFill>
              </a:rPr>
              <a:t>4. </a:t>
            </a:r>
            <a:r>
              <a:rPr lang="ru-RU" i="0" dirty="0" err="1" smtClean="0">
                <a:solidFill>
                  <a:srgbClr val="181818"/>
                </a:solidFill>
              </a:rPr>
              <a:t>Гильбух</a:t>
            </a:r>
            <a:r>
              <a:rPr lang="ru-RU" i="0" dirty="0" smtClean="0">
                <a:solidFill>
                  <a:srgbClr val="181818"/>
                </a:solidFill>
              </a:rPr>
              <a:t> Ю.З. Внимание одаренные дети. М., Знание. 1991.</a:t>
            </a:r>
          </a:p>
          <a:p>
            <a:pPr marL="0" indent="0" algn="just">
              <a:buNone/>
            </a:pPr>
            <a:r>
              <a:rPr lang="ru-RU" i="0" dirty="0" smtClean="0">
                <a:solidFill>
                  <a:srgbClr val="181818"/>
                </a:solidFill>
              </a:rPr>
              <a:t>5. </a:t>
            </a:r>
            <a:r>
              <a:rPr lang="ru-RU" i="0" dirty="0" err="1" smtClean="0">
                <a:solidFill>
                  <a:srgbClr val="181818"/>
                </a:solidFill>
              </a:rPr>
              <a:t>Дереклеева</a:t>
            </a:r>
            <a:r>
              <a:rPr lang="ru-RU" i="0" dirty="0" smtClean="0">
                <a:solidFill>
                  <a:srgbClr val="181818"/>
                </a:solidFill>
              </a:rPr>
              <a:t> Н.И. Новые родительские собрания. М.: ВАКО. 2006.</a:t>
            </a:r>
            <a:br>
              <a:rPr lang="ru-RU" i="0" dirty="0" smtClean="0">
                <a:solidFill>
                  <a:srgbClr val="181818"/>
                </a:solidFill>
              </a:rPr>
            </a:br>
            <a:r>
              <a:rPr lang="ru-RU" i="0" dirty="0" smtClean="0">
                <a:solidFill>
                  <a:srgbClr val="181818"/>
                </a:solidFill>
              </a:rPr>
              <a:t>6. </a:t>
            </a:r>
            <a:r>
              <a:rPr lang="ru-RU" i="0" dirty="0" err="1" smtClean="0">
                <a:solidFill>
                  <a:srgbClr val="181818"/>
                </a:solidFill>
              </a:rPr>
              <a:t>Лейтес</a:t>
            </a:r>
            <a:r>
              <a:rPr lang="ru-RU" i="0" dirty="0" smtClean="0">
                <a:solidFill>
                  <a:srgbClr val="181818"/>
                </a:solidFill>
              </a:rPr>
              <a:t> Н. “Легко ли быть одаренным?”. Ж. “Семья и школа”. № 6. 1990, с. 34.</a:t>
            </a:r>
            <a:br>
              <a:rPr lang="ru-RU" i="0" dirty="0" smtClean="0">
                <a:solidFill>
                  <a:srgbClr val="181818"/>
                </a:solidFill>
              </a:rPr>
            </a:br>
            <a:r>
              <a:rPr lang="ru-RU" i="0" dirty="0" smtClean="0">
                <a:solidFill>
                  <a:srgbClr val="181818"/>
                </a:solidFill>
              </a:rPr>
              <a:t>7. </a:t>
            </a:r>
            <a:r>
              <a:rPr lang="ru-RU" i="0" dirty="0" err="1" smtClean="0">
                <a:solidFill>
                  <a:srgbClr val="181818"/>
                </a:solidFill>
              </a:rPr>
              <a:t>Лейтес</a:t>
            </a:r>
            <a:r>
              <a:rPr lang="ru-RU" i="0" dirty="0" smtClean="0">
                <a:solidFill>
                  <a:srgbClr val="181818"/>
                </a:solidFill>
              </a:rPr>
              <a:t> Н.С. Умственные способности и возраст. М., Педагогика. 1971.</a:t>
            </a:r>
          </a:p>
          <a:p>
            <a:pPr marL="0" indent="0" algn="just">
              <a:buNone/>
            </a:pPr>
            <a:r>
              <a:rPr lang="ru-RU" i="0" dirty="0" smtClean="0">
                <a:solidFill>
                  <a:srgbClr val="181818"/>
                </a:solidFill>
              </a:rPr>
              <a:t>8. Мартынов С. “Хочу, чтобы мой ребенок был вундеркиндом”. Ж. “Дошкольное воспитание”. № 8. 1994, с. 77–80.</a:t>
            </a:r>
            <a:br>
              <a:rPr lang="ru-RU" i="0" dirty="0" smtClean="0">
                <a:solidFill>
                  <a:srgbClr val="181818"/>
                </a:solidFill>
              </a:rPr>
            </a:br>
            <a:r>
              <a:rPr lang="ru-RU" i="0" dirty="0" smtClean="0">
                <a:solidFill>
                  <a:srgbClr val="181818"/>
                </a:solidFill>
              </a:rPr>
              <a:t/>
            </a:r>
            <a:br>
              <a:rPr lang="ru-RU" i="0" dirty="0" smtClean="0">
                <a:solidFill>
                  <a:srgbClr val="181818"/>
                </a:solidFill>
              </a:rPr>
            </a:br>
            <a:endParaRPr lang="ru-RU" i="0" dirty="0" smtClean="0">
              <a:solidFill>
                <a:srgbClr val="18181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0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Одаренный ребенок – это ребенок, который выделяется яркими, очевидными, иногда выдающимися достижениями (или имеет предпосылки для таких достижений) в том или ином виде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84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Категории одаренных детей: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  <a:latin typeface="+mj-lt"/>
              </a:rPr>
              <a:t> </a:t>
            </a:r>
            <a:r>
              <a:rPr lang="ru-RU" b="0" i="0" dirty="0" smtClean="0">
                <a:effectLst/>
              </a:rPr>
              <a:t>Дети с высоким общим уровнем умственного развития.</a:t>
            </a:r>
          </a:p>
          <a:p>
            <a:pPr algn="just" fontAlgn="base">
              <a:buFont typeface="Wingdings" panose="05000000000000000000" pitchFamily="2" charset="2"/>
              <a:buChar char="Ø"/>
            </a:pPr>
            <a:endParaRPr lang="ru-RU" dirty="0"/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</a:rPr>
              <a:t> Дети с признаками специальной умственной одаренности – в определенной области науки.</a:t>
            </a:r>
          </a:p>
          <a:p>
            <a:pPr marL="0" indent="0" algn="just" fontAlgn="base">
              <a:buNone/>
            </a:pPr>
            <a:endParaRPr lang="ru-RU" dirty="0"/>
          </a:p>
          <a:p>
            <a:pPr algn="just" fontAlgn="base">
              <a:buFont typeface="Wingdings" panose="05000000000000000000" pitchFamily="2" charset="2"/>
              <a:buChar char="Ø"/>
            </a:pPr>
            <a:r>
              <a:rPr lang="ru-RU" b="0" i="0" dirty="0" smtClean="0">
                <a:effectLst/>
              </a:rPr>
              <a:t> Учащиеся, не достигшие по каким-либо причинам успехов в учении, но обладающие яркой познавательной активностью, оригинальностью психического склада, незаурядными умственными резервами.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95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PT Sans"/>
                <a:ea typeface="+mn-ea"/>
                <a:cs typeface="+mn-cs"/>
              </a:rPr>
              <a:t>Актуальность работы с одаренными </a:t>
            </a:r>
            <a:r>
              <a:rPr lang="ru-RU" sz="2800" dirty="0" smtClean="0">
                <a:solidFill>
                  <a:srgbClr val="000000"/>
                </a:solidFill>
                <a:latin typeface="PT Sans"/>
                <a:ea typeface="+mn-ea"/>
                <a:cs typeface="+mn-cs"/>
              </a:rPr>
              <a:t>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 ускорение динамики жизни, </a:t>
            </a:r>
          </a:p>
          <a:p>
            <a:pPr marL="0" indent="0" algn="just">
              <a:buNone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 рост информационной и эмоциональной нагрузок на человека, </a:t>
            </a:r>
          </a:p>
          <a:p>
            <a:pPr marL="0" indent="0" algn="just">
              <a:buNone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наличие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проблем, решение которых требует интеллектуальных усилий.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063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работы с одаренными детьми: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marL="0" indent="0" algn="just">
              <a:buNone/>
            </a:pPr>
            <a:endParaRPr lang="ru-RU" dirty="0">
              <a:solidFill>
                <a:srgbClr val="000000"/>
              </a:solidFill>
              <a:latin typeface="PT Sans"/>
            </a:endParaRPr>
          </a:p>
          <a:p>
            <a:pPr marL="0" indent="0" algn="just">
              <a:buNone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создание условий для выявления, поддержки и оптимального развития одаренных детей, включая тех, чья одаренность в настоящий момент, может быть, еще не проявилась (скрытая одаренность).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11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 знакомство педагогов с приемами целенаправленного педагогического наблюдения, диагностики;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 отбор средств обучения, способствующих развитию самостоятельности мышления, инициативности и научно-исследовательских навыков, творчества в урочной и внеурочной деятельности;</a:t>
            </a:r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Roboto"/>
              </a:rPr>
              <a:t> обеспечение творческой самореализации личности в различных видах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73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Ожидаемые 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Качественные показатели:</a:t>
            </a:r>
          </a:p>
          <a:p>
            <a:pPr marL="0" indent="0" algn="just">
              <a:buNone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 1) повышение качества образовательных результатов;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PT Sans"/>
              </a:rPr>
              <a:t> 2)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социализация и развитие деловых качеств личности учащегося</a:t>
            </a:r>
          </a:p>
          <a:p>
            <a:pPr marL="0" indent="0" algn="just">
              <a:buNone/>
            </a:pPr>
            <a:endParaRPr lang="ru-RU" b="0" i="0" dirty="0" smtClean="0">
              <a:solidFill>
                <a:srgbClr val="000000"/>
              </a:solidFill>
              <a:effectLst/>
              <a:latin typeface="PT Sans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Количественные показатели: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1)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увеличение показателей среднего балла государственной итоговой аттестации (ГИА);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2)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увеличение числа участников, призеров, победителей олимпиад, конкурсов различного уровня;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PT Sans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3)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PT Sans"/>
              </a:rPr>
              <a:t>увеличение числа обучающихся, занимающихся в предметных кружках, секциях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0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Методы и способы выявления способностей у обучающихся: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, serif"/>
              </a:rPr>
              <a:t> </a:t>
            </a:r>
            <a:r>
              <a:rPr lang="ru-RU" dirty="0" smtClean="0">
                <a:effectLst/>
                <a:latin typeface="Times New Roman, serif"/>
              </a:rPr>
              <a:t>наблюдение,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анализ,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беседы,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деловые и ролевые игры,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тестирование,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опрос,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совместная деятельность, в том числе проектная,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effectLst/>
                <a:latin typeface="Times New Roman, serif"/>
              </a:rPr>
              <a:t>консультации специалистов. 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1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183</TotalTime>
  <Words>846</Words>
  <Application>Microsoft Office PowerPoint</Application>
  <PresentationFormat>Широкоэкранный</PresentationFormat>
  <Paragraphs>138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Garamond</vt:lpstr>
      <vt:lpstr>Helvetica</vt:lpstr>
      <vt:lpstr>inherit</vt:lpstr>
      <vt:lpstr>Open Sans</vt:lpstr>
      <vt:lpstr>PT Sans</vt:lpstr>
      <vt:lpstr>Roboto</vt:lpstr>
      <vt:lpstr>Times New Roman, serif</vt:lpstr>
      <vt:lpstr>Ubuntu-Medium</vt:lpstr>
      <vt:lpstr>Wingdings</vt:lpstr>
      <vt:lpstr>Натуральные материалы</vt:lpstr>
      <vt:lpstr>Работа по выявлению, поддержке и развитию способностей и талантов обучающихся на уроках истории и обществознания</vt:lpstr>
      <vt:lpstr>Презентация PowerPoint</vt:lpstr>
      <vt:lpstr>Презентация PowerPoint</vt:lpstr>
      <vt:lpstr>Категории одаренных детей:</vt:lpstr>
      <vt:lpstr>Актуальность работы с одаренными детьми</vt:lpstr>
      <vt:lpstr>Цель работы с одаренными детьми:</vt:lpstr>
      <vt:lpstr>Задачи:</vt:lpstr>
      <vt:lpstr>Ожидаемые результаты:</vt:lpstr>
      <vt:lpstr>Методы и способы выявления способностей у обучающихся:</vt:lpstr>
      <vt:lpstr>Диагностический инструментарий по выявлению способностей:</vt:lpstr>
      <vt:lpstr>Диагностики:</vt:lpstr>
      <vt:lpstr>Этапы работы с одарёнными детьми:</vt:lpstr>
      <vt:lpstr>Принципы работы с одаренными детьми:</vt:lpstr>
      <vt:lpstr>Подходы в работе с одаренными детьми</vt:lpstr>
      <vt:lpstr>Методы обучения одаренных детей:</vt:lpstr>
      <vt:lpstr>Формы работы с одаренными детьми:</vt:lpstr>
      <vt:lpstr>Приёмы дифференциации домашнего задания:</vt:lpstr>
      <vt:lpstr>Приёмы дифференциации домашнего задания:</vt:lpstr>
      <vt:lpstr>Реализация творческой направленности одаренных детей:</vt:lpstr>
      <vt:lpstr>Поощрение одаренных обучающихся:</vt:lpstr>
      <vt:lpstr>Список используемой литературы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по выявлению, поддержке и развитию способностей и талантов обучающихся на уроках истории и обществознания</dc:title>
  <dc:creator>User</dc:creator>
  <cp:lastModifiedBy>User</cp:lastModifiedBy>
  <cp:revision>21</cp:revision>
  <dcterms:created xsi:type="dcterms:W3CDTF">2022-03-24T19:04:32Z</dcterms:created>
  <dcterms:modified xsi:type="dcterms:W3CDTF">2022-03-24T22:09:45Z</dcterms:modified>
</cp:coreProperties>
</file>