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59" r:id="rId4"/>
    <p:sldId id="288" r:id="rId5"/>
    <p:sldId id="289" r:id="rId6"/>
    <p:sldId id="290" r:id="rId7"/>
    <p:sldId id="291" r:id="rId8"/>
    <p:sldId id="264" r:id="rId9"/>
    <p:sldId id="295" r:id="rId10"/>
    <p:sldId id="294" r:id="rId11"/>
    <p:sldId id="293" r:id="rId12"/>
    <p:sldId id="292" r:id="rId13"/>
    <p:sldId id="269" r:id="rId14"/>
    <p:sldId id="296" r:id="rId15"/>
    <p:sldId id="297" r:id="rId16"/>
    <p:sldId id="299" r:id="rId17"/>
    <p:sldId id="298" r:id="rId18"/>
    <p:sldId id="274" r:id="rId19"/>
    <p:sldId id="300" r:id="rId20"/>
    <p:sldId id="301" r:id="rId21"/>
    <p:sldId id="303" r:id="rId22"/>
    <p:sldId id="302" r:id="rId23"/>
    <p:sldId id="279" r:id="rId24"/>
    <p:sldId id="307" r:id="rId25"/>
    <p:sldId id="306" r:id="rId26"/>
    <p:sldId id="305" r:id="rId27"/>
    <p:sldId id="304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4900"/>
    <a:srgbClr val="004200"/>
    <a:srgbClr val="2A65AC"/>
    <a:srgbClr val="FA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128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slide" Target="slide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image" Target="../media/image6.jpeg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Relationship Id="rId30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2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6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hyperlink" Target="http://gatet.files.wordpress.com/2010/06/me.jpg" TargetMode="External"/><Relationship Id="rId4" Type="http://schemas.openxmlformats.org/officeDocument/2006/relationships/hyperlink" Target="http://www.hereisfree.com/content1/pic/zip/2011224211133249778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51520" y="5085184"/>
            <a:ext cx="85689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200" i="1" dirty="0" smtClean="0">
                <a:latin typeface="Times New Roman" pitchFamily="18" charset="0"/>
              </a:rPr>
              <a:t>Шаблон игры выполнил: </a:t>
            </a:r>
            <a:r>
              <a:rPr lang="ru-RU" sz="2400" i="1" dirty="0" smtClean="0">
                <a:latin typeface="Times New Roman" pitchFamily="18" charset="0"/>
              </a:rPr>
              <a:t> </a:t>
            </a:r>
            <a:r>
              <a:rPr lang="ru-RU" sz="2200" i="1" dirty="0" smtClean="0">
                <a:latin typeface="Times New Roman" pitchFamily="18" charset="0"/>
              </a:rPr>
              <a:t>учитель МОУ Путятинская СОШ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</a:rPr>
              <a:t>Хомяков А.В.</a:t>
            </a:r>
            <a:endParaRPr lang="ru-RU" sz="2400" b="1" i="1" dirty="0">
              <a:latin typeface="Times New Roman" pitchFamily="18" charset="0"/>
            </a:endParaRPr>
          </a:p>
        </p:txBody>
      </p:sp>
      <p:pic>
        <p:nvPicPr>
          <p:cNvPr id="11" name="Рисунок 10" descr="Рисунок18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395536" y="6165304"/>
            <a:ext cx="1606332" cy="360040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084168" y="6165304"/>
            <a:ext cx="2700300" cy="360040"/>
          </a:xfrm>
          <a:prstGeom prst="rect">
            <a:avLst/>
          </a:prstGeom>
        </p:spPr>
      </p:pic>
      <p:pic>
        <p:nvPicPr>
          <p:cNvPr id="1026" name="Picture 2" descr="C:\Users\Хомяков\Desktop\1624928692_19-phonoteka_org-p-yesenin-oboi-krasivo-1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756" y="1551370"/>
            <a:ext cx="4464496" cy="364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67035"/>
            <a:ext cx="87129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5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ЕСЕНИАНА</a:t>
            </a:r>
            <a:endParaRPr lang="ru-RU" sz="6000" b="1" cap="none" spc="5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Творчество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С.Есенина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635748" y="4297017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23528" y="3090013"/>
            <a:ext cx="8496944" cy="319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С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пустя 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несколько месяцев большевистская газета </a:t>
            </a:r>
            <a:r>
              <a:rPr lang="ru-RU" sz="2800" b="1" u="sng" dirty="0">
                <a:solidFill>
                  <a:srgbClr val="7030A0"/>
                </a:solidFill>
                <a:latin typeface="Arial Narrow" pitchFamily="34" charset="0"/>
              </a:rPr>
              <a:t>«Путь правды» 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публикует еще несколько его стихотворений. 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В 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октябре того же года в журнале </a:t>
            </a:r>
            <a:r>
              <a:rPr lang="ru-RU" sz="2800" b="1" u="sng" dirty="0">
                <a:solidFill>
                  <a:srgbClr val="7030A0"/>
                </a:solidFill>
                <a:latin typeface="Arial Narrow" pitchFamily="34" charset="0"/>
              </a:rPr>
              <a:t>«Проталинка» 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выходит «Молитва матери», посвященная Первой мировой войне.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Затем 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последовали новые 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публикации  в журнале </a:t>
            </a:r>
            <a:r>
              <a:rPr lang="ru-RU" sz="2800" b="1" u="sng" dirty="0" smtClean="0">
                <a:solidFill>
                  <a:srgbClr val="7030A0"/>
                </a:solidFill>
                <a:latin typeface="Arial Narrow" pitchFamily="34" charset="0"/>
              </a:rPr>
              <a:t>"Млечный </a:t>
            </a:r>
            <a:r>
              <a:rPr lang="ru-RU" sz="2800" b="1" u="sng" dirty="0">
                <a:solidFill>
                  <a:srgbClr val="7030A0"/>
                </a:solidFill>
                <a:latin typeface="Arial Narrow" pitchFamily="34" charset="0"/>
              </a:rPr>
              <a:t>путь".</a:t>
            </a:r>
            <a:endParaRPr lang="ru-RU" sz="2800" b="1" u="sng" dirty="0" smtClean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В каких еще изданиях, после опубликования стихотворения «Берёза», были напечатаны стихи </a:t>
            </a:r>
            <a:r>
              <a:rPr lang="ru-RU" sz="2800" b="1" dirty="0">
                <a:solidFill>
                  <a:srgbClr val="FF0000"/>
                </a:solidFill>
                <a:latin typeface="Arial Narrow" pitchFamily="34" charset="0"/>
              </a:rPr>
              <a:t>поэта? </a:t>
            </a:r>
            <a:endParaRPr lang="ru-RU" sz="2800" b="1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Творчество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С.Есенина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626788" y="4121497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09504" y="5235193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 </a:t>
            </a:r>
            <a:r>
              <a:rPr lang="ru-RU" sz="2800" b="1" u="sng" dirty="0" smtClean="0">
                <a:solidFill>
                  <a:srgbClr val="7030A0"/>
                </a:solidFill>
                <a:latin typeface="Arial Narrow" pitchFamily="34" charset="0"/>
              </a:rPr>
              <a:t>Сборник назывался «</a:t>
            </a:r>
            <a:r>
              <a:rPr lang="ru-RU" sz="2800" b="1" u="sng" dirty="0" smtClean="0">
                <a:solidFill>
                  <a:srgbClr val="7030A0"/>
                </a:solidFill>
                <a:latin typeface="Arial Narrow" pitchFamily="34" charset="0"/>
              </a:rPr>
              <a:t>Радуница</a:t>
            </a:r>
            <a:r>
              <a:rPr lang="ru-RU" sz="2800" b="1" u="sng" dirty="0" smtClean="0">
                <a:solidFill>
                  <a:srgbClr val="7030A0"/>
                </a:solidFill>
                <a:latin typeface="Arial Narrow" pitchFamily="34" charset="0"/>
              </a:rPr>
              <a:t>». 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Первые экземпляры сборника стихов  вышли 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в Петрограде 29 января 1916 года в издательстве М. В. Аверьянова.</a:t>
            </a:r>
            <a:endParaRPr lang="ru-RU" sz="2800" b="1" dirty="0" smtClean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79512" y="1340768"/>
            <a:ext cx="8763288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500" b="1" dirty="0" smtClean="0">
                <a:solidFill>
                  <a:srgbClr val="FF0000"/>
                </a:solidFill>
                <a:latin typeface="Arial Narrow" pitchFamily="34" charset="0"/>
              </a:rPr>
              <a:t>Как назывался первый сборник стихов </a:t>
            </a:r>
            <a:r>
              <a:rPr lang="ru-RU" sz="25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С.Есенина</a:t>
            </a:r>
            <a:r>
              <a:rPr lang="ru-RU" sz="2500" b="1" dirty="0" smtClean="0">
                <a:solidFill>
                  <a:srgbClr val="FF0000"/>
                </a:solidFill>
                <a:latin typeface="Arial Narrow" pitchFamily="34" charset="0"/>
              </a:rPr>
              <a:t>, напечатанный в 1916 году?</a:t>
            </a:r>
            <a:r>
              <a:rPr lang="ru-RU" sz="25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2500" b="1" dirty="0" smtClean="0">
                <a:solidFill>
                  <a:srgbClr val="FF0000"/>
                </a:solidFill>
                <a:latin typeface="Arial Narrow" pitchFamily="34" charset="0"/>
              </a:rPr>
              <a:t>Он стал </a:t>
            </a:r>
            <a:r>
              <a:rPr lang="ru-RU" sz="2500" b="1" dirty="0">
                <a:solidFill>
                  <a:srgbClr val="FF0000"/>
                </a:solidFill>
                <a:latin typeface="Arial Narrow" pitchFamily="34" charset="0"/>
              </a:rPr>
              <a:t>неким олицетворением отношения пота к родине. Критики говорили, что «на всём его сборнике лежит печать подкупающей юной непосредственности… Он поёт свои звонкие песни легко, просто, как поёт жаворонок». Основной образ – крестьянская душа, которая, несмотря на свою «задумчивость», одарена «радужным светом». Особенностью является так же то, что имажинизм присутствует здесь в роле поиска нового лиризма и принципиально новых форм стихосложения. Есенин зачал новый «литературный стиль»</a:t>
            </a:r>
            <a:endParaRPr lang="ru-RU" sz="2500" b="1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865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Творчество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С.Есенина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274805" y="3631339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22303" y="5245726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Поэма «Анна </a:t>
            </a:r>
            <a:r>
              <a:rPr lang="ru-RU" sz="2800" b="1" dirty="0" err="1" smtClean="0">
                <a:solidFill>
                  <a:srgbClr val="7030A0"/>
                </a:solidFill>
                <a:latin typeface="Arial Narrow" pitchFamily="34" charset="0"/>
              </a:rPr>
              <a:t>Снегина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002" y="1700809"/>
            <a:ext cx="8477469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Какое произведение Сергея Есенина можно считать самым лучшим в его творчестве и самым известным?</a:t>
            </a:r>
            <a:endParaRPr lang="ru-RU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Произведения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51520" y="4665335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Строки из стихотворения «</a:t>
            </a:r>
            <a:r>
              <a:rPr lang="ru-RU" sz="2800" b="1" u="sng" dirty="0" smtClean="0">
                <a:solidFill>
                  <a:srgbClr val="7030A0"/>
                </a:solidFill>
                <a:latin typeface="Arial Narrow" pitchFamily="34" charset="0"/>
              </a:rPr>
              <a:t>Берёза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».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2800" i="1" dirty="0" smtClean="0">
                <a:solidFill>
                  <a:srgbClr val="7030A0"/>
                </a:solidFill>
                <a:latin typeface="Arial Narrow" pitchFamily="34" charset="0"/>
              </a:rPr>
              <a:t>Белая берёза под моим окном</a:t>
            </a:r>
            <a:br>
              <a:rPr lang="ru-RU" sz="2800" i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2800" i="1" dirty="0" smtClean="0">
                <a:solidFill>
                  <a:srgbClr val="7030A0"/>
                </a:solidFill>
                <a:latin typeface="Arial Narrow" pitchFamily="34" charset="0"/>
              </a:rPr>
              <a:t>Принакрылась снегом,</a:t>
            </a:r>
            <a:br>
              <a:rPr lang="ru-RU" sz="2800" i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2800" i="1" dirty="0" smtClean="0">
                <a:solidFill>
                  <a:srgbClr val="7030A0"/>
                </a:solidFill>
                <a:latin typeface="Arial Narrow" pitchFamily="34" charset="0"/>
              </a:rPr>
              <a:t>Точно серебром…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1299" y="1556792"/>
            <a:ext cx="849694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  <a:latin typeface="Arial Narrow" pitchFamily="34" charset="0"/>
              </a:rPr>
              <a:t>И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з какого стихотворения </a:t>
            </a:r>
            <a:r>
              <a:rPr lang="ru-RU" sz="28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С.Есенина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 эти строки?</a:t>
            </a:r>
            <a:b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…На пушистых ветках</a:t>
            </a:r>
            <a:b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Снежною каймой</a:t>
            </a:r>
            <a:b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Распустились кисти</a:t>
            </a:r>
            <a:b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Белой бахромой…</a:t>
            </a:r>
            <a:r>
              <a:rPr lang="ru-RU" sz="2800" dirty="0" smtClean="0">
                <a:latin typeface="Georgia" pitchFamily="18" charset="0"/>
              </a:rPr>
              <a:t/>
            </a:r>
            <a:br>
              <a:rPr lang="ru-RU" sz="2800" dirty="0" smtClean="0">
                <a:latin typeface="Georgia" pitchFamily="18" charset="0"/>
              </a:rPr>
            </a:b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045432" y="3798957"/>
            <a:ext cx="1512168" cy="2337309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Произведения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Вспомните кличку пса, которого Есенин просит подать лапу на счастье поэту.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164288" y="3611971"/>
            <a:ext cx="1512168" cy="2337309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1400" y="5445224"/>
            <a:ext cx="7772400" cy="6195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Дай, Джим, на счастье лапу мне..</a:t>
            </a:r>
            <a:endParaRPr lang="ru-RU" sz="2800" b="1" dirty="0">
              <a:solidFill>
                <a:srgbClr val="7030A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Произведения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32763" y="568767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«Корова»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Кому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посвятил </a:t>
            </a:r>
            <a:r>
              <a:rPr lang="ru-RU" sz="28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это стихотворение?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876256" y="3947425"/>
            <a:ext cx="1512168" cy="2337309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80" y="2492896"/>
            <a:ext cx="6618976" cy="227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Произведения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87524" y="5913133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Я последний </a:t>
            </a:r>
            <a:r>
              <a:rPr lang="ru-RU" sz="2800" b="1" u="sng" dirty="0" smtClean="0">
                <a:solidFill>
                  <a:srgbClr val="7030A0"/>
                </a:solidFill>
                <a:latin typeface="Arial Narrow" pitchFamily="34" charset="0"/>
              </a:rPr>
              <a:t>ПОЭТ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 деревни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Восполните пропуск в предложенном отрывке стихотворения </a:t>
            </a:r>
            <a:r>
              <a:rPr lang="ru-RU" sz="28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С.Есенина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…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82906"/>
            <a:ext cx="8280920" cy="214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430632" y="4437112"/>
            <a:ext cx="1512168" cy="233730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11960" y="2924944"/>
            <a:ext cx="936104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Произведения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47118" y="3933056"/>
            <a:ext cx="645713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Сергей Есенин написал стихотворение "До свиданья, друг мой, до свиданья..." в 1925 году собственной </a:t>
            </a:r>
            <a:r>
              <a:rPr lang="ru-RU" sz="2800" b="1" u="sng" dirty="0">
                <a:solidFill>
                  <a:srgbClr val="7030A0"/>
                </a:solidFill>
                <a:latin typeface="Arial Narrow" pitchFamily="34" charset="0"/>
              </a:rPr>
              <a:t>кровью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 потому, что в номере гостиницы "</a:t>
            </a:r>
            <a:r>
              <a:rPr lang="ru-RU" sz="2800" b="1" dirty="0" err="1">
                <a:solidFill>
                  <a:srgbClr val="7030A0"/>
                </a:solidFill>
                <a:latin typeface="Arial Narrow" pitchFamily="34" charset="0"/>
              </a:rPr>
              <a:t>Англетер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", где жил поэт, почему-то не было чернил</a:t>
            </a:r>
            <a:r>
              <a:rPr lang="ru-RU" sz="2800" i="1" dirty="0">
                <a:latin typeface="Georgia" pitchFamily="18" charset="0"/>
              </a:rPr>
              <a:t>. 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Чем написал своё прощальное стихотворение «До свиданья, друг мой, до свиданья…» </a:t>
            </a:r>
            <a:r>
              <a:rPr lang="ru-RU" sz="28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за несколько часов до своей смерти?</a:t>
            </a:r>
            <a:endParaRPr lang="ru-RU" sz="2800" b="1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643538" y="3703523"/>
            <a:ext cx="1512168" cy="2337309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86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Жизнь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876256" y="3645340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23528" y="4908928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Родился Сергей Есенин 21 сентября 1895 года(по новому стилю 3 октября) в селе Константиново Рязанской губернии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. 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Назовите дату рождения Сергея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Есенина по старому и новому стилю.</a:t>
            </a:r>
            <a:endParaRPr lang="ru-RU" sz="2800" b="1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Жизнь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164288" y="3611970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23528" y="4062696"/>
            <a:ext cx="684076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Родители Сергея – Александр Есенин и Татьяна Титова были обычными крестьянами, которым приходилось много трудиться, чтобы хоть как-то сводить концы с концами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. 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Кем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были по происхождению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родители Сергея Есенина?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997969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93300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869632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0625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741294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997969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93300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869632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0625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741294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97969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93300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869632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80625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741294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3997969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933007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69632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8776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7412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39979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4933007" y="515711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9410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8776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7412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8312" y="1700734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400" b="1" cap="all" dirty="0" smtClean="0">
                <a:latin typeface="Georgia" pitchFamily="18" charset="0"/>
              </a:rPr>
              <a:t>Константиново</a:t>
            </a:r>
            <a:endParaRPr lang="ru-RU" sz="1400" b="1" cap="all" dirty="0">
              <a:latin typeface="Georgia" pitchFamily="18" charset="0"/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8312" y="5157118"/>
            <a:ext cx="2879551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400" b="1" cap="all" dirty="0" smtClean="0">
                <a:latin typeface="Georgia" pitchFamily="18" charset="0"/>
              </a:rPr>
              <a:t>Любовь</a:t>
            </a:r>
            <a:endParaRPr lang="ru-RU" sz="1400" b="1" cap="all" dirty="0">
              <a:latin typeface="Georgia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8312" y="4293022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400" b="1" cap="all" dirty="0" smtClean="0">
                <a:latin typeface="Georgia" pitchFamily="18" charset="0"/>
              </a:rPr>
              <a:t>Жизнь</a:t>
            </a:r>
            <a:endParaRPr lang="ru-RU" sz="1400" b="1" cap="all" dirty="0">
              <a:latin typeface="Georgia" pitchFamily="18" charset="0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8312" y="2564830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400" b="1" cap="all" dirty="0" smtClean="0">
                <a:latin typeface="Georgia" pitchFamily="18" charset="0"/>
              </a:rPr>
              <a:t>Творчество </a:t>
            </a:r>
            <a:r>
              <a:rPr lang="ru-RU" sz="1400" b="1" cap="all" dirty="0" err="1" smtClean="0">
                <a:latin typeface="Georgia" pitchFamily="18" charset="0"/>
              </a:rPr>
              <a:t>С.Есенина</a:t>
            </a:r>
            <a:endParaRPr lang="ru-RU" sz="1400" b="1" cap="all" dirty="0">
              <a:latin typeface="Georgia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2" y="3428926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400" b="1" cap="all" dirty="0" smtClean="0">
                <a:latin typeface="Georgia" pitchFamily="18" charset="0"/>
              </a:rPr>
              <a:t>Произведения</a:t>
            </a:r>
            <a:endParaRPr lang="ru-RU" sz="1400" b="1" cap="all" dirty="0">
              <a:latin typeface="Georgia" pitchFamily="18" charset="0"/>
            </a:endParaRP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9" cstate="screen"/>
          <a:srcRect/>
          <a:stretch>
            <a:fillRect/>
          </a:stretch>
        </p:blipFill>
        <p:spPr>
          <a:xfrm>
            <a:off x="7308304" y="6237312"/>
            <a:ext cx="1152128" cy="300800"/>
          </a:xfrm>
          <a:prstGeom prst="rect">
            <a:avLst/>
          </a:prstGeom>
        </p:spPr>
      </p:pic>
      <p:pic>
        <p:nvPicPr>
          <p:cNvPr id="2050" name="Picture 2" descr="C:\Users\Хомяков\Desktop\1624928692_19-phonoteka_org-p-yesenin-oboi-krasivo-19.jp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92" y="188640"/>
            <a:ext cx="1459842" cy="119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63688" y="260648"/>
            <a:ext cx="7128792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54304" y="273422"/>
            <a:ext cx="71381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ЕСЕНИАНА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Жизнь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948264" y="3906053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51520" y="4968326"/>
            <a:ext cx="745282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Отец считал, что настоящая фамилия у них </a:t>
            </a:r>
            <a:r>
              <a:rPr lang="ru-RU" sz="2800" b="1" u="sng" dirty="0" err="1" smtClean="0">
                <a:solidFill>
                  <a:srgbClr val="7030A0"/>
                </a:solidFill>
                <a:latin typeface="Arial Narrow" pitchFamily="34" charset="0"/>
              </a:rPr>
              <a:t>Ясенин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 – от слов «Ясень» или «Ясный, лучезарный».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Как отец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Сергея Есенина долгое время писал свою фамилию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и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почему?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56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Жизнь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747655" y="4246869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23528" y="3966956"/>
            <a:ext cx="66247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Когда я 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подрос, из меня очень захотели сделать сельского учителя и потому отдали в церковно-учительскую школу, окончив 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которую, 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я должен был поступить в Московский учительский институт. К счастью, этого не случилось.</a:t>
            </a:r>
            <a:endParaRPr lang="ru-RU" sz="2800" b="1" dirty="0" smtClean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Кем в будущем хотели видеть Сергея Есенина его дед и бабка?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Жизнь</a:t>
            </a:r>
            <a:endParaRPr lang="ru-RU" sz="36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286435" y="3429000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91695" y="4869160"/>
            <a:ext cx="672857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В 14 лет Есенин окончил земскую школу, и поступил на учебу в церковно-приходскую, которая была в селе 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Спас-Клепки.</a:t>
            </a:r>
            <a:endParaRPr lang="ru-RU" sz="2800" b="1" dirty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  <a:latin typeface="Arial Narrow" pitchFamily="34" charset="0"/>
              </a:rPr>
              <a:t>В 14 лет </a:t>
            </a:r>
            <a:r>
              <a:rPr lang="ru-RU" sz="28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Arial Narrow" pitchFamily="34" charset="0"/>
              </a:rPr>
              <a:t>окончил земскую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школу </a:t>
            </a:r>
            <a:r>
              <a:rPr lang="ru-RU" sz="2800" b="1" dirty="0">
                <a:solidFill>
                  <a:srgbClr val="FF0000"/>
                </a:solidFill>
                <a:latin typeface="Arial Narrow" pitchFamily="34" charset="0"/>
              </a:rPr>
              <a:t>и поступил на учебу в церковно-приходскую, которая была в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селе … Как называлось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село, в котором находилась эта школа?</a:t>
            </a:r>
            <a:endParaRPr lang="ru-RU" sz="2800" b="1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98" y="1988840"/>
            <a:ext cx="8208912" cy="370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Любовь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308472" y="4284358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9512" y="588736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>
                <a:latin typeface="Georgia" pitchFamily="18" charset="0"/>
              </a:rPr>
              <a:t> </a:t>
            </a:r>
            <a:r>
              <a:rPr lang="ru-RU" sz="2800" i="1" dirty="0" smtClean="0"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в любви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65603" y="1484784"/>
            <a:ext cx="8352928" cy="50405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Восстановите пропущенное слово в стихотворении.</a:t>
            </a:r>
            <a:endParaRPr lang="ru-RU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2060848"/>
            <a:ext cx="1224136" cy="2880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Хомяков\Desktop\234234324-8-768x5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105853"/>
            <a:ext cx="3298013" cy="237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Любовь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04560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570878"/>
            <a:ext cx="849694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b="1" dirty="0">
                <a:solidFill>
                  <a:srgbClr val="7030A0"/>
                </a:solidFill>
                <a:latin typeface="Arial Narrow" pitchFamily="34" charset="0"/>
              </a:rPr>
              <a:t>Осенью того же, 1921 года, поэт встретил </a:t>
            </a:r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танцовщицу Айседору </a:t>
            </a:r>
            <a:r>
              <a:rPr lang="ru-RU" sz="2400" b="1" dirty="0">
                <a:solidFill>
                  <a:srgbClr val="7030A0"/>
                </a:solidFill>
                <a:latin typeface="Arial Narrow" pitchFamily="34" charset="0"/>
              </a:rPr>
              <a:t>Дункан и женился на ней в мае 1922-го. </a:t>
            </a:r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Сергей не знал </a:t>
            </a:r>
            <a:r>
              <a:rPr lang="ru-RU" sz="2400" b="1" dirty="0">
                <a:solidFill>
                  <a:srgbClr val="7030A0"/>
                </a:solidFill>
                <a:latin typeface="Arial Narrow" pitchFamily="34" charset="0"/>
              </a:rPr>
              <a:t>английского, его избранница абсолютно не понимала русский, но это не помешало им быть счастливыми. Сергей сопровождал любимую во всех гастрольных турах, на протяжении четырех месяцев они проживали в Штатах, на родине Дункан. Но этот брак тоже не стал долгим – в августе 1923-го супруги развелись и поэт вернулся на родину</a:t>
            </a:r>
            <a:r>
              <a:rPr lang="ru-RU" sz="2400" b="1" dirty="0" smtClean="0">
                <a:solidFill>
                  <a:srgbClr val="7030A0"/>
                </a:solidFill>
                <a:latin typeface="Arial Narrow" pitchFamily="34" charset="0"/>
              </a:rPr>
              <a:t>. 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Как звали ирландскую танцовщицу, на которой Сергей Есенин Женился в мае 1922 года?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Любовь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5329466"/>
            <a:ext cx="74888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Стихотворение называется «Письмо матери», значит, строки посвящены </a:t>
            </a:r>
            <a:r>
              <a:rPr lang="ru-RU" sz="2800" b="1" u="sng" dirty="0" smtClean="0">
                <a:solidFill>
                  <a:srgbClr val="7030A0"/>
                </a:solidFill>
                <a:latin typeface="Arial Narrow" pitchFamily="34" charset="0"/>
              </a:rPr>
              <a:t>маме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Кому посвящены строки этого стихотворения?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52020"/>
            <a:ext cx="8234072" cy="275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416400" y="4387482"/>
            <a:ext cx="1512000" cy="2333508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Любовь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056360" y="3950065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673283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Свою первую жену Анну </a:t>
            </a:r>
            <a:r>
              <a:rPr lang="ru-RU" sz="2800" b="1" dirty="0" err="1">
                <a:solidFill>
                  <a:srgbClr val="7030A0"/>
                </a:solidFill>
                <a:latin typeface="Arial Narrow" pitchFamily="34" charset="0"/>
              </a:rPr>
              <a:t>Изряднову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 Сергей встретил в 1913-м, когда устроился на работу в типографию. Девушка трудилась там же, в должности корректора. В 1914-м они стали гражданскими супругами, и в декабре того же года у них родился сын 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Юрий.</a:t>
            </a:r>
            <a:endParaRPr lang="ru-RU" sz="2800" b="1" dirty="0" smtClean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Как звали первую жену Сергея Есенина?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13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Любовь</a:t>
            </a:r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308472" y="3647829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51688" y="3940210"/>
            <a:ext cx="70567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В сентябре 1925-го Сергей женился в последний раз. Его избранницей стала Софья Толстая, родная внучка известного писателя Льва Толстого. Этот брак его тоже не осчастливил. Поэт как и раньше оставался неприкаянно-одиноким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. 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На ком женился Сергей Есенин в последний раз за полгода до своей смерти?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88131" y="2887816"/>
            <a:ext cx="48600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r>
              <a:rPr lang="en-US" dirty="0"/>
              <a:t>http://www.sesenin.ru/avtobio/</a:t>
            </a:r>
            <a:endParaRPr lang="ru-RU" dirty="0"/>
          </a:p>
        </p:txBody>
      </p:sp>
      <p:sp>
        <p:nvSpPr>
          <p:cNvPr id="297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bg1"/>
              </a:gs>
              <a:gs pos="100000">
                <a:srgbClr val="FFE7E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Рисунок 11" descr="Рисунок41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763688" y="404664"/>
            <a:ext cx="6480720" cy="648072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1520" y="1484784"/>
            <a:ext cx="8640960" cy="75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http://www.hereisfree.com/content1//pic/zip/201122421113324977801.jpg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идея кнопки «домик»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http://gatet.files.wordpress.com/2010/06/me.jpg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знак вопроса с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человечком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0995" y="2512027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https://biographe.ru/znamenitosti/sergey-esenin/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8039" y="3260571"/>
            <a:ext cx="4092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http://esenin-sergej.ru/esenin/family.php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05663" y="3429000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На реке Ока.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79513" y="1628800"/>
            <a:ext cx="8784974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700" b="1" dirty="0" smtClean="0">
                <a:solidFill>
                  <a:srgbClr val="FF0000"/>
                </a:solidFill>
                <a:latin typeface="Georgia" pitchFamily="18" charset="0"/>
              </a:rPr>
              <a:t>На какой реке расположено Константиново?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Родина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056276" y="4077072"/>
            <a:ext cx="1512168" cy="2337309"/>
          </a:xfrm>
          <a:prstGeom prst="rect">
            <a:avLst/>
          </a:prstGeom>
        </p:spPr>
      </p:pic>
      <p:pic>
        <p:nvPicPr>
          <p:cNvPr id="1026" name="Picture 2" descr="C:\Users\Хомяков\Desktop\1624928692_19-phonoteka_org-p-yesenin-oboi-krasivo-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75798"/>
            <a:ext cx="1442074" cy="117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Хомяков\Desktop\RybnoeDistrict_06-13_Konstantinovo_village_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209" y="2589802"/>
            <a:ext cx="3829363" cy="246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156176" y="4077071"/>
            <a:ext cx="1512168" cy="2337309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2413" y="4984116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Дом священника </a:t>
            </a:r>
            <a:r>
              <a:rPr lang="ru-RU" sz="2800" b="1" dirty="0" err="1" smtClean="0">
                <a:solidFill>
                  <a:srgbClr val="7030A0"/>
                </a:solidFill>
                <a:latin typeface="Arial Narrow" pitchFamily="34" charset="0"/>
              </a:rPr>
              <a:t>И.Я.Смирнова</a:t>
            </a:r>
            <a:endParaRPr lang="ru-RU" sz="2800" b="1" dirty="0" smtClean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Что это за дом в селе </a:t>
            </a: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Константиново, кому он принадлежал?</a:t>
            </a:r>
            <a:endParaRPr lang="ru-RU" sz="2800" b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Родина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050" name="Picture 2" descr="C:\Users\Хомяков\Desktop\1624928692_19-phonoteka_org-p-yesenin-oboi-krasivo-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3" y="128036"/>
            <a:ext cx="1467942" cy="128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Тополь</a:t>
            </a:r>
          </a:p>
          <a:p>
            <a:pPr>
              <a:spcBef>
                <a:spcPct val="20000"/>
              </a:spcBef>
            </a:pPr>
            <a:endParaRPr lang="ru-RU" sz="2800" i="1" dirty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Какое дерево посадил </a:t>
            </a:r>
            <a:r>
              <a:rPr lang="ru-RU" sz="28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 у дома, которое до сих пор там и растёт?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Родина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588224" y="4077072"/>
            <a:ext cx="1512168" cy="2337309"/>
          </a:xfrm>
          <a:prstGeom prst="rect">
            <a:avLst/>
          </a:prstGeom>
        </p:spPr>
      </p:pic>
      <p:pic>
        <p:nvPicPr>
          <p:cNvPr id="2051" name="Picture 3" descr="C:\Users\Хомяков\Desktop\800px-Тополь,_посаженный_С.Есениным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516" y="2357223"/>
            <a:ext cx="2578967" cy="3439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Хомяков\Desktop\1624928692_19-phonoteka_org-p-yesenin-oboi-krasivo-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83" y="201399"/>
            <a:ext cx="1468638" cy="1211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Хомяков\Desktop\284270Rx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746" y="2105853"/>
            <a:ext cx="5162847" cy="387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95641" y="6010471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2 октября 1965 года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В каком году был открыт Мемориальный дом-музей </a:t>
            </a:r>
            <a:r>
              <a:rPr lang="ru-RU" sz="28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С.Есенина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Родина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083647" y="3934772"/>
            <a:ext cx="1512168" cy="2337309"/>
          </a:xfrm>
          <a:prstGeom prst="rect">
            <a:avLst/>
          </a:prstGeom>
        </p:spPr>
      </p:pic>
      <p:pic>
        <p:nvPicPr>
          <p:cNvPr id="4098" name="Picture 2" descr="C:\Users\Хомяков\Desktop\1624928692_19-phonoteka_org-p-yesenin-oboi-krasivo-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5" y="160239"/>
            <a:ext cx="1525791" cy="117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95369" y="5761658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Первое упоминание относится к 1619 году.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 какому году относится первое упоминание о Константинове?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Родина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452319" y="3826090"/>
            <a:ext cx="1512168" cy="2337309"/>
          </a:xfrm>
          <a:prstGeom prst="rect">
            <a:avLst/>
          </a:prstGeom>
        </p:spPr>
      </p:pic>
      <p:pic>
        <p:nvPicPr>
          <p:cNvPr id="4098" name="Picture 2" descr="C:\Users\Хомяков\Desktop\image_60ef4a3a8cb2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11533"/>
            <a:ext cx="5119664" cy="324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Хомяков\Desktop\1624928692_19-phonoteka_org-p-yesenin-oboi-krasivo-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60562" cy="119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Творчество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С.Есенина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44208" y="4259658"/>
            <a:ext cx="1512168" cy="2337309"/>
          </a:xfrm>
          <a:prstGeom prst="rect">
            <a:avLst/>
          </a:prstGeom>
        </p:spPr>
      </p:pic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В </a:t>
            </a:r>
            <a:r>
              <a:rPr lang="ru-RU" sz="2800" b="1" dirty="0">
                <a:solidFill>
                  <a:srgbClr val="FF0000"/>
                </a:solidFill>
                <a:latin typeface="Arial Narrow" pitchFamily="34" charset="0"/>
              </a:rPr>
              <a:t>свои 5 лет Есенин научился читать, а в 8 – попытался написать первые стихи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. В каком </a:t>
            </a:r>
            <a:r>
              <a:rPr lang="ru-RU" sz="2800" b="1" dirty="0">
                <a:solidFill>
                  <a:srgbClr val="FF0000"/>
                </a:solidFill>
                <a:latin typeface="Arial Narrow" pitchFamily="34" charset="0"/>
              </a:rPr>
              <a:t>году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было опубликовано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первое 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стихотворение </a:t>
            </a:r>
            <a:r>
              <a:rPr lang="ru-RU" sz="28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С.Есенина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?</a:t>
            </a:r>
            <a:endParaRPr lang="ru-RU" sz="2800" b="1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12174" y="4735814"/>
            <a:ext cx="598801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В январе 1914 года в детском журнале "Мирок" появилось первое опубликованное стихотворение 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Есенина.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" y="188640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Творчество 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С.Есенина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339133" y="3913929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79512" y="4899739"/>
            <a:ext cx="791570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В </a:t>
            </a:r>
            <a:r>
              <a:rPr lang="ru-RU" sz="2800" b="1" dirty="0">
                <a:solidFill>
                  <a:srgbClr val="7030A0"/>
                </a:solidFill>
                <a:latin typeface="Arial Narrow" pitchFamily="34" charset="0"/>
              </a:rPr>
              <a:t>январе 1914 года в детском журнале "Мирок" появилось первое опубликованное стихотворение </a:t>
            </a:r>
            <a:r>
              <a:rPr lang="ru-RU" sz="2800" b="1" dirty="0" err="1" smtClean="0">
                <a:solidFill>
                  <a:srgbClr val="7030A0"/>
                </a:solidFill>
                <a:latin typeface="Arial Narrow" pitchFamily="34" charset="0"/>
              </a:rPr>
              <a:t>С.Есенина</a:t>
            </a:r>
            <a:r>
              <a:rPr lang="ru-RU" sz="2800" b="1" dirty="0" smtClean="0">
                <a:solidFill>
                  <a:srgbClr val="7030A0"/>
                </a:solidFill>
                <a:latin typeface="Arial Narrow" pitchFamily="34" charset="0"/>
              </a:rPr>
              <a:t>, которое называлось </a:t>
            </a:r>
            <a:r>
              <a:rPr lang="ru-RU" sz="2800" b="1" u="sng" dirty="0">
                <a:solidFill>
                  <a:srgbClr val="7030A0"/>
                </a:solidFill>
                <a:latin typeface="Arial Narrow" pitchFamily="34" charset="0"/>
              </a:rPr>
              <a:t>"Береза".</a:t>
            </a:r>
            <a:endParaRPr lang="ru-RU" sz="2800" b="1" u="sng" dirty="0" smtClean="0">
              <a:solidFill>
                <a:srgbClr val="7030A0"/>
              </a:solidFill>
              <a:latin typeface="Arial Narrow" pitchFamily="34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Как называлось первое опубликованное стихотворение </a:t>
            </a:r>
            <a:r>
              <a:rPr lang="ru-RU" sz="2800" b="1" dirty="0" err="1" smtClean="0">
                <a:solidFill>
                  <a:srgbClr val="FF0000"/>
                </a:solidFill>
                <a:latin typeface="Arial Narrow" pitchFamily="34" charset="0"/>
              </a:rPr>
              <a:t>С.Есенина</a:t>
            </a:r>
            <a:r>
              <a:rPr lang="ru-RU" sz="2800" b="1" dirty="0" smtClean="0">
                <a:solidFill>
                  <a:srgbClr val="FF0000"/>
                </a:solidFill>
                <a:latin typeface="Arial Narrow" pitchFamily="34" charset="0"/>
              </a:rPr>
              <a:t>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09" y="161484"/>
            <a:ext cx="1463675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942</Words>
  <Application>Microsoft Office PowerPoint</Application>
  <PresentationFormat>Экран (4:3)</PresentationFormat>
  <Paragraphs>151</Paragraphs>
  <Slides>28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Хомяков</cp:lastModifiedBy>
  <cp:revision>28</cp:revision>
  <dcterms:created xsi:type="dcterms:W3CDTF">2014-01-06T16:00:12Z</dcterms:created>
  <dcterms:modified xsi:type="dcterms:W3CDTF">2022-10-10T20:21:45Z</dcterms:modified>
</cp:coreProperties>
</file>