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8" r:id="rId6"/>
    <p:sldId id="259" r:id="rId7"/>
    <p:sldId id="260" r:id="rId8"/>
    <p:sldId id="261" r:id="rId9"/>
    <p:sldId id="262" r:id="rId10"/>
    <p:sldId id="269" r:id="rId11"/>
    <p:sldId id="270" r:id="rId12"/>
    <p:sldId id="271" r:id="rId13"/>
    <p:sldId id="264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1AE0"/>
    <a:srgbClr val="FF9900"/>
    <a:srgbClr val="110A5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955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957057451151938E-2"/>
          <c:y val="1.6326233778445109E-2"/>
          <c:w val="0.92906763390687275"/>
          <c:h val="0.657836298378175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Лист1!$B$15</c:f>
              <c:strCache>
                <c:ptCount val="1"/>
                <c:pt idx="0">
                  <c:v>Знаете термин манипуляция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Лист1!$A$16:$A$17</c:f>
              <c:strCache>
                <c:ptCount val="2"/>
                <c:pt idx="0">
                  <c:v>7 класс</c:v>
                </c:pt>
                <c:pt idx="1">
                  <c:v>8 класс</c:v>
                </c:pt>
              </c:strCache>
            </c:strRef>
          </c:cat>
          <c:val>
            <c:numRef>
              <c:f>Лист1!$B$16:$B$17</c:f>
              <c:numCache>
                <c:formatCode>0%</c:formatCode>
                <c:ptCount val="2"/>
                <c:pt idx="0">
                  <c:v>0.81</c:v>
                </c:pt>
                <c:pt idx="1">
                  <c:v>0.91</c:v>
                </c:pt>
              </c:numCache>
            </c:numRef>
          </c:val>
        </c:ser>
        <c:ser>
          <c:idx val="3"/>
          <c:order val="3"/>
          <c:tx>
            <c:strRef>
              <c:f>Лист1!$E$15</c:f>
              <c:strCache>
                <c:ptCount val="1"/>
                <c:pt idx="0">
                  <c:v>Используете ли вы манипуляцию со сверстниками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Лист1!$A$16:$A$17</c:f>
              <c:strCache>
                <c:ptCount val="2"/>
                <c:pt idx="0">
                  <c:v>7 класс</c:v>
                </c:pt>
                <c:pt idx="1">
                  <c:v>8 класс</c:v>
                </c:pt>
              </c:strCache>
            </c:strRef>
          </c:cat>
          <c:val>
            <c:numRef>
              <c:f>Лист1!$E$16:$E$17</c:f>
              <c:numCache>
                <c:formatCode>0%</c:formatCode>
                <c:ptCount val="2"/>
                <c:pt idx="0">
                  <c:v>0.5</c:v>
                </c:pt>
                <c:pt idx="1">
                  <c:v>0.64000000000000079</c:v>
                </c:pt>
              </c:numCache>
            </c:numRef>
          </c:val>
        </c:ser>
        <c:ser>
          <c:idx val="8"/>
          <c:order val="8"/>
          <c:tx>
            <c:strRef>
              <c:f>Лист1!$J$15</c:f>
              <c:strCache>
                <c:ptCount val="1"/>
                <c:pt idx="0">
                  <c:v>Используете манипуляцию с  учителями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Лист1!$A$16:$A$17</c:f>
              <c:strCache>
                <c:ptCount val="2"/>
                <c:pt idx="0">
                  <c:v>7 класс</c:v>
                </c:pt>
                <c:pt idx="1">
                  <c:v>8 класс</c:v>
                </c:pt>
              </c:strCache>
            </c:strRef>
          </c:cat>
          <c:val>
            <c:numRef>
              <c:f>Лист1!$J$16:$J$17</c:f>
              <c:numCache>
                <c:formatCode>0%</c:formatCode>
                <c:ptCount val="2"/>
                <c:pt idx="0">
                  <c:v>0.75000000000000078</c:v>
                </c:pt>
                <c:pt idx="1">
                  <c:v>0.59000000000000041</c:v>
                </c:pt>
              </c:numCache>
            </c:numRef>
          </c:val>
        </c:ser>
        <c:ser>
          <c:idx val="11"/>
          <c:order val="11"/>
          <c:tx>
            <c:strRef>
              <c:f>Лист1!$M$15</c:f>
              <c:strCache>
                <c:ptCount val="1"/>
                <c:pt idx="0">
                  <c:v>Используете манипуляцию с родителями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Лист1!$A$16:$A$17</c:f>
              <c:strCache>
                <c:ptCount val="2"/>
                <c:pt idx="0">
                  <c:v>7 класс</c:v>
                </c:pt>
                <c:pt idx="1">
                  <c:v>8 класс</c:v>
                </c:pt>
              </c:strCache>
            </c:strRef>
          </c:cat>
          <c:val>
            <c:numRef>
              <c:f>Лист1!$M$16:$M$17</c:f>
              <c:numCache>
                <c:formatCode>0%</c:formatCode>
                <c:ptCount val="2"/>
                <c:pt idx="0">
                  <c:v>0.63000000000000078</c:v>
                </c:pt>
                <c:pt idx="1">
                  <c:v>0.73000000000000065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7248296"/>
        <c:axId val="277241632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Лист1!$C$15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Лист1!$C$16:$C$17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Лист1!$D$15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Лист1!$D$16:$D$17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Лист1!$F$15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Лист1!$F$16:$F$17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Лист1!$G$15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6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Лист1!$G$16:$G$17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6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Лист1!$H$15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Лист1!$H$16:$H$17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7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Лист1!$I$15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Лист1!$I$16:$I$17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9"/>
                <c:order val="9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Лист1!$K$15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4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Лист1!$K$16:$K$17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10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Лист1!$L$15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5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Лист1!$L$16:$L$17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12"/>
                <c:order val="1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Лист1!$N$15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Лист1!$N$16:$N$17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13"/>
                <c:order val="1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Лист1!$O$15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2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Лист1!$O$16:$O$17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14"/>
                <c:order val="1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Лист1!$P$15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3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Лист1!$P$16:$P$17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  <c15:filteredBarSeries>
              <c15:ser>
                <c:idx val="15"/>
                <c:order val="1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Лист1!$Q$15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4">
                      <a:lumMod val="80000"/>
                      <a:lumOff val="2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Лист1!$A$16:$A$17</c15:sqref>
                        </c15:formulaRef>
                      </c:ext>
                    </c:extLst>
                    <c:strCache>
                      <c:ptCount val="2"/>
                      <c:pt idx="0">
                        <c:v>7 класс</c:v>
                      </c:pt>
                      <c:pt idx="1">
                        <c:v>8 класс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Лист1!$Q$16:$Q$17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:val>
              </c15:ser>
            </c15:filteredBarSeries>
          </c:ext>
        </c:extLst>
      </c:barChart>
      <c:catAx>
        <c:axId val="277248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1632"/>
        <c:crosses val="autoZero"/>
        <c:auto val="1"/>
        <c:lblAlgn val="ctr"/>
        <c:lblOffset val="100"/>
        <c:noMultiLvlLbl val="0"/>
      </c:catAx>
      <c:valAx>
        <c:axId val="277241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8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8438927772917263E-2"/>
          <c:y val="0.76796473386586106"/>
          <c:w val="0.92028263828132595"/>
          <c:h val="0.216241058219092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9404102264992E-2"/>
          <c:y val="1.1959405059245818E-2"/>
          <c:w val="0.94603528725575969"/>
          <c:h val="0.61917574634564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Лист1!$A$34</c:f>
              <c:strCache>
                <c:ptCount val="1"/>
                <c:pt idx="0">
                  <c:v>Ваше отношение к манипуляции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Лист1!$B$34:$C$34</c:f>
              <c:numCache>
                <c:formatCode>General</c:formatCode>
                <c:ptCount val="2"/>
                <c:pt idx="0">
                  <c:v>63</c:v>
                </c:pt>
                <c:pt idx="1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Лист1!$A$35</c:f>
              <c:strCache>
                <c:ptCount val="1"/>
                <c:pt idx="0">
                  <c:v>Используют ли учителя манипуляцию по отношению к вам?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Лист1!$B$35:$C$35</c:f>
              <c:numCache>
                <c:formatCode>General</c:formatCode>
                <c:ptCount val="2"/>
                <c:pt idx="0">
                  <c:v>63</c:v>
                </c:pt>
                <c:pt idx="1">
                  <c:v>77</c:v>
                </c:pt>
              </c:numCache>
            </c:numRef>
          </c:val>
        </c:ser>
        <c:ser>
          <c:idx val="2"/>
          <c:order val="2"/>
          <c:tx>
            <c:strRef>
              <c:f>Лист1!$A$36</c:f>
              <c:strCache>
                <c:ptCount val="1"/>
                <c:pt idx="0">
                  <c:v>Используют ли сверстники манипуляцию по отношению к вам?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Лист1!$B$36:$C$36</c:f>
              <c:numCache>
                <c:formatCode>General</c:formatCode>
                <c:ptCount val="2"/>
                <c:pt idx="0">
                  <c:v>56</c:v>
                </c:pt>
                <c:pt idx="1">
                  <c:v>59</c:v>
                </c:pt>
              </c:numCache>
            </c:numRef>
          </c:val>
        </c:ser>
        <c:ser>
          <c:idx val="3"/>
          <c:order val="3"/>
          <c:tx>
            <c:strRef>
              <c:f>Лист1!$A$37</c:f>
              <c:strCache>
                <c:ptCount val="1"/>
                <c:pt idx="0">
                  <c:v>Замечаете ли вы, когда вами манипулируют учителя?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Лист1!$B$37:$C$37</c:f>
              <c:numCache>
                <c:formatCode>General</c:formatCode>
                <c:ptCount val="2"/>
                <c:pt idx="0">
                  <c:v>81</c:v>
                </c:pt>
                <c:pt idx="1">
                  <c:v>77</c:v>
                </c:pt>
              </c:numCache>
            </c:numRef>
          </c:val>
        </c:ser>
        <c:ser>
          <c:idx val="4"/>
          <c:order val="4"/>
          <c:tx>
            <c:strRef>
              <c:f>Лист1!$A$38</c:f>
              <c:strCache>
                <c:ptCount val="1"/>
                <c:pt idx="0">
                  <c:v>Замечаете ли вы, когда вами манипулируют сверстники?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Лист1!$B$38:$C$38</c:f>
              <c:numCache>
                <c:formatCode>General</c:formatCode>
                <c:ptCount val="2"/>
                <c:pt idx="0">
                  <c:v>63</c:v>
                </c:pt>
                <c:pt idx="1">
                  <c:v>68</c:v>
                </c:pt>
              </c:numCache>
            </c:numRef>
          </c:val>
        </c:ser>
        <c:ser>
          <c:idx val="5"/>
          <c:order val="5"/>
          <c:tx>
            <c:strRef>
              <c:f>Лист1!$A$39</c:f>
              <c:strCache>
                <c:ptCount val="1"/>
                <c:pt idx="0">
                  <c:v>Приятно ли вам ощущать манипулятивное воздействие на себе?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Лист1!$B$33:$C$33</c:f>
              <c:strCache>
                <c:ptCount val="2"/>
                <c:pt idx="0">
                  <c:v>7 класс %</c:v>
                </c:pt>
                <c:pt idx="1">
                  <c:v>8 класс %</c:v>
                </c:pt>
              </c:strCache>
            </c:strRef>
          </c:cat>
          <c:val>
            <c:numRef>
              <c:f>Лист1!$B$39:$C$39</c:f>
              <c:numCache>
                <c:formatCode>General</c:formatCode>
                <c:ptCount val="2"/>
                <c:pt idx="0">
                  <c:v>19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7245944"/>
        <c:axId val="277245160"/>
      </c:barChart>
      <c:catAx>
        <c:axId val="27724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5160"/>
        <c:crosses val="autoZero"/>
        <c:auto val="1"/>
        <c:lblAlgn val="ctr"/>
        <c:lblOffset val="100"/>
        <c:noMultiLvlLbl val="0"/>
      </c:catAx>
      <c:valAx>
        <c:axId val="277245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5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8325070477301486E-3"/>
          <c:y val="0.6784077562810481"/>
          <c:w val="0.7978905414600953"/>
          <c:h val="0.321592243718951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rgbClr val="2D1AE0"/>
                </a:solidFill>
                <a:latin typeface="+mn-lt"/>
                <a:ea typeface="+mn-ea"/>
                <a:cs typeface="+mn-cs"/>
              </a:defRPr>
            </a:pPr>
            <a:r>
              <a:rPr lang="ru-RU" sz="1600">
                <a:solidFill>
                  <a:srgbClr val="2D1AE0"/>
                </a:solidFill>
              </a:rPr>
              <a:t>Способы манипуляции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44624744823563728"/>
          <c:y val="0.10914641900405093"/>
          <c:w val="0.52974020608535044"/>
          <c:h val="0.7790950169081438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Лист1!$B$115</c:f>
              <c:strCache>
                <c:ptCount val="1"/>
                <c:pt idx="0">
                  <c:v>7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Лист1!$A$116:$A$121</c:f>
              <c:strCache>
                <c:ptCount val="6"/>
                <c:pt idx="0">
                  <c:v> Отстранение</c:v>
                </c:pt>
                <c:pt idx="1">
                  <c:v> Спекуляция</c:v>
                </c:pt>
                <c:pt idx="2">
                  <c:v> Сравнение</c:v>
                </c:pt>
                <c:pt idx="3">
                  <c:v> Угроза</c:v>
                </c:pt>
                <c:pt idx="4">
                  <c:v> Настраивание одного человека против другого</c:v>
                </c:pt>
                <c:pt idx="5">
                  <c:v> «Манящие яблоки»</c:v>
                </c:pt>
              </c:strCache>
            </c:strRef>
          </c:cat>
          <c:val>
            <c:numRef>
              <c:f>Лист1!$B$116:$B$121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68</c:v>
                </c:pt>
                <c:pt idx="3">
                  <c:v>25</c:v>
                </c:pt>
                <c:pt idx="4">
                  <c:v>25</c:v>
                </c:pt>
                <c:pt idx="5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Лист1!$C$115</c:f>
              <c:strCache>
                <c:ptCount val="1"/>
                <c:pt idx="0">
                  <c:v>8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Лист1!$A$116:$A$121</c:f>
              <c:strCache>
                <c:ptCount val="6"/>
                <c:pt idx="0">
                  <c:v> Отстранение</c:v>
                </c:pt>
                <c:pt idx="1">
                  <c:v> Спекуляция</c:v>
                </c:pt>
                <c:pt idx="2">
                  <c:v> Сравнение</c:v>
                </c:pt>
                <c:pt idx="3">
                  <c:v> Угроза</c:v>
                </c:pt>
                <c:pt idx="4">
                  <c:v> Настраивание одного человека против другого</c:v>
                </c:pt>
                <c:pt idx="5">
                  <c:v> «Манящие яблоки»</c:v>
                </c:pt>
              </c:strCache>
            </c:strRef>
          </c:cat>
          <c:val>
            <c:numRef>
              <c:f>Лист1!$C$116:$C$121</c:f>
              <c:numCache>
                <c:formatCode>General</c:formatCode>
                <c:ptCount val="6"/>
                <c:pt idx="0">
                  <c:v>18</c:v>
                </c:pt>
                <c:pt idx="1">
                  <c:v>27</c:v>
                </c:pt>
                <c:pt idx="2">
                  <c:v>22</c:v>
                </c:pt>
                <c:pt idx="3">
                  <c:v>31</c:v>
                </c:pt>
                <c:pt idx="4">
                  <c:v>4</c:v>
                </c:pt>
                <c:pt idx="5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77244376"/>
        <c:axId val="277247120"/>
      </c:barChart>
      <c:catAx>
        <c:axId val="277244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7120"/>
        <c:crosses val="autoZero"/>
        <c:auto val="1"/>
        <c:lblAlgn val="ctr"/>
        <c:lblOffset val="100"/>
        <c:noMultiLvlLbl val="0"/>
      </c:catAx>
      <c:valAx>
        <c:axId val="277247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7244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rgbClr val="2D1AE0"/>
                </a:solidFill>
                <a:latin typeface="+mn-lt"/>
                <a:ea typeface="+mn-ea"/>
                <a:cs typeface="+mn-cs"/>
              </a:defRPr>
            </a:pPr>
            <a:r>
              <a:rPr lang="ru-RU" sz="2400">
                <a:solidFill>
                  <a:srgbClr val="2D1AE0"/>
                </a:solidFill>
              </a:rPr>
              <a:t>Результаты по тесту "Манипулятор"</a:t>
            </a:r>
          </a:p>
        </c:rich>
      </c:tx>
      <c:layout>
        <c:manualLayout>
          <c:xMode val="edge"/>
          <c:yMode val="edge"/>
          <c:x val="0.42978006221444542"/>
          <c:y val="9.060504192088396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7 класс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 0 - 25%</c:v>
                </c:pt>
                <c:pt idx="1">
                  <c:v> 25 - 50%</c:v>
                </c:pt>
                <c:pt idx="2">
                  <c:v>50-100%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31</c:v>
                </c:pt>
                <c:pt idx="2">
                  <c:v>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8 класс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 0 - 25%</c:v>
                </c:pt>
                <c:pt idx="1">
                  <c:v> 25 - 50%</c:v>
                </c:pt>
                <c:pt idx="2">
                  <c:v>50-100%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4.5</c:v>
                </c:pt>
                <c:pt idx="2">
                  <c:v>95.5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79239184"/>
        <c:axId val="279239968"/>
      </c:barChart>
      <c:catAx>
        <c:axId val="279239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9239968"/>
        <c:crosses val="autoZero"/>
        <c:auto val="1"/>
        <c:lblAlgn val="ctr"/>
        <c:lblOffset val="100"/>
        <c:noMultiLvlLbl val="0"/>
      </c:catAx>
      <c:valAx>
        <c:axId val="279239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92391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0.76551</cdr:x>
      <cdr:y>1.88636E-7</cdr:y>
    </cdr:from>
    <cdr:to>
      <cdr:x>1</cdr:x>
      <cdr:y>0.54333</cdr:y>
    </cdr:to>
    <cdr:pic>
      <cdr:nvPicPr>
        <cdr:cNvPr id="2" name="Рисунок 1" descr="https://www.woodfun.ru/files/15974.jpg"/>
        <cdr:cNvPicPr/>
      </cdr:nvPicPr>
      <cdr:blipFill rotWithShape="1"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 r="38800" b="2000"/>
        <a:stretch xmlns:a="http://schemas.openxmlformats.org/drawingml/2006/main"/>
      </cdr:blipFill>
      <cdr:spPr bwMode="auto">
        <a:xfrm xmlns:a="http://schemas.openxmlformats.org/drawingml/2006/main">
          <a:off x="6347048" y="1"/>
          <a:ext cx="1944216" cy="28803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xtLst xmlns:a="http://schemas.openxmlformats.org/drawingml/2006/main">
          <a:ext uri="{53640926-AAD7-44D8-BBD7-CCE9431645EC}">
            <a14:shadowObscured xmlns:a14="http://schemas.microsoft.com/office/drawing/2010/main"/>
          </a:ext>
        </a:extLst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134C2-B89C-4594-9DDD-30F079F6AE4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23E9-1881-4E1C-B9A1-551B80CB22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532440" cy="2675055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Новокубанский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район, пос.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Прикубанский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dirty="0"/>
              <a:t>общеобразовательное автономное учреждение</a:t>
            </a:r>
            <a:br>
              <a:rPr lang="ru-RU" sz="1600" dirty="0"/>
            </a:br>
            <a:r>
              <a:rPr lang="ru-RU" sz="1600" dirty="0"/>
              <a:t>средняя общеобразовательная школа № 8 </a:t>
            </a:r>
            <a:r>
              <a:rPr lang="ru-RU" sz="1600" dirty="0" smtClean="0"/>
              <a:t>им. А.Я. </a:t>
            </a:r>
            <a:r>
              <a:rPr lang="ru-RU" sz="1600" dirty="0" err="1" smtClean="0"/>
              <a:t>Тимова</a:t>
            </a:r>
            <a:r>
              <a:rPr lang="ru-RU" sz="1600" dirty="0" smtClean="0"/>
              <a:t> п. </a:t>
            </a:r>
            <a:r>
              <a:rPr lang="ru-RU" sz="1600" dirty="0" err="1" smtClean="0"/>
              <a:t>Прикубанского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Проектная работа</a:t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«Предпосылки манипулятивного поведения личности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140968"/>
            <a:ext cx="4067944" cy="252028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Выполнила: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ученица 9 «Б» класса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Резник Олеся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руководитель проекта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педагог-психолог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Молчанова А.В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7" name="Picture 3" descr="C:\Users\Zver\Desktop\manipulyaciya-lyudm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75055"/>
            <a:ext cx="4499992" cy="4169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400" dirty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fsd.multiurok.ru/html/2019/10/07/s_5d9b3ea6bb71b/1218817_7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2"/>
          <a:stretch/>
        </p:blipFill>
        <p:spPr bwMode="auto">
          <a:xfrm>
            <a:off x="5364088" y="3977575"/>
            <a:ext cx="3168352" cy="267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00" y="692696"/>
            <a:ext cx="8623300" cy="511256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использования манипуляций, как показало исследование зависит от возраста. Более старшие учащиеся, то есть восьмиклассники зачастую имеют четко поставленные цели, оценивают современную ситуацию в обществе, и ради достижения своей цели способны действовать решительно и спокойно.</a:t>
            </a:r>
          </a:p>
          <a:p>
            <a:pPr algn="just"/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успешности манипуляции в значительной мере зависит от того, насколько широк арсенал используемых манипулятором средств психологического </a:t>
            </a:r>
            <a:endParaRPr lang="ru-RU" sz="8600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воздействия</a:t>
            </a:r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есть </a:t>
            </a:r>
            <a:endParaRPr lang="ru-RU" sz="8600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600" dirty="0" err="1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манипулятивных</a:t>
            </a:r>
            <a:r>
              <a:rPr lang="ru-RU" sz="8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технологий, и </a:t>
            </a:r>
            <a:endParaRPr lang="ru-RU" sz="8600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 </a:t>
            </a:r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 гибок в их </a:t>
            </a:r>
            <a:endParaRPr lang="ru-RU" sz="8600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использовании</a:t>
            </a:r>
            <a:r>
              <a:rPr lang="ru-RU" sz="8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AutoShape 2" descr="http://tomskw.ru/wp-content/uploads/2019/11/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45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ssets-cdn.kathmandupost.com/uploads/source/news/2020/opinion/shutterstock_1291516810-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989" y="0"/>
            <a:ext cx="969699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54988" y="44624"/>
            <a:ext cx="7203252" cy="590465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46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</a:t>
            </a:r>
            <a:r>
              <a:rPr lang="ru-RU" sz="4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7, и 8 классов думают, что учителя используют манипулятивные приемы на уроках. И сами пользуются манипуляцией в общении с учителями и родителями. Но при этом, им не приятно ощущать манипулятивное воздействие на себе. С учетом этого педагогическая деятельность должна формироваться на гуманистической основе и учитель в ней должен руководствоваться </a:t>
            </a:r>
            <a:r>
              <a:rPr lang="ru-RU" sz="4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интересами ученика.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4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thumbs.dreamstime.com/z/%D0%BC%D0%B0%D1%80%D0%B8%D0%BE%D0%BD%D0%B5%D1%82%D0%BA%D0%B0-%D0%BC%D0%B0%D1%80%D0%B8%D0%BE%D0%BD%D0%B5%D1%82%D0%BA%D0%B0-512389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r="11866" b="9795"/>
          <a:stretch/>
        </p:blipFill>
        <p:spPr bwMode="auto">
          <a:xfrm>
            <a:off x="251520" y="3284983"/>
            <a:ext cx="4427984" cy="3532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16633"/>
            <a:ext cx="7668344" cy="525658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Манипуляции широко используются в подростковой среде. Тем не менее, многие из опрашиваемых не до конца осознают значимость данного явления в обществе и не могут активно противостоять манипуляциям со стороны других людей. Так же многие сами являются активными манипуляторами, а степень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макиавеллизма     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увеличивается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возрастом.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этого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110A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решение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работу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темой: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рассмотреть,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            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распознать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защититься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dirty="0">
                <a:solidFill>
                  <a:srgbClr val="110A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10A5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манипуляции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как самому не стать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манипулятором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76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rawinks.com/upload/resize_cache/iblock/d72/1000_800_1/d72e727698be9289d7c5b092c468c28e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6" t="14950" r="26611" b="15045"/>
          <a:stretch/>
        </p:blipFill>
        <p:spPr bwMode="auto">
          <a:xfrm rot="19412143">
            <a:off x="781938" y="250498"/>
            <a:ext cx="3923928" cy="392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u.livelib.ru/reader/winpoo/o/14j7w7uo/o-o.jpe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81944"/>
            <a:ext cx="5076056" cy="507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264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>
                <a:solidFill>
                  <a:srgbClr val="2D1AE0"/>
                </a:solidFill>
              </a:rPr>
              <a:t>«Тот у кого нет своей стратегии, попадает под влияние чужой тактики» </a:t>
            </a:r>
            <a:endParaRPr lang="ru-RU" i="1" dirty="0" smtClean="0">
              <a:solidFill>
                <a:srgbClr val="2D1AE0"/>
              </a:solidFill>
            </a:endParaRP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Уинстон Черчилль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2D1AE0"/>
                </a:solidFill>
              </a:rPr>
              <a:t>«</a:t>
            </a:r>
            <a:r>
              <a:rPr lang="ru-RU" i="1" dirty="0" smtClean="0">
                <a:solidFill>
                  <a:srgbClr val="2D1AE0"/>
                </a:solidFill>
              </a:rPr>
              <a:t>Лучше </a:t>
            </a:r>
            <a:r>
              <a:rPr lang="ru-RU" i="1" dirty="0">
                <a:solidFill>
                  <a:srgbClr val="2D1AE0"/>
                </a:solidFill>
              </a:rPr>
              <a:t>всего поддается манипуляции тот, кто уверен, что не </a:t>
            </a:r>
            <a:r>
              <a:rPr lang="ru-RU" i="1" dirty="0" smtClean="0">
                <a:solidFill>
                  <a:srgbClr val="2D1AE0"/>
                </a:solidFill>
              </a:rPr>
              <a:t>поддается».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Владислав </a:t>
            </a:r>
            <a:r>
              <a:rPr lang="ru-RU" dirty="0" err="1" smtClean="0"/>
              <a:t>Божедай</a:t>
            </a:r>
            <a:endParaRPr lang="ru-RU" dirty="0" smtClean="0"/>
          </a:p>
          <a:p>
            <a:pPr marL="0" indent="0">
              <a:buNone/>
            </a:pPr>
            <a:r>
              <a:rPr lang="ru-RU" i="1" dirty="0">
                <a:solidFill>
                  <a:srgbClr val="2D1AE0"/>
                </a:solidFill>
              </a:rPr>
              <a:t>«Внутренняя сила – это способность уважать чужую музыку, но танцевать под собственную мелодию и слушать свою </a:t>
            </a:r>
            <a:r>
              <a:rPr lang="ru-RU" i="1" dirty="0" smtClean="0">
                <a:solidFill>
                  <a:srgbClr val="2D1AE0"/>
                </a:solidFill>
              </a:rPr>
              <a:t>гармонию».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Док </a:t>
            </a:r>
            <a:r>
              <a:rPr lang="ru-RU" dirty="0" err="1" smtClean="0"/>
              <a:t>Чилдре</a:t>
            </a: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2D1AE0"/>
                </a:solidFill>
              </a:rPr>
              <a:t>Если ты не научишься </a:t>
            </a:r>
            <a:r>
              <a:rPr lang="ru-RU" dirty="0" smtClean="0">
                <a:solidFill>
                  <a:srgbClr val="2D1AE0"/>
                </a:solidFill>
              </a:rPr>
              <a:t>управлять собой, тобой будут управлять другие.</a:t>
            </a:r>
            <a:endParaRPr lang="ru-RU" dirty="0">
              <a:solidFill>
                <a:srgbClr val="2D1AE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Zver\Desktop\spasibo-za-vnimanie-62-kartinki-dlya-prezentacii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352928" cy="5993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ver\Desktop\32699474_346237305.pdf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858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businessgarant.com/upload/iblock/192/19223f98511f6deabf3eff6ca025f04d.jpg"/>
          <p:cNvPicPr/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993657" cy="511580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260648"/>
            <a:ext cx="87849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изучения манипулятивного поведения подростков заключается в том, чтобы определить основные способы и методы манипуляции и пути защиты от манипулятивного воздействия. Раскрыть основные черты личности манипулятора и той категории людей, которая наиболее всего подвержена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манипулятивному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воздействию. Выше перечисленные положения и послужили основой для написания и проведения исследования в рамках проектной работы по теме: «Предпосылки манипулятивного поведения личности».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манипулятивное поведение личности.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Предмет: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особенности манипулятивного поведения подростков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определить особенности манипулятивного поведения подростков.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исследования: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основе теоретического анализа описать основные особенности манипулятивного поведения личности;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Исследовать особенности манипулятивного поведения подростков;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Разработать рекомендации направленные на обучение конструктивным способам взаимодействия лиц с высоким уровнем макиавеллизма.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businessgarant.com/upload/iblock/192/19223f98511f6deabf3eff6ca025f04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businessgarant.com/upload/iblock/192/19223f98511f6deabf3eff6ca025f04d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1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7043"/>
            <a:ext cx="8435280" cy="99571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Исследование манипулятивного поведения в подростковом возрасте. 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085603"/>
            <a:ext cx="5111750" cy="50405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Zver\Desktop\190218145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2921" y="1085603"/>
            <a:ext cx="5221287" cy="504056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4355976" cy="4691063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исследовании приняли участие   обучающиеся 7-х и 8 –х классов МОАУСОШ № 8 им. А. Я. 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Тимова</a:t>
            </a:r>
            <a:endParaRPr lang="ru-RU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Применяемые </a:t>
            </a:r>
            <a:r>
              <a:rPr lang="ru-RU" sz="2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методики:</a:t>
            </a:r>
          </a:p>
          <a:p>
            <a:pPr lvl="0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«Манипуляция в общении»</a:t>
            </a:r>
          </a:p>
          <a:p>
            <a:pPr lvl="0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«Речевые манипуляции»</a:t>
            </a:r>
          </a:p>
          <a:p>
            <a:pPr lvl="0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«Манипулятор» (А. С.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Прутченков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Наедине с собой. — М., 1996)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s2.ftcdn.net/jpg/00/95/70/13/500_F_95701317_3bUmlJfW7yGQ97TevWDuZhC9UYdO3CPw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2"/>
          <a:stretch/>
        </p:blipFill>
        <p:spPr bwMode="auto">
          <a:xfrm>
            <a:off x="3131840" y="0"/>
            <a:ext cx="6003946" cy="6811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8640"/>
            <a:ext cx="4474840" cy="6264696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большинство </a:t>
            </a:r>
            <a:r>
              <a:rPr lang="ru-RU" sz="2400" b="1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7 и 8 классов – понимают, что такое манипулятивные технологии. </a:t>
            </a:r>
            <a:endParaRPr lang="ru-RU" sz="2400" b="1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</a:t>
            </a:r>
            <a:r>
              <a:rPr lang="ru-RU" sz="2400" b="1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и имеют различный объем знаний по данной теме, но на поставленные вопросы отвечали адекватно и осознанно. </a:t>
            </a:r>
            <a:endParaRPr lang="ru-RU" sz="2400" b="1" dirty="0" smtClean="0">
              <a:solidFill>
                <a:srgbClr val="2D1AE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Выраженной </a:t>
            </a:r>
            <a:r>
              <a:rPr lang="ru-RU" sz="2400" b="1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разницы между ответами не наблюдается, в силу того, что между учащимися двух классов, не </a:t>
            </a:r>
            <a: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разница </a:t>
            </a:r>
            <a:r>
              <a:rPr lang="ru-RU" sz="2400" b="1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возрасте. Полученные данные отражены в диаграммах.</a:t>
            </a:r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80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4401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  <a:br>
              <a:rPr lang="ru-RU" sz="24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Анкета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«Манипуляции в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общении»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1</a:t>
            </a:r>
            <a:endParaRPr lang="ru-RU" sz="1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0147177"/>
              </p:ext>
            </p:extLst>
          </p:nvPr>
        </p:nvGraphicFramePr>
        <p:xfrm>
          <a:off x="457200" y="1471188"/>
          <a:ext cx="822960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4" name="Picture 2" descr="https://as2.ftcdn.net/jpg/01/97/46/49/500_F_197464910_xDS7RJU1Z5c1IX6CkaW6gLIocbmJvvl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3" t="-1512" r="11802" b="3233"/>
          <a:stretch/>
        </p:blipFill>
        <p:spPr bwMode="auto">
          <a:xfrm>
            <a:off x="0" y="3714784"/>
            <a:ext cx="145335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s2.ftcdn.net/jpg/01/97/46/49/500_F_197464910_xDS7RJU1Z5c1IX6CkaW6gLIocbmJvvl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3" t="-1512" r="11802" b="3233"/>
          <a:stretch/>
        </p:blipFill>
        <p:spPr bwMode="auto">
          <a:xfrm>
            <a:off x="0" y="3700274"/>
            <a:ext cx="145335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solidFill>
                  <a:srgbClr val="0070C0"/>
                </a:solidFill>
              </a:rPr>
              <a:t>Диаграмма 2</a:t>
            </a:r>
            <a:endParaRPr lang="ru-RU" sz="18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776819"/>
              </p:ext>
            </p:extLst>
          </p:nvPr>
        </p:nvGraphicFramePr>
        <p:xfrm>
          <a:off x="457200" y="692696"/>
          <a:ext cx="822960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00" name="Picture 4" descr="https://img2.freepng.ru/20181201/ejx/kisspng-puppet-drawing-marionette-illustration-sketch-5c02a94d1a00c4.90001179154367828510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055" y="4581128"/>
            <a:ext cx="2009004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036496" cy="172819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</a:t>
            </a:r>
            <a:r>
              <a:rPr lang="ru-RU" sz="3600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«Речевые манипуляции</a:t>
            </a:r>
            <a:r>
              <a:rPr lang="ru-RU" sz="3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600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проведённого анкетирования были выявлены наиболее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способы манипуляции: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«Манящие яблоки», угроза, настраивание одного человека против другого.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угроза, сравнение, спекуляция, «Манящие яблоки».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691137"/>
              </p:ext>
            </p:extLst>
          </p:nvPr>
        </p:nvGraphicFramePr>
        <p:xfrm>
          <a:off x="457200" y="1628800"/>
          <a:ext cx="8291264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2564904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степени развитости умения манипулировать окружающими людьми</a:t>
            </a:r>
            <a:r>
              <a:rPr lang="ru-RU" sz="18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b="1" dirty="0" smtClean="0">
                <a:solidFill>
                  <a:srgbClr val="2D1AE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 результатов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сделать следующие выводы: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/>
              <a:t>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учащихся 8 классов (95,5%) показали значительно высокие результаты повышенной степени «макиавеллизма» по сравнению с 7 классом (69%). Средняя степень «макиавеллизма» в 8 классах равна 4,5%, в 7 классах – 31%. Низкой степени не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выявлено. Эти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могут свидетельствовать о том, что учащиеся 8 классов более зрелые в психологическом плане и способны добиваться поставленных целей и желаемого результата – используя свои деловые качества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349781"/>
              </p:ext>
            </p:extLst>
          </p:nvPr>
        </p:nvGraphicFramePr>
        <p:xfrm>
          <a:off x="0" y="2708920"/>
          <a:ext cx="9036496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https://lh3.googleusercontent.com/proxy/28vVIOA0FtCLotfkrqQn4Lt-BIJZi8ko-uBdzRgfrZXlFRbVvzkX_nORBMbPcro3gBN8DhDKGnD7m5d7aqXpn1fIK09uCjdK1YzFxdfvdw4cowqjVvk1ylNFQ5M9ocpK=w530-h261-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3307524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519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Муниципальное образование Новокубанский район, пос. Прикубанский Муниципальное общеобразовательное автономное учреждение средняя общеобразовательная школа № 8 им. А.Я. Тимова п. Прикубанского Проектная работа «Предпосылки манипулятивного поведения личности.</vt:lpstr>
      <vt:lpstr>Презентация PowerPoint</vt:lpstr>
      <vt:lpstr>Презентация PowerPoint</vt:lpstr>
      <vt:lpstr>Исследование манипулятивного поведения в подростковом возрасте. </vt:lpstr>
      <vt:lpstr>Презентация PowerPoint</vt:lpstr>
      <vt:lpstr>Результаты исследования 1. Анкета «Манипуляции в общении»                                                           Диаграмма 1</vt:lpstr>
      <vt:lpstr>Диаграмма 2</vt:lpstr>
      <vt:lpstr> Анкета «Речевые манипуляции» В результате проведённого анкетирования были выявлены наиболее часто используемые способы манипуляции: 7 класс: сравнение, «Манящие яблоки», угроза, настраивание одного человека против другого.  8 класс: угроза, сравнение, спекуляция, «Манящие яблоки». </vt:lpstr>
      <vt:lpstr>Определение степени развитости умения манипулировать окружающими людьми.  Анализ результатов позволяет сделать следующие выводы:      Большая часть учащихся 8 классов (95,5%) показали значительно высокие результаты повышенной степени «макиавеллизма» по сравнению с 7 классом (69%). Средняя степень «макиавеллизма» в 8 классах равна 4,5%, в 7 классах – 31%. Низкой степени не выявлено. Эти результаты могут свидетельствовать о том, что учащиеся 8 классов более зрелые в психологическом плане и способны добиваться поставленных целей и желаемого результата – используя свои деловые качества.</vt:lpstr>
      <vt:lpstr>Заключение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«Предпосылки манипулятивного поведения личности.</dc:title>
  <dc:creator>Zverdvd.org</dc:creator>
  <cp:lastModifiedBy>Image&amp;Matros ®</cp:lastModifiedBy>
  <cp:revision>25</cp:revision>
  <dcterms:created xsi:type="dcterms:W3CDTF">2020-12-12T09:00:43Z</dcterms:created>
  <dcterms:modified xsi:type="dcterms:W3CDTF">2022-10-10T20:28:57Z</dcterms:modified>
</cp:coreProperties>
</file>