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5" r:id="rId10"/>
    <p:sldId id="267" r:id="rId11"/>
    <p:sldId id="268" r:id="rId12"/>
    <p:sldId id="263" r:id="rId13"/>
    <p:sldId id="270" r:id="rId14"/>
    <p:sldId id="274" r:id="rId15"/>
    <p:sldId id="275" r:id="rId16"/>
    <p:sldId id="276" r:id="rId17"/>
    <p:sldId id="277" r:id="rId18"/>
    <p:sldId id="278" r:id="rId19"/>
    <p:sldId id="279" r:id="rId20"/>
    <p:sldId id="271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15910B"/>
    <a:srgbClr val="339933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35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1.3580489938757661E-2"/>
          <c:y val="0"/>
          <c:w val="0.59722222222222221"/>
          <c:h val="0.99537037037037035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2191797900262469"/>
          <c:y val="8.1030183727034119E-2"/>
          <c:w val="0.36141535433070865"/>
          <c:h val="0.83793963254593173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339933"/>
                </a:solidFill>
              </a:rPr>
              <a:t>«Известно </a:t>
            </a:r>
            <a:r>
              <a:rPr lang="ru-RU" dirty="0">
                <a:solidFill>
                  <a:srgbClr val="339933"/>
                </a:solidFill>
              </a:rPr>
              <a:t>ли Вам что такое любовь?» </a:t>
            </a:r>
          </a:p>
        </c:rich>
      </c:tx>
      <c:layout>
        <c:manualLayout>
          <c:xMode val="edge"/>
          <c:yMode val="edge"/>
          <c:x val="3.4120514387290309E-2"/>
          <c:y val="0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4212309743361853E-2"/>
          <c:y val="0.19681239121579083"/>
          <c:w val="0.80175098425196856"/>
          <c:h val="0.7500624999999999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«1. Известно ли Вам что такое любовь?» </c:v>
                </c:pt>
              </c:strCache>
            </c:strRef>
          </c:tx>
          <c:explosion val="16"/>
          <c:cat>
            <c:strRef>
              <c:f>Лист1!$A$2</c:f>
              <c:strCache>
                <c:ptCount val="1"/>
                <c:pt idx="0">
                  <c:v>рис.1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«2.Испытываете </a:t>
            </a:r>
            <a:r>
              <a:rPr lang="ru-RU" dirty="0"/>
              <a:t>ли Вы сейчас чувство любви или влюбленности?»</a:t>
            </a: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9147227811450303E-2"/>
          <c:y val="0.21673902421511471"/>
          <c:w val="0.87312274849213201"/>
          <c:h val="0.783261042733677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«Испытываете ли Вы сейчас чувство любви или влюбленности?»</c:v>
                </c:pt>
              </c:strCache>
            </c:strRef>
          </c:tx>
          <c:explosion val="29"/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2976450329048406"/>
          <c:y val="2.1596239873574136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"3.Верите ли Вы в любовь?"</c:v>
                </c:pt>
              </c:strCache>
            </c:strRef>
          </c:tx>
          <c:explosion val="77"/>
          <c:dPt>
            <c:idx val="0"/>
            <c:bubble3D val="0"/>
            <c:explosion val="33"/>
          </c:dPt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tx>
        <c:rich>
          <a:bodyPr/>
          <a:lstStyle/>
          <a:p>
            <a:pPr>
              <a:defRPr>
                <a:solidFill>
                  <a:srgbClr val="00B050"/>
                </a:solidFill>
              </a:defRPr>
            </a:pPr>
            <a:r>
              <a:rPr lang="ru-RU" dirty="0" smtClean="0">
                <a:solidFill>
                  <a:srgbClr val="00B050"/>
                </a:solidFill>
              </a:rPr>
              <a:t>«Была </a:t>
            </a:r>
            <a:r>
              <a:rPr lang="ru-RU" dirty="0">
                <a:solidFill>
                  <a:srgbClr val="00B050"/>
                </a:solidFill>
              </a:rPr>
              <a:t>ли у Вас первая любовь?» </a:t>
            </a: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886421603273395E-2"/>
          <c:y val="0.16801670883528663"/>
          <c:w val="0.85292015426181966"/>
          <c:h val="0.815344678683500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«4.Была ли у Вас первая любовь?» </c:v>
                </c:pt>
              </c:strCache>
            </c:strRef>
          </c:tx>
          <c:explosion val="6"/>
          <c:dPt>
            <c:idx val="0"/>
            <c:bubble3D val="0"/>
            <c:explosion val="57"/>
          </c:dPt>
          <c:dPt>
            <c:idx val="1"/>
            <c:bubble3D val="0"/>
            <c:explosion val="24"/>
          </c:dPt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«5.Как </a:t>
            </a:r>
            <a:r>
              <a:rPr lang="ru-RU" dirty="0"/>
              <a:t>Вы считаете, любовь играет важную роль в современном мире?"</a:t>
            </a:r>
          </a:p>
        </c:rich>
      </c:tx>
      <c:layout>
        <c:manualLayout>
          <c:xMode val="edge"/>
          <c:yMode val="edge"/>
          <c:x val="2.854577885909116E-2"/>
          <c:y val="1.8749999999999999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"4.Как Вы считаете, любовь играет важную роль в современном мире?"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да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alpha val="0"/>
                <a:lumMod val="0"/>
                <a:lumOff val="10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20272" y="4941168"/>
            <a:ext cx="1899320" cy="172819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>
                <a:solidFill>
                  <a:srgbClr val="7030A0"/>
                </a:solidFill>
              </a:rPr>
              <a:t>Проект выполнила:</a:t>
            </a:r>
          </a:p>
          <a:p>
            <a:pPr algn="just"/>
            <a:r>
              <a:rPr lang="ru-RU" smtClean="0">
                <a:solidFill>
                  <a:srgbClr val="7030A0"/>
                </a:solidFill>
              </a:rPr>
              <a:t>Обучающаяся 10 10 </a:t>
            </a:r>
            <a:r>
              <a:rPr lang="ru-RU" dirty="0" smtClean="0">
                <a:solidFill>
                  <a:srgbClr val="7030A0"/>
                </a:solidFill>
              </a:rPr>
              <a:t>класс</a:t>
            </a:r>
          </a:p>
          <a:p>
            <a:pPr algn="just"/>
            <a:r>
              <a:rPr lang="ru-RU" dirty="0" smtClean="0">
                <a:solidFill>
                  <a:srgbClr val="7030A0"/>
                </a:solidFill>
              </a:rPr>
              <a:t>Руководитель: педагог-психолог,</a:t>
            </a:r>
          </a:p>
          <a:p>
            <a:pPr algn="just"/>
            <a:r>
              <a:rPr lang="ru-RU" dirty="0" smtClean="0">
                <a:solidFill>
                  <a:srgbClr val="7030A0"/>
                </a:solidFill>
              </a:rPr>
              <a:t>Молчанова Анна Валерьевна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6600"/>
                </a:solidFill>
              </a:rPr>
              <a:t>ВОСПРИЯТИЕ ЧУВСТВА </a:t>
            </a:r>
            <a:r>
              <a:rPr lang="ru-RU" dirty="0" smtClean="0">
                <a:solidFill>
                  <a:srgbClr val="339933"/>
                </a:solidFill>
              </a:rPr>
              <a:t>ЛЮБВИ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B050"/>
                </a:solidFill>
              </a:rPr>
              <a:t>СТАРШЕКЛАССНИКАМИ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284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alpha val="0"/>
                <a:lumMod val="0"/>
                <a:lumOff val="10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276872"/>
            <a:ext cx="8064896" cy="1440160"/>
          </a:xfrm>
        </p:spPr>
        <p:txBody>
          <a:bodyPr/>
          <a:lstStyle/>
          <a:p>
            <a:pPr algn="ctr"/>
            <a:r>
              <a:rPr lang="ru-RU" sz="2400" i="1" dirty="0" smtClean="0">
                <a:solidFill>
                  <a:srgbClr val="006600"/>
                </a:solidFill>
              </a:rPr>
              <a:t/>
            </a:r>
            <a:br>
              <a:rPr lang="ru-RU" sz="2400" i="1" dirty="0" smtClean="0">
                <a:solidFill>
                  <a:srgbClr val="006600"/>
                </a:solidFill>
              </a:rPr>
            </a:br>
            <a:r>
              <a:rPr lang="ru-RU" sz="2400" i="1" dirty="0">
                <a:solidFill>
                  <a:srgbClr val="006600"/>
                </a:solidFill>
              </a:rPr>
              <a:t/>
            </a:r>
            <a:br>
              <a:rPr lang="ru-RU" sz="2400" i="1" dirty="0">
                <a:solidFill>
                  <a:srgbClr val="006600"/>
                </a:solidFill>
              </a:rPr>
            </a:br>
            <a:r>
              <a:rPr lang="ru-RU" sz="2400" i="1" dirty="0" smtClean="0">
                <a:solidFill>
                  <a:srgbClr val="006600"/>
                </a:solidFill>
              </a:rPr>
              <a:t/>
            </a:r>
            <a:br>
              <a:rPr lang="ru-RU" sz="2400" i="1" dirty="0" smtClean="0">
                <a:solidFill>
                  <a:srgbClr val="006600"/>
                </a:solidFill>
              </a:rPr>
            </a:br>
            <a:r>
              <a:rPr lang="ru-RU" sz="2400" i="1" dirty="0" smtClean="0">
                <a:solidFill>
                  <a:srgbClr val="006600"/>
                </a:solidFill>
              </a:rPr>
              <a:t>     Появляется </a:t>
            </a:r>
            <a:r>
              <a:rPr lang="ru-RU" sz="2400" i="1" dirty="0">
                <a:solidFill>
                  <a:srgbClr val="006600"/>
                </a:solidFill>
              </a:rPr>
              <a:t>особая чувствительность к оценке другими своей внешности, способностей, умений и наряду с этим чрезмерная критичность в отношении к окружающим</a:t>
            </a:r>
            <a:r>
              <a:rPr lang="ru-RU" sz="2400" i="1" dirty="0" smtClean="0">
                <a:solidFill>
                  <a:srgbClr val="006600"/>
                </a:solidFill>
              </a:rPr>
              <a:t>:</a:t>
            </a:r>
            <a:br>
              <a:rPr lang="ru-RU" sz="2400" i="1" dirty="0" smtClean="0">
                <a:solidFill>
                  <a:srgbClr val="006600"/>
                </a:solidFill>
              </a:rPr>
            </a:br>
            <a:r>
              <a:rPr lang="ru-RU" sz="2400" i="1" dirty="0" smtClean="0">
                <a:solidFill>
                  <a:srgbClr val="006600"/>
                </a:solidFill>
              </a:rPr>
              <a:t> </a:t>
            </a:r>
            <a:br>
              <a:rPr lang="ru-RU" sz="2400" i="1" dirty="0" smtClean="0">
                <a:solidFill>
                  <a:srgbClr val="006600"/>
                </a:solidFill>
              </a:rPr>
            </a:br>
            <a:r>
              <a:rPr lang="ru-RU" sz="2400" i="1" dirty="0" smtClean="0">
                <a:solidFill>
                  <a:srgbClr val="006600"/>
                </a:solidFill>
              </a:rPr>
              <a:t>- ранимость </a:t>
            </a:r>
            <a:r>
              <a:rPr lang="ru-RU" sz="2400" i="1" dirty="0">
                <a:solidFill>
                  <a:srgbClr val="006600"/>
                </a:solidFill>
              </a:rPr>
              <a:t>уживается с поразительной черствостью, </a:t>
            </a:r>
            <a:r>
              <a:rPr lang="ru-RU" sz="2400" i="1" dirty="0" smtClean="0">
                <a:solidFill>
                  <a:srgbClr val="006600"/>
                </a:solidFill>
              </a:rPr>
              <a:t/>
            </a:r>
            <a:br>
              <a:rPr lang="ru-RU" sz="2400" i="1" dirty="0" smtClean="0">
                <a:solidFill>
                  <a:srgbClr val="006600"/>
                </a:solidFill>
              </a:rPr>
            </a:br>
            <a:r>
              <a:rPr lang="ru-RU" sz="2400" i="1" dirty="0" smtClean="0">
                <a:solidFill>
                  <a:srgbClr val="006600"/>
                </a:solidFill>
              </a:rPr>
              <a:t>- болезненная </a:t>
            </a:r>
            <a:r>
              <a:rPr lang="ru-RU" sz="2400" i="1" dirty="0">
                <a:solidFill>
                  <a:srgbClr val="006600"/>
                </a:solidFill>
              </a:rPr>
              <a:t>застенчивость</a:t>
            </a:r>
            <a:r>
              <a:rPr lang="ru-RU" sz="2400" b="1" i="1" dirty="0">
                <a:solidFill>
                  <a:srgbClr val="006600"/>
                </a:solidFill>
              </a:rPr>
              <a:t> - </a:t>
            </a:r>
            <a:r>
              <a:rPr lang="ru-RU" sz="2400" i="1" dirty="0">
                <a:solidFill>
                  <a:srgbClr val="006600"/>
                </a:solidFill>
              </a:rPr>
              <a:t>с развязностью, </a:t>
            </a:r>
            <a:r>
              <a:rPr lang="ru-RU" sz="2400" i="1" dirty="0" smtClean="0">
                <a:solidFill>
                  <a:srgbClr val="006600"/>
                </a:solidFill>
              </a:rPr>
              <a:t/>
            </a:r>
            <a:br>
              <a:rPr lang="ru-RU" sz="2400" i="1" dirty="0" smtClean="0">
                <a:solidFill>
                  <a:srgbClr val="006600"/>
                </a:solidFill>
              </a:rPr>
            </a:br>
            <a:r>
              <a:rPr lang="ru-RU" sz="2400" i="1" dirty="0" smtClean="0">
                <a:solidFill>
                  <a:srgbClr val="006600"/>
                </a:solidFill>
              </a:rPr>
              <a:t>- желание </a:t>
            </a:r>
            <a:r>
              <a:rPr lang="ru-RU" sz="2400" i="1" dirty="0">
                <a:solidFill>
                  <a:srgbClr val="006600"/>
                </a:solidFill>
              </a:rPr>
              <a:t>быть признанным и оцененным другими</a:t>
            </a:r>
            <a:r>
              <a:rPr lang="ru-RU" sz="2400" b="1" i="1" dirty="0">
                <a:solidFill>
                  <a:srgbClr val="006600"/>
                </a:solidFill>
              </a:rPr>
              <a:t> - </a:t>
            </a:r>
            <a:r>
              <a:rPr lang="ru-RU" sz="2400" i="1" dirty="0">
                <a:solidFill>
                  <a:srgbClr val="006600"/>
                </a:solidFill>
              </a:rPr>
              <a:t>с подчеркнутой независимостью, </a:t>
            </a:r>
            <a:r>
              <a:rPr lang="ru-RU" sz="2400" i="1" dirty="0" smtClean="0">
                <a:solidFill>
                  <a:srgbClr val="006600"/>
                </a:solidFill>
              </a:rPr>
              <a:t/>
            </a:r>
            <a:br>
              <a:rPr lang="ru-RU" sz="2400" i="1" dirty="0" smtClean="0">
                <a:solidFill>
                  <a:srgbClr val="006600"/>
                </a:solidFill>
              </a:rPr>
            </a:br>
            <a:r>
              <a:rPr lang="ru-RU" sz="2400" i="1" dirty="0" smtClean="0">
                <a:solidFill>
                  <a:srgbClr val="006600"/>
                </a:solidFill>
              </a:rPr>
              <a:t>- борьба </a:t>
            </a:r>
            <a:r>
              <a:rPr lang="ru-RU" sz="2400" i="1" dirty="0">
                <a:solidFill>
                  <a:srgbClr val="006600"/>
                </a:solidFill>
              </a:rPr>
              <a:t>с авторитетами </a:t>
            </a:r>
            <a:r>
              <a:rPr lang="ru-RU" sz="2400" b="1" i="1" dirty="0">
                <a:solidFill>
                  <a:srgbClr val="006600"/>
                </a:solidFill>
              </a:rPr>
              <a:t>- </a:t>
            </a:r>
            <a:r>
              <a:rPr lang="ru-RU" sz="2400" i="1" dirty="0">
                <a:solidFill>
                  <a:srgbClr val="006600"/>
                </a:solidFill>
              </a:rPr>
              <a:t> с обожествлением </a:t>
            </a:r>
            <a:r>
              <a:rPr lang="ru-RU" sz="2400" i="1" dirty="0" smtClean="0">
                <a:solidFill>
                  <a:srgbClr val="006600"/>
                </a:solidFill>
              </a:rPr>
              <a:t>случайных кумиров</a:t>
            </a:r>
            <a:r>
              <a:rPr lang="ru-RU" sz="2400" i="1" dirty="0">
                <a:solidFill>
                  <a:srgbClr val="006600"/>
                </a:solidFill>
              </a:rPr>
              <a:t>, </a:t>
            </a:r>
            <a:r>
              <a:rPr lang="ru-RU" sz="2400" i="1" dirty="0" smtClean="0">
                <a:solidFill>
                  <a:srgbClr val="006600"/>
                </a:solidFill>
              </a:rPr>
              <a:t/>
            </a:r>
            <a:br>
              <a:rPr lang="ru-RU" sz="2400" i="1" dirty="0" smtClean="0">
                <a:solidFill>
                  <a:srgbClr val="006600"/>
                </a:solidFill>
              </a:rPr>
            </a:br>
            <a:r>
              <a:rPr lang="ru-RU" sz="2400" i="1" dirty="0" smtClean="0">
                <a:solidFill>
                  <a:srgbClr val="006600"/>
                </a:solidFill>
              </a:rPr>
              <a:t>- чувственное </a:t>
            </a:r>
            <a:r>
              <a:rPr lang="ru-RU" sz="2400" i="1" dirty="0">
                <a:solidFill>
                  <a:srgbClr val="006600"/>
                </a:solidFill>
              </a:rPr>
              <a:t>фантазирование </a:t>
            </a:r>
            <a:r>
              <a:rPr lang="ru-RU" sz="2400" b="1" i="1" dirty="0">
                <a:solidFill>
                  <a:srgbClr val="006600"/>
                </a:solidFill>
              </a:rPr>
              <a:t>- </a:t>
            </a:r>
            <a:r>
              <a:rPr lang="ru-RU" sz="2400" i="1" dirty="0">
                <a:solidFill>
                  <a:srgbClr val="006600"/>
                </a:solidFill>
              </a:rPr>
              <a:t> с </a:t>
            </a:r>
            <a:r>
              <a:rPr lang="ru-RU" sz="2400" i="1" dirty="0" smtClean="0">
                <a:solidFill>
                  <a:srgbClr val="006600"/>
                </a:solidFill>
              </a:rPr>
              <a:t>сухим мудрствованием </a:t>
            </a:r>
            <a:br>
              <a:rPr lang="ru-RU" sz="2400" i="1" dirty="0" smtClean="0">
                <a:solidFill>
                  <a:srgbClr val="006600"/>
                </a:solidFill>
              </a:rPr>
            </a:br>
            <a:r>
              <a:rPr lang="ru-RU" sz="2400" i="1" dirty="0">
                <a:solidFill>
                  <a:srgbClr val="006600"/>
                </a:solidFill>
              </a:rPr>
              <a:t> </a:t>
            </a:r>
            <a:r>
              <a:rPr lang="ru-RU" sz="2400" i="1" dirty="0" smtClean="0">
                <a:solidFill>
                  <a:srgbClr val="006600"/>
                </a:solidFill>
              </a:rPr>
              <a:t>                                                           (</a:t>
            </a:r>
            <a:r>
              <a:rPr lang="ru-RU" sz="2400" i="1" dirty="0">
                <a:solidFill>
                  <a:srgbClr val="006600"/>
                </a:solidFill>
              </a:rPr>
              <a:t>А. Е. </a:t>
            </a:r>
            <a:r>
              <a:rPr lang="ru-RU" sz="2400" i="1" dirty="0" err="1">
                <a:solidFill>
                  <a:srgbClr val="006600"/>
                </a:solidFill>
              </a:rPr>
              <a:t>Личко</a:t>
            </a:r>
            <a:r>
              <a:rPr lang="ru-RU" sz="2400" i="1" dirty="0">
                <a:solidFill>
                  <a:srgbClr val="006600"/>
                </a:solidFill>
              </a:rPr>
              <a:t>).</a:t>
            </a:r>
            <a:br>
              <a:rPr lang="ru-RU" sz="2400" i="1" dirty="0">
                <a:solidFill>
                  <a:srgbClr val="006600"/>
                </a:solidFill>
              </a:rPr>
            </a:br>
            <a:endParaRPr lang="ru-RU" sz="2400" i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24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51720" y="1628800"/>
            <a:ext cx="7092280" cy="4248472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sz="3500" i="1" dirty="0">
                <a:solidFill>
                  <a:srgbClr val="006600"/>
                </a:solidFill>
              </a:rPr>
              <a:t>Юношеская любовь</a:t>
            </a:r>
          </a:p>
          <a:p>
            <a:pPr marL="45720" indent="0" algn="r">
              <a:buNone/>
            </a:pPr>
            <a:r>
              <a:rPr lang="ru-RU" sz="2400" b="1" dirty="0" smtClean="0"/>
              <a:t>Юношеская </a:t>
            </a:r>
            <a:r>
              <a:rPr lang="ru-RU" sz="2400" b="1" dirty="0"/>
              <a:t>любовь</a:t>
            </a:r>
            <a:r>
              <a:rPr lang="ru-RU" sz="2400" dirty="0"/>
              <a:t> романтична, </a:t>
            </a:r>
            <a:r>
              <a:rPr lang="ru-RU" sz="2400" dirty="0" smtClean="0"/>
              <a:t>  идеализирована</a:t>
            </a:r>
            <a:r>
              <a:rPr lang="ru-RU" sz="2400" dirty="0"/>
              <a:t>. Молодые люди</a:t>
            </a:r>
            <a:r>
              <a:rPr lang="ru-RU" sz="2400" dirty="0" smtClean="0"/>
              <a:t>,</a:t>
            </a:r>
          </a:p>
          <a:p>
            <a:pPr marL="45720" indent="0" algn="r">
              <a:buNone/>
            </a:pPr>
            <a:r>
              <a:rPr lang="ru-RU" sz="2400" dirty="0" smtClean="0"/>
              <a:t> </a:t>
            </a:r>
            <a:r>
              <a:rPr lang="ru-RU" sz="2400" dirty="0"/>
              <a:t>впервые влюбившись, полагают, что ни у кого никогда такой любви не было. Нередко они наделяют друг друга достоинствами, которые хотят видеть, а не теми, которые есть на самом деле. Требования к идеалу пытаются механически перенести на человека, который нравится</a:t>
            </a:r>
            <a:r>
              <a:rPr lang="ru-RU" sz="2400" dirty="0" smtClean="0"/>
              <a:t>.</a:t>
            </a:r>
          </a:p>
          <a:p>
            <a:pPr algn="r"/>
            <a:endParaRPr lang="ru-RU" sz="2400" dirty="0"/>
          </a:p>
        </p:txBody>
      </p:sp>
      <p:pic>
        <p:nvPicPr>
          <p:cNvPr id="6148" name="Picture 4" descr="https://avatars.mds.yandex.net/get-zen_doc/96780/pub_5a42392ead0f225975a9314a_5a423a06e86a9edd27a73776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5475"/>
            <a:ext cx="3524592" cy="271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039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alpha val="0"/>
                <a:lumMod val="0"/>
                <a:lumOff val="10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1368151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Результаты Исследования. 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ценности по методике </a:t>
            </a:r>
            <a:r>
              <a:rPr lang="ru-RU" sz="2400" dirty="0" err="1" smtClean="0">
                <a:solidFill>
                  <a:srgbClr val="002060"/>
                </a:solidFill>
              </a:rPr>
              <a:t>Рокича</a:t>
            </a: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участвовали в диагностике - 25 человек (учащиеся 9-10 классов). </a:t>
            </a:r>
            <a:b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Ребята ранжировали по значимости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ценностей и выбрали наиболее важные, они представлены в данной диаграмме: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1231419"/>
              </p:ext>
            </p:extLst>
          </p:nvPr>
        </p:nvGraphicFramePr>
        <p:xfrm>
          <a:off x="381000" y="1719263"/>
          <a:ext cx="8407400" cy="4406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34" y="1916832"/>
            <a:ext cx="8778853" cy="4711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115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списка ценностей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410241"/>
            <a:ext cx="8352928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На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первое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 (одноклассники и обучающиеся 9 б класса)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ставят здоровье и счастливую семейную жизнь. На второе - материально обеспеченную жизнь.  Любовь занимает третье место. Четвертое – наличие хороших и верных друзей и интересная работа. Пятое место разделили две ценности: активная общественная жизнь и развитие. Остальные 11 ценностей, ярко не проявились.  Такой результат свидетельствует о хорошей направленности формирования ценностей у наших старшеклассников. Ребята ставят выше ценности личной жизни  и профессиональной самореализации. В юношеском возрасте формируется морально-психологическая готовность к семейной жизни. 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13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0999" y="1124744"/>
            <a:ext cx="8407893" cy="5001735"/>
          </a:xfrm>
        </p:spPr>
        <p:txBody>
          <a:bodyPr/>
          <a:lstStyle/>
          <a:p>
            <a:r>
              <a:rPr lang="ru-RU" dirty="0"/>
              <a:t>1.	Известно ли Вам что такое любовь?</a:t>
            </a:r>
          </a:p>
          <a:p>
            <a:r>
              <a:rPr lang="ru-RU" dirty="0"/>
              <a:t>2.	Испытываете ли Вы сейчас чувство любви или влюбленности?</a:t>
            </a:r>
          </a:p>
          <a:p>
            <a:r>
              <a:rPr lang="ru-RU" dirty="0"/>
              <a:t>3.	Верите ли Вы в любовь?</a:t>
            </a:r>
          </a:p>
          <a:p>
            <a:r>
              <a:rPr lang="ru-RU" dirty="0"/>
              <a:t>4.	Была ли у Вас первая любовь?</a:t>
            </a:r>
          </a:p>
          <a:p>
            <a:r>
              <a:rPr lang="ru-RU" dirty="0"/>
              <a:t>5.	Как Вы считаете, любовь играет важную роль в современном мире?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анкетирование</a:t>
            </a:r>
            <a:endParaRPr lang="ru-RU" dirty="0"/>
          </a:p>
        </p:txBody>
      </p:sp>
      <p:pic>
        <p:nvPicPr>
          <p:cNvPr id="8194" name="Picture 2" descr="https://i.ytimg.com/vi/9bPY4XUarko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8" r="33836"/>
          <a:stretch/>
        </p:blipFill>
        <p:spPr bwMode="auto">
          <a:xfrm>
            <a:off x="5436096" y="3356992"/>
            <a:ext cx="3528392" cy="336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06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45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98000">
              <a:schemeClr val="accent1">
                <a:alpha val="54000"/>
                <a:lumMod val="0"/>
                <a:lumOff val="10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19872" y="1628800"/>
            <a:ext cx="1395264" cy="748680"/>
          </a:xfrm>
        </p:spPr>
        <p:txBody>
          <a:bodyPr/>
          <a:lstStyle/>
          <a:p>
            <a:r>
              <a:rPr lang="ru-RU" dirty="0" smtClean="0"/>
              <a:t>100%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933056"/>
            <a:ext cx="4211960" cy="2664296"/>
          </a:xfrm>
        </p:spPr>
        <p:txBody>
          <a:bodyPr/>
          <a:lstStyle/>
          <a:p>
            <a:r>
              <a:rPr lang="ru-RU" sz="2400" dirty="0"/>
              <a:t>На первый вопрос: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«</a:t>
            </a:r>
            <a:r>
              <a:rPr lang="ru-RU" sz="2400" dirty="0"/>
              <a:t>1.	Известно ли Вам что такое любовь?» </a:t>
            </a:r>
            <a:r>
              <a:rPr lang="ru-RU" sz="2400" dirty="0" smtClean="0"/>
              <a:t>100% </a:t>
            </a:r>
            <a:r>
              <a:rPr lang="ru-RU" sz="2400" dirty="0"/>
              <a:t>учащихся ответили «да».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503812713"/>
              </p:ext>
            </p:extLst>
          </p:nvPr>
        </p:nvGraphicFramePr>
        <p:xfrm>
          <a:off x="467544" y="980728"/>
          <a:ext cx="4320480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218" name="Picture 2" descr="https://avatars.mds.yandex.net/get-zen_doc/2455156/pub_5f17f3fddd89243ab2677354_5f17f41bc1512601bb27a5c6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0"/>
            <a:ext cx="4499992" cy="63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72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668344" y="1340768"/>
            <a:ext cx="4608512" cy="17899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 descr="https://stihi.ru/pics/2021/03/04/43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28033"/>
            <a:ext cx="4634846" cy="617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5013176"/>
            <a:ext cx="4627840" cy="1141864"/>
          </a:xfrm>
        </p:spPr>
        <p:txBody>
          <a:bodyPr/>
          <a:lstStyle/>
          <a:p>
            <a:r>
              <a:rPr lang="ru-RU" sz="1800" dirty="0"/>
              <a:t>На вопрос: «Испытываете ли Вы сейчас чувство любви или влюбленности?»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75</a:t>
            </a:r>
            <a:r>
              <a:rPr lang="ru-RU" sz="1800" dirty="0"/>
              <a:t>% учащихся ответили «да</a:t>
            </a:r>
            <a:r>
              <a:rPr lang="ru-RU" sz="1800" dirty="0" smtClean="0"/>
              <a:t>»,</a:t>
            </a:r>
            <a:br>
              <a:rPr lang="ru-RU" sz="1800" dirty="0" smtClean="0"/>
            </a:br>
            <a:r>
              <a:rPr lang="ru-RU" sz="1800" dirty="0" smtClean="0"/>
              <a:t> </a:t>
            </a:r>
            <a:r>
              <a:rPr lang="ru-RU" sz="1800" dirty="0"/>
              <a:t>25% ответили «нет».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272548234"/>
              </p:ext>
            </p:extLst>
          </p:nvPr>
        </p:nvGraphicFramePr>
        <p:xfrm>
          <a:off x="467544" y="188640"/>
          <a:ext cx="518457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9552" y="1700808"/>
            <a:ext cx="113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25%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851920" y="1772816"/>
            <a:ext cx="77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75%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397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4000">
              <a:srgbClr val="92D050">
                <a:alpha val="78000"/>
              </a:srgb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mages.ua.prom.st/246462831_w640_h640_kartina-po-tsifr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1061882"/>
            <a:ext cx="4640806" cy="577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941168"/>
            <a:ext cx="5292080" cy="1584176"/>
          </a:xfrm>
        </p:spPr>
        <p:txBody>
          <a:bodyPr/>
          <a:lstStyle/>
          <a:p>
            <a:pPr algn="l"/>
            <a:r>
              <a:rPr lang="ru-RU" sz="2000" dirty="0"/>
              <a:t>На вопрос: «Верите ли Вы в любовь?»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75</a:t>
            </a:r>
            <a:r>
              <a:rPr lang="ru-RU" sz="2000" dirty="0"/>
              <a:t>% учащихся ответили «да»,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25</a:t>
            </a:r>
            <a:r>
              <a:rPr lang="ru-RU" sz="2000" dirty="0"/>
              <a:t>% ответили «нет».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8225375"/>
              </p:ext>
            </p:extLst>
          </p:nvPr>
        </p:nvGraphicFramePr>
        <p:xfrm>
          <a:off x="-180528" y="260648"/>
          <a:ext cx="5400600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07904" y="1839919"/>
            <a:ext cx="631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75%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flipH="1">
            <a:off x="251520" y="692550"/>
            <a:ext cx="864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25%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120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64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398084" y="4869160"/>
            <a:ext cx="5638412" cy="1645920"/>
          </a:xfrm>
        </p:spPr>
        <p:txBody>
          <a:bodyPr/>
          <a:lstStyle/>
          <a:p>
            <a:r>
              <a:rPr lang="ru-RU" sz="2000" dirty="0"/>
              <a:t>На вопрос: «Была ли у Вас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первая </a:t>
            </a:r>
            <a:r>
              <a:rPr lang="ru-RU" sz="2000" dirty="0"/>
              <a:t>любовь</a:t>
            </a:r>
            <a:r>
              <a:rPr lang="ru-RU" sz="2000" dirty="0" smtClean="0"/>
              <a:t>?»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dirty="0"/>
              <a:t>75% учащихся ответили «да»,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25</a:t>
            </a:r>
            <a:r>
              <a:rPr lang="ru-RU" sz="2000" dirty="0"/>
              <a:t>% ответили «нет».</a:t>
            </a:r>
          </a:p>
        </p:txBody>
      </p:sp>
      <p:pic>
        <p:nvPicPr>
          <p:cNvPr id="12290" name="Picture 2" descr="https://cdn1.ozone.ru/s3/multimedia-z/601756083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2" t="6012" r="7576" b="7545"/>
          <a:stretch/>
        </p:blipFill>
        <p:spPr bwMode="auto">
          <a:xfrm>
            <a:off x="25562" y="2132856"/>
            <a:ext cx="4628379" cy="478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484811165"/>
              </p:ext>
            </p:extLst>
          </p:nvPr>
        </p:nvGraphicFramePr>
        <p:xfrm>
          <a:off x="2375248" y="44624"/>
          <a:ext cx="6768752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76056" y="170080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75%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rot="10800000" flipH="1" flipV="1">
            <a:off x="2339752" y="908720"/>
            <a:ext cx="1341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25%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836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6500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sun9-7.userapi.com/impf/c851132/v851132176/188dc5/YG61XAZIUPc.jpg?size=1000x706&amp;quality=96&amp;proxy=1&amp;sign=274faef1b0b8aa405d0ca66652b316e0&amp;c_uniq_tag=ro563GBEXtbcZ26eMkV7tY5pTX01uDH1YoKW66OMJV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5"/>
          <a:stretch/>
        </p:blipFill>
        <p:spPr bwMode="auto">
          <a:xfrm>
            <a:off x="5114551" y="56128"/>
            <a:ext cx="4029449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5085184"/>
            <a:ext cx="6864152" cy="1468760"/>
          </a:xfrm>
        </p:spPr>
        <p:txBody>
          <a:bodyPr/>
          <a:lstStyle/>
          <a:p>
            <a:r>
              <a:rPr lang="ru-RU" sz="2000" dirty="0"/>
              <a:t>Все опрошенные считают, что любовь играет важную роль в современном мире</a:t>
            </a:r>
            <a:r>
              <a:rPr lang="ru-RU" dirty="0"/>
              <a:t>.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248546367"/>
              </p:ext>
            </p:extLst>
          </p:nvPr>
        </p:nvGraphicFramePr>
        <p:xfrm>
          <a:off x="0" y="692696"/>
          <a:ext cx="543609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 flipH="1">
            <a:off x="5652120" y="209906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100%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303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alpha val="0"/>
                <a:lumMod val="0"/>
                <a:lumOff val="10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355847"/>
            <a:ext cx="4623048" cy="1054394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Актуальность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1000" y="1124744"/>
            <a:ext cx="4726800" cy="5001735"/>
          </a:xfrm>
          <a:solidFill>
            <a:srgbClr val="92D050">
              <a:alpha val="21000"/>
            </a:srgbClr>
          </a:solidFill>
          <a:ln>
            <a:gradFill>
              <a:gsLst>
                <a:gs pos="57000">
                  <a:schemeClr val="accent1">
                    <a:lumMod val="0"/>
                    <a:lumOff val="10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r>
              <a:rPr lang="ru-RU" dirty="0" smtClean="0">
                <a:solidFill>
                  <a:srgbClr val="006600"/>
                </a:solidFill>
              </a:rPr>
              <a:t>Тема </a:t>
            </a:r>
            <a:r>
              <a:rPr lang="ru-RU" dirty="0">
                <a:solidFill>
                  <a:srgbClr val="006600"/>
                </a:solidFill>
              </a:rPr>
              <a:t>любви в жизни человека всегда актуальна. Ведь любовь - это самое чистое и прекрасное чувство, которое воспевалось ещё с античных времён. Любовь одинакова и одновременно разная. От возраста это не зависит, но с годами приходит мудрость. Любовь </a:t>
            </a:r>
            <a:r>
              <a:rPr lang="ru-RU" dirty="0" smtClean="0">
                <a:solidFill>
                  <a:srgbClr val="006600"/>
                </a:solidFill>
              </a:rPr>
              <a:t>необходима </a:t>
            </a:r>
            <a:r>
              <a:rPr lang="ru-RU" dirty="0">
                <a:solidFill>
                  <a:srgbClr val="006600"/>
                </a:solidFill>
              </a:rPr>
              <a:t>людям от рождения до старости. Поэтому мое исследование связано именно с этим чувством.</a:t>
            </a:r>
          </a:p>
        </p:txBody>
      </p:sp>
      <p:pic>
        <p:nvPicPr>
          <p:cNvPr id="1026" name="Picture 2" descr="https://avatars.mds.yandex.net/get-zen_doc/1601070/pub_5e4fdf94a37e4678c176bd60_5e4fe95e5c1f4e253331cd68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956" y="836712"/>
            <a:ext cx="4071044" cy="508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92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88640"/>
            <a:ext cx="864096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solidFill>
                  <a:srgbClr val="000000"/>
                </a:solidFill>
                <a:latin typeface="pt sans"/>
              </a:rPr>
              <a:t>Заключение</a:t>
            </a:r>
          </a:p>
          <a:p>
            <a:pPr algn="just"/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pt sans"/>
              </a:rPr>
              <a:t>Ц</a:t>
            </a:r>
            <a:r>
              <a:rPr lang="ru-RU" sz="2000" dirty="0" smtClean="0">
                <a:solidFill>
                  <a:srgbClr val="000000"/>
                </a:solidFill>
                <a:latin typeface="pt sans"/>
              </a:rPr>
              <a:t>ель </a:t>
            </a:r>
            <a:r>
              <a:rPr lang="ru-RU" sz="2000" dirty="0">
                <a:solidFill>
                  <a:srgbClr val="000000"/>
                </a:solidFill>
                <a:latin typeface="pt sans"/>
              </a:rPr>
              <a:t>и задачи исследования были достигнуты. </a:t>
            </a:r>
            <a:endParaRPr lang="ru-RU" sz="2000" dirty="0" smtClean="0">
              <a:solidFill>
                <a:srgbClr val="000000"/>
              </a:solidFill>
              <a:latin typeface="pt sans"/>
            </a:endParaRPr>
          </a:p>
          <a:p>
            <a:pPr algn="just"/>
            <a:r>
              <a:rPr lang="ru-RU" sz="2000" b="1" dirty="0" smtClean="0">
                <a:solidFill>
                  <a:srgbClr val="000000"/>
                </a:solidFill>
                <a:latin typeface="pt sans"/>
              </a:rPr>
              <a:t>Гипотеза </a:t>
            </a:r>
            <a:r>
              <a:rPr lang="ru-RU" sz="2000" b="1" dirty="0">
                <a:solidFill>
                  <a:srgbClr val="000000"/>
                </a:solidFill>
                <a:latin typeface="pt sans"/>
              </a:rPr>
              <a:t>о том,</a:t>
            </a:r>
            <a:r>
              <a:rPr lang="ru-RU" sz="2400" dirty="0">
                <a:solidFill>
                  <a:srgbClr val="000000"/>
                </a:solidFill>
                <a:latin typeface="pt sans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современных условиях у старшеклассников слабо сформировано понятие чувства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любви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подтверждена. П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ранжировании ценностей любовь занимает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значимых мест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молодых людей,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ставят только три ценности выше любви, это здоровье, счастливая семейная жизнь и материально обеспеченная жизнь. Но мне кажется, что это все взаимосвязано. Только ответственные люди понимают, что забота о своем здоровье, создание материальной безопасности и счастливая семейная жизнь на основе любви обеспечат благополучное будущее.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Практическую значимость своего проекта вижу в том, что данные моего исследования могут быть использованы в воспитательных целях для просвещения учеников старших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  <a:r>
              <a:rPr lang="ru-RU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проекта мы разработали памятки для старшеклассников.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27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004048" y="2564903"/>
            <a:ext cx="3784844" cy="3561575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endParaRPr lang="ru-RU" sz="5400" dirty="0" smtClean="0"/>
          </a:p>
          <a:p>
            <a:pPr marL="45720" indent="0" algn="ctr">
              <a:buNone/>
            </a:pPr>
            <a:r>
              <a:rPr lang="ru-RU" sz="5400" i="1" dirty="0" smtClean="0">
                <a:solidFill>
                  <a:schemeClr val="accent1">
                    <a:lumMod val="75000"/>
                  </a:schemeClr>
                </a:solidFill>
              </a:rPr>
              <a:t>Спасибо за внимание!</a:t>
            </a:r>
            <a:endParaRPr lang="ru-RU" sz="54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88024" y="355846"/>
            <a:ext cx="3974236" cy="2425081"/>
          </a:xfrm>
        </p:spPr>
        <p:txBody>
          <a:bodyPr/>
          <a:lstStyle/>
          <a:p>
            <a:pPr marL="180340" indent="228600" algn="r" fontAlgn="base"/>
            <a:r>
              <a:rPr lang="ru-RU" sz="1800" b="1" i="1" dirty="0">
                <a:solidFill>
                  <a:srgbClr val="006600"/>
                </a:solidFill>
                <a:latin typeface="Times New Roman" panose="02020603050405020304" pitchFamily="18" charset="0"/>
              </a:rPr>
              <a:t>Любовь – это волшебник, </a:t>
            </a:r>
            <a:r>
              <a:rPr lang="ru-RU" sz="1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все,</a:t>
            </a:r>
            <a:br>
              <a:rPr lang="ru-RU" sz="1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чему ни прикоснется, делает привлекательным.</a:t>
            </a:r>
            <a:br>
              <a:rPr lang="ru-RU" sz="1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Паоло </a:t>
            </a:r>
            <a:r>
              <a:rPr lang="ru-RU" sz="1800" b="1" i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Мантегацца</a:t>
            </a:r>
            <a:r>
              <a:rPr lang="ru-RU" sz="1800" b="1" i="1" dirty="0">
                <a:solidFill>
                  <a:srgbClr val="006600"/>
                </a:solidFill>
                <a:latin typeface="Calibri" panose="020F0502020204030204" pitchFamily="34" charset="0"/>
              </a:rPr>
              <a:t/>
            </a:r>
            <a:br>
              <a:rPr lang="ru-RU" sz="1800" b="1" i="1" dirty="0">
                <a:solidFill>
                  <a:srgbClr val="006600"/>
                </a:solidFill>
                <a:latin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15362" name="Picture 2" descr="https://i.pinimg.com/736x/df/dc/4d/dfdc4d04cf7c1d930d905bc354a85f6d--flower-illustrations-couple-illustr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10962"/>
            <a:ext cx="4560441" cy="643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47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alpha val="0"/>
                <a:lumMod val="0"/>
                <a:lumOff val="10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0999" y="3068959"/>
            <a:ext cx="8407893" cy="3057519"/>
          </a:xfrm>
        </p:spPr>
        <p:txBody>
          <a:bodyPr/>
          <a:lstStyle/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r>
              <a:rPr lang="ru-RU" sz="3600" dirty="0"/>
              <a:t>выявить особенности восприятия чувства любви старшеклассниками</a:t>
            </a:r>
            <a:r>
              <a:rPr lang="ru-RU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solidFill>
                  <a:srgbClr val="7030A0"/>
                </a:solidFill>
              </a:rPr>
              <a:t>ЦЕЛЬ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2052" name="Picture 4" descr="https://im0-tub-ru.yandex.net/i?id=78dbbe675304b65a01f18c436546286c&amp;ref=rim&amp;n=33&amp;w=206&amp;h=2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32656"/>
            <a:ext cx="388843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08276" y="20991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0340" indent="228600" algn="r" fontAlgn="base"/>
            <a:r>
              <a:rPr lang="ru-RU" b="1" i="1" dirty="0">
                <a:solidFill>
                  <a:srgbClr val="006600"/>
                </a:solidFill>
                <a:latin typeface="Times New Roman" panose="02020603050405020304" pitchFamily="18" charset="0"/>
              </a:rPr>
              <a:t>Любовь – это волшебник, который все,</a:t>
            </a:r>
            <a:endParaRPr lang="ru-RU" sz="1100" b="1" i="1" dirty="0">
              <a:solidFill>
                <a:srgbClr val="006600"/>
              </a:solidFill>
              <a:latin typeface="Calibri" panose="020F0502020204030204" pitchFamily="34" charset="0"/>
            </a:endParaRPr>
          </a:p>
          <a:p>
            <a:pPr marL="180340" indent="228600" algn="r" fontAlgn="base"/>
            <a:r>
              <a:rPr lang="ru-RU" b="1" i="1" dirty="0">
                <a:solidFill>
                  <a:srgbClr val="006600"/>
                </a:solidFill>
                <a:latin typeface="Times New Roman" panose="02020603050405020304" pitchFamily="18" charset="0"/>
              </a:rPr>
              <a:t>к чему ни прикоснется, делает привлекательным.</a:t>
            </a:r>
            <a:endParaRPr lang="ru-RU" sz="1100" b="1" i="1" dirty="0">
              <a:solidFill>
                <a:srgbClr val="006600"/>
              </a:solidFill>
              <a:latin typeface="Calibri" panose="020F0502020204030204" pitchFamily="34" charset="0"/>
            </a:endParaRPr>
          </a:p>
          <a:p>
            <a:pPr indent="228600" algn="r" fontAlgn="base"/>
            <a:r>
              <a:rPr lang="ru-RU" b="1" i="1" dirty="0">
                <a:solidFill>
                  <a:srgbClr val="006600"/>
                </a:solidFill>
                <a:latin typeface="Times New Roman" panose="02020603050405020304" pitchFamily="18" charset="0"/>
              </a:rPr>
              <a:t>Паоло </a:t>
            </a:r>
            <a:r>
              <a:rPr lang="ru-RU" b="1" i="1" dirty="0" err="1">
                <a:solidFill>
                  <a:srgbClr val="006600"/>
                </a:solidFill>
                <a:latin typeface="Times New Roman" panose="02020603050405020304" pitchFamily="18" charset="0"/>
              </a:rPr>
              <a:t>Мантегацца</a:t>
            </a:r>
            <a:endParaRPr lang="ru-RU" sz="1100" b="1" i="1" dirty="0">
              <a:solidFill>
                <a:srgbClr val="006600"/>
              </a:solidFill>
              <a:effectLst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14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alpha val="0"/>
                <a:lumMod val="0"/>
                <a:lumOff val="10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pinimg.com/236x/b7/74/91/b77491b6c8cecf3be65448d5f3af5b96--manga-artist-art-man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47900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47900" y="2204864"/>
            <a:ext cx="6716588" cy="4392487"/>
          </a:xfrm>
        </p:spPr>
        <p:txBody>
          <a:bodyPr>
            <a:normAutofit fontScale="85000" lnSpcReduction="10000"/>
          </a:bodyPr>
          <a:lstStyle/>
          <a:p>
            <a:r>
              <a:rPr lang="ru-RU" sz="3200" dirty="0" smtClean="0"/>
              <a:t>1</a:t>
            </a:r>
            <a:r>
              <a:rPr lang="ru-RU" sz="3200" dirty="0"/>
              <a:t>.	Проанализировать литературу.</a:t>
            </a:r>
          </a:p>
          <a:p>
            <a:r>
              <a:rPr lang="ru-RU" sz="3200" dirty="0"/>
              <a:t>2.	Выяснить определение слова «любовь».</a:t>
            </a:r>
          </a:p>
          <a:p>
            <a:pPr lvl="0"/>
            <a:r>
              <a:rPr lang="ru-RU" sz="3200" dirty="0"/>
              <a:t>3.	Определить основные черты, свойства </a:t>
            </a:r>
            <a:r>
              <a:rPr lang="ru-RU" sz="3200" dirty="0" smtClean="0"/>
              <a:t>любви</a:t>
            </a:r>
          </a:p>
          <a:p>
            <a:pPr lvl="0"/>
            <a:r>
              <a:rPr lang="ru-RU" sz="3200" dirty="0" smtClean="0"/>
              <a:t>4. Выявить место в жизни понятия </a:t>
            </a:r>
            <a:r>
              <a:rPr lang="ru-RU" sz="3200" dirty="0"/>
              <a:t>«любовь» и определить ценностные ориентации  старшеклассников</a:t>
            </a:r>
            <a:r>
              <a:rPr lang="ru-RU" sz="3200" dirty="0" smtClean="0"/>
              <a:t>.</a:t>
            </a:r>
            <a:endParaRPr lang="ru-RU" sz="3200" dirty="0"/>
          </a:p>
          <a:p>
            <a:r>
              <a:rPr lang="ru-RU" sz="3200" dirty="0"/>
              <a:t>5</a:t>
            </a:r>
            <a:r>
              <a:rPr lang="ru-RU" sz="3200" dirty="0" smtClean="0"/>
              <a:t>.</a:t>
            </a:r>
            <a:r>
              <a:rPr lang="ru-RU" sz="3200" dirty="0"/>
              <a:t>	Провести анкетирование</a:t>
            </a:r>
          </a:p>
          <a:p>
            <a:r>
              <a:rPr lang="ru-RU" sz="3200" dirty="0" smtClean="0"/>
              <a:t>6. Провести анализ исследования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530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alpha val="0"/>
                <a:lumMod val="0"/>
                <a:lumOff val="10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yt3.ggpht.com/a/AATXAJy7uaAmBUncnDQ7-4bPves297gFtzH4cLxsNA54=s900-c-k-c0xffffffff-no-rj-m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7077"/>
            <a:ext cx="3363987" cy="336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16" y="609342"/>
            <a:ext cx="6423249" cy="5916002"/>
          </a:xfrm>
        </p:spPr>
        <p:txBody>
          <a:bodyPr>
            <a:normAutofit fontScale="92500" lnSpcReduction="10000"/>
          </a:bodyPr>
          <a:lstStyle/>
          <a:p>
            <a:r>
              <a:rPr lang="ru-RU" sz="4000" dirty="0">
                <a:solidFill>
                  <a:srgbClr val="006600"/>
                </a:solidFill>
              </a:rPr>
              <a:t>Предмет исследования: восприятие понятия чувства любви старшеклассниками</a:t>
            </a:r>
            <a:r>
              <a:rPr lang="ru-RU" sz="4000" dirty="0" smtClean="0">
                <a:solidFill>
                  <a:srgbClr val="006600"/>
                </a:solidFill>
              </a:rPr>
              <a:t>.</a:t>
            </a:r>
          </a:p>
          <a:p>
            <a:r>
              <a:rPr lang="ru-RU" sz="4000" dirty="0" smtClean="0">
                <a:solidFill>
                  <a:srgbClr val="339933"/>
                </a:solidFill>
              </a:rPr>
              <a:t>Объект исследования: обучающиеся 9 и 10 классов.</a:t>
            </a:r>
            <a:endParaRPr lang="ru-RU" sz="4000" dirty="0">
              <a:solidFill>
                <a:srgbClr val="339933"/>
              </a:solidFill>
            </a:endParaRPr>
          </a:p>
          <a:p>
            <a:r>
              <a:rPr lang="ru-RU" sz="4000" dirty="0">
                <a:solidFill>
                  <a:srgbClr val="15910B"/>
                </a:solidFill>
              </a:rPr>
              <a:t>Методы исследования: интервью, анкетный опрос, сравнительный анализ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61351" y="280218"/>
            <a:ext cx="3288941" cy="7338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681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alpha val="0"/>
                <a:lumMod val="0"/>
                <a:lumOff val="10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0999" y="404664"/>
            <a:ext cx="8407893" cy="5721815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endParaRPr lang="ru-RU" dirty="0"/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Научная новизна исследования состоит в том, что представления старшеклассников о чувстве любви впервые рассматривается как самостоятельная исследовательская проблема.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 заключается в том, что выводы и результаты работы могут быть использованы в учебно-воспитательном процессе общеобразовательного учреждения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</a:p>
          <a:p>
            <a:pPr marL="45720" indent="0" algn="just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 современных условиях у старшеклассников слабо сформировано понятие чувства любви</a:t>
            </a:r>
          </a:p>
        </p:txBody>
      </p:sp>
    </p:spTree>
    <p:extLst>
      <p:ext uri="{BB962C8B-B14F-4D97-AF65-F5344CB8AC3E}">
        <p14:creationId xmlns:p14="http://schemas.microsoft.com/office/powerpoint/2010/main" val="198074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alpha val="0"/>
                <a:lumMod val="0"/>
                <a:lumOff val="10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5" y="1196752"/>
            <a:ext cx="8928992" cy="5472608"/>
          </a:xfrm>
        </p:spPr>
        <p:txBody>
          <a:bodyPr>
            <a:normAutofit fontScale="85000" lnSpcReduction="20000"/>
          </a:bodyPr>
          <a:lstStyle/>
          <a:p>
            <a:pPr marL="45720" indent="0" algn="just">
              <a:buNone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Толковый словарь 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С.И.Ожегова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Н.Ю.Шведова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дают нам лишь два определения слова “любовь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Любовь – это чувство самоотверженной и глубокой привязанности, сердечного влечения. (Любовь с первого взгляда, Взаимная любовь и так далее)</a:t>
            </a:r>
          </a:p>
          <a:p>
            <a:pPr marL="45720" indent="0" algn="just">
              <a:buNone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Любовь – это склонность, пристрастие к чему-нибудь. (Любовь к музыке).</a:t>
            </a:r>
          </a:p>
          <a:p>
            <a:pPr marL="45720" indent="0" algn="just">
              <a:buNone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этих двух объяснений видно и понятно, что любовь в качестве высшего чувства к противоположному полу имеется в виду именно в первом значении. </a:t>
            </a:r>
            <a:endParaRPr lang="ru-RU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r>
              <a:rPr lang="ru-RU" sz="2800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800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i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Фромм</a:t>
            </a:r>
            <a:r>
              <a:rPr lang="ru-RU" sz="2800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указал на многоликость понятия «любовь»: «Вряд ли есть какое-нибудь слово, которое было бы столь путаным и двусмысленным, как слово «любовь». Оно вмещает все: от мороженого до симфонии, от нежной симпатии – до самого сильного желания близости. Люди считают, что они любят, если увлекаются кем-то».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же такое любовь 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639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6400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93000">
              <a:schemeClr val="accent1">
                <a:lumMod val="0"/>
                <a:lumOff val="100000"/>
                <a:alpha val="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5496" y="1340768"/>
            <a:ext cx="9001000" cy="5400600"/>
          </a:xfrm>
        </p:spPr>
        <p:txBody>
          <a:bodyPr>
            <a:normAutofit fontScale="92500" lnSpcReduction="20000"/>
          </a:bodyPr>
          <a:lstStyle/>
          <a:p>
            <a:pPr marL="45720" indent="0" algn="just">
              <a:buNone/>
            </a:pPr>
            <a:r>
              <a:rPr lang="ru-RU" dirty="0" smtClean="0"/>
              <a:t>    Анализ </a:t>
            </a:r>
            <a:r>
              <a:rPr lang="ru-RU" dirty="0"/>
              <a:t>литературы показал, что любовь многогранное чувство, которое в процессе жизни непрерывно изменяется. Нет четкого определения любви. Но, тем не менее, </a:t>
            </a:r>
            <a:r>
              <a:rPr lang="ru-RU" dirty="0" smtClean="0"/>
              <a:t>любовь </a:t>
            </a:r>
            <a:r>
              <a:rPr lang="ru-RU" dirty="0"/>
              <a:t>является эмоционально важным и необходимым чувством (причем имеющем разные виды), которое является неотъемлемой составляющей взаимоотношений с окружающим миром.</a:t>
            </a:r>
          </a:p>
          <a:p>
            <a:pPr marL="45720" indent="0" algn="just">
              <a:buNone/>
            </a:pPr>
            <a:r>
              <a:rPr lang="ru-RU" sz="2800" i="1" dirty="0" smtClean="0">
                <a:solidFill>
                  <a:srgbClr val="006600"/>
                </a:solidFill>
              </a:rPr>
              <a:t>Вывод: любовь </a:t>
            </a:r>
            <a:r>
              <a:rPr lang="ru-RU" sz="2800" i="1" dirty="0">
                <a:solidFill>
                  <a:srgbClr val="006600"/>
                </a:solidFill>
              </a:rPr>
              <a:t>это не обязательно отношение к определенному человеку; это установка, ориентация характера, которая задает отношения человека к миру вообще, а не только к одному «объекту» любви. </a:t>
            </a:r>
            <a:r>
              <a:rPr lang="ru-RU" sz="2800" i="1" dirty="0" smtClean="0">
                <a:solidFill>
                  <a:srgbClr val="006600"/>
                </a:solidFill>
              </a:rPr>
              <a:t>Исследователи </a:t>
            </a:r>
            <a:r>
              <a:rPr lang="ru-RU" sz="2800" i="1" dirty="0">
                <a:solidFill>
                  <a:srgbClr val="006600"/>
                </a:solidFill>
              </a:rPr>
              <a:t> понимает любовь как «ответ на проблему человеческого существования». Если человек любит только какого-то одного человека и безразличен к остальным ближним, его любовь это не любовь, а симбиотическая зависимость или преувеличенный эгоизм. </a:t>
            </a:r>
          </a:p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Анализ научной и </a:t>
            </a:r>
            <a:br>
              <a:rPr lang="ru-RU" dirty="0" smtClean="0"/>
            </a:br>
            <a:r>
              <a:rPr lang="ru-RU" dirty="0" smtClean="0"/>
              <a:t>художественной литературы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10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  <a:alpha val="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8480932" y="3565537"/>
            <a:ext cx="695152" cy="238987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pic>
        <p:nvPicPr>
          <p:cNvPr id="5122" name="Picture 2" descr="https://yt3.ggpht.com/a/AATXAJx8wPhFdjQaUUL5Oohq4DBEjk-cRUwHOlHZGoAv=s900-c-k-c0xffffffff-no-rj-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912" y="1"/>
            <a:ext cx="4221088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"/>
            <a:ext cx="4922912" cy="6669358"/>
          </a:xfrm>
        </p:spPr>
        <p:txBody>
          <a:bodyPr/>
          <a:lstStyle/>
          <a:p>
            <a:pPr algn="just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Восприятие чувства любви старшеклассниками.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rgbClr val="006600"/>
                </a:solidFill>
              </a:rPr>
              <a:t/>
            </a:r>
            <a:br>
              <a:rPr lang="ru-RU" sz="2000" dirty="0" smtClean="0">
                <a:solidFill>
                  <a:srgbClr val="006600"/>
                </a:solidFill>
              </a:rPr>
            </a:br>
            <a:r>
              <a:rPr lang="ru-RU" sz="2000" dirty="0" smtClean="0">
                <a:solidFill>
                  <a:srgbClr val="006600"/>
                </a:solidFill>
              </a:rPr>
              <a:t>     </a:t>
            </a:r>
            <a:r>
              <a:rPr lang="ru-RU" sz="2000" b="1" dirty="0" smtClean="0">
                <a:solidFill>
                  <a:srgbClr val="006600"/>
                </a:solidFill>
              </a:rPr>
              <a:t>Период юности характеризуется наличием кризиса</a:t>
            </a:r>
            <a:r>
              <a:rPr lang="ru-RU" sz="2000" dirty="0" smtClean="0">
                <a:solidFill>
                  <a:srgbClr val="006600"/>
                </a:solidFill>
              </a:rPr>
              <a:t>, суть которого в разрыве, расхождении образовательной системы и системы взросления.</a:t>
            </a:r>
            <a:br>
              <a:rPr lang="ru-RU" sz="2000" dirty="0" smtClean="0">
                <a:solidFill>
                  <a:srgbClr val="006600"/>
                </a:solidFill>
              </a:rPr>
            </a:br>
            <a:r>
              <a:rPr lang="ru-RU" sz="2000" dirty="0" smtClean="0">
                <a:solidFill>
                  <a:srgbClr val="006600"/>
                </a:solidFill>
              </a:rPr>
              <a:t>   </a:t>
            </a:r>
            <a:r>
              <a:rPr lang="ru-RU" sz="2000" b="1" dirty="0" smtClean="0">
                <a:solidFill>
                  <a:srgbClr val="006600"/>
                </a:solidFill>
              </a:rPr>
              <a:t>Ранняя юность -  это установление психологической независимости во всех сферах</a:t>
            </a:r>
            <a:r>
              <a:rPr lang="ru-RU" sz="2000" dirty="0" smtClean="0">
                <a:solidFill>
                  <a:srgbClr val="006600"/>
                </a:solidFill>
              </a:rPr>
              <a:t>: в сфере чувств и отношений, в моральных суждениях, политических взглядах, поступках, поиск смысла и образа жизни, переживание одиночества, выбор профессии </a:t>
            </a:r>
            <a:r>
              <a:rPr lang="ru-RU" sz="2000" b="1" dirty="0" smtClean="0">
                <a:solidFill>
                  <a:srgbClr val="006600"/>
                </a:solidFill>
              </a:rPr>
              <a:t>- </a:t>
            </a:r>
            <a:r>
              <a:rPr lang="ru-RU" sz="2000" dirty="0" smtClean="0">
                <a:solidFill>
                  <a:srgbClr val="006600"/>
                </a:solidFill>
              </a:rPr>
              <a:t> вот круг наиболее значимых в этом возрасте проблем.</a:t>
            </a:r>
            <a:br>
              <a:rPr lang="ru-RU" sz="2000" dirty="0" smtClean="0">
                <a:solidFill>
                  <a:srgbClr val="006600"/>
                </a:solidFill>
              </a:rPr>
            </a:br>
            <a:endParaRPr lang="ru-RU" sz="2000" dirty="0">
              <a:solidFill>
                <a:srgbClr val="006600"/>
              </a:solidFill>
              <a:latin typeface="Bahnschrift SemiLight SemiConde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25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885</TotalTime>
  <Words>775</Words>
  <Application>Microsoft Office PowerPoint</Application>
  <PresentationFormat>Экран (4:3)</PresentationFormat>
  <Paragraphs>83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Bahnschrift SemiLight SemiConde</vt:lpstr>
      <vt:lpstr>Calibri</vt:lpstr>
      <vt:lpstr>Franklin Gothic Medium</vt:lpstr>
      <vt:lpstr>pt sans</vt:lpstr>
      <vt:lpstr>Times New Roman</vt:lpstr>
      <vt:lpstr>Wingdings</vt:lpstr>
      <vt:lpstr>Wingdings 2</vt:lpstr>
      <vt:lpstr>Сетка</vt:lpstr>
      <vt:lpstr>ВОСПРИЯТИЕ ЧУВСТВА ЛЮБВИ СТАРШЕКЛАССНИКАМИ </vt:lpstr>
      <vt:lpstr>Актуальность</vt:lpstr>
      <vt:lpstr>       ЦЕЛЬ</vt:lpstr>
      <vt:lpstr>ЗАДАЧИ</vt:lpstr>
      <vt:lpstr>Презентация PowerPoint</vt:lpstr>
      <vt:lpstr>Презентация PowerPoint</vt:lpstr>
      <vt:lpstr>Что же такое любовь ?</vt:lpstr>
      <vt:lpstr>Анализ научной и  художественной литературы</vt:lpstr>
      <vt:lpstr>Восприятие чувства любви старшеклассниками.       Период юности характеризуется наличием кризиса, суть которого в разрыве, расхождении образовательной системы и системы взросления.    Ранняя юность -  это установление психологической независимости во всех сферах: в сфере чувств и отношений, в моральных суждениях, политических взглядах, поступках, поиск смысла и образа жизни, переживание одиночества, выбор профессии -  вот круг наиболее значимых в этом возрасте проблем. </vt:lpstr>
      <vt:lpstr>        Появляется особая чувствительность к оценке другими своей внешности, способностей, умений и наряду с этим чрезмерная критичность в отношении к окружающим:   - ранимость уживается с поразительной черствостью,  - болезненная застенчивость - с развязностью,  - желание быть признанным и оцененным другими - с подчеркнутой независимостью,  - борьба с авторитетами -  с обожествлением случайных кумиров,  - чувственное фантазирование -  с сухим мудрствованием                                                              (А. Е. Личко). </vt:lpstr>
      <vt:lpstr>Презентация PowerPoint</vt:lpstr>
      <vt:lpstr> Результаты Исследования.  ценности по методике Рокича участвовали в диагностике - 25 человек (учащиеся 9-10 классов).  Ребята ранжировали по значимости 18 ценностей и выбрали наиболее важные, они представлены в данной диаграмме:</vt:lpstr>
      <vt:lpstr>Анализ списка ценностей</vt:lpstr>
      <vt:lpstr>анкетирование</vt:lpstr>
      <vt:lpstr>На первый вопрос:  «1. Известно ли Вам что такое любовь?» 100% учащихся ответили «да».</vt:lpstr>
      <vt:lpstr>На вопрос: «Испытываете ли Вы сейчас чувство любви или влюбленности?»  75% учащихся ответили «да»,  25% ответили «нет».</vt:lpstr>
      <vt:lpstr>На вопрос: «Верите ли Вы в любовь?»  75% учащихся ответили «да»,  25% ответили «нет».</vt:lpstr>
      <vt:lpstr>На вопрос: «Была ли у Вас  первая любовь?»  75% учащихся ответили «да»,  25% ответили «нет».</vt:lpstr>
      <vt:lpstr>Все опрошенные считают, что любовь играет важную роль в современном мире.</vt:lpstr>
      <vt:lpstr> </vt:lpstr>
      <vt:lpstr>Любовь – это волшебник, который все, к чему ни прикоснется, делает привлекательным. Паоло Мантегацца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ВОСПРИЯТИЕ ЧУВСТВА ЛЮБВИ СТАРШЕКЛАССНИКАМИ</dc:title>
  <dc:creator>леся</dc:creator>
  <cp:lastModifiedBy>Image&amp;Matros ®</cp:lastModifiedBy>
  <cp:revision>53</cp:revision>
  <dcterms:created xsi:type="dcterms:W3CDTF">2021-03-28T12:17:26Z</dcterms:created>
  <dcterms:modified xsi:type="dcterms:W3CDTF">2022-10-10T20:36:22Z</dcterms:modified>
</cp:coreProperties>
</file>