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9" r:id="rId1"/>
  </p:sldMasterIdLst>
  <p:sldIdLst>
    <p:sldId id="266" r:id="rId2"/>
    <p:sldId id="267" r:id="rId3"/>
    <p:sldId id="257" r:id="rId4"/>
    <p:sldId id="268" r:id="rId5"/>
    <p:sldId id="259" r:id="rId6"/>
    <p:sldId id="260" r:id="rId7"/>
    <p:sldId id="264" r:id="rId8"/>
    <p:sldId id="261" r:id="rId9"/>
    <p:sldId id="265" r:id="rId10"/>
    <p:sldId id="258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081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01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360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52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137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621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437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012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935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091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94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85D7B-B30C-4250-8018-62C3D3F73445}" type="datetimeFigureOut">
              <a:rPr lang="ru-RU" smtClean="0"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C3139-8C5B-4342-8E1A-E2E1906B53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140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81493"/>
          </a:xfrm>
        </p:spPr>
        <p:txBody>
          <a:bodyPr>
            <a:norm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Наглядное пособие</a:t>
            </a:r>
            <a:b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«Полоски» для </a:t>
            </a:r>
            <a:b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вычисления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5684450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96851" cy="34294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20" y="2762793"/>
            <a:ext cx="6096851" cy="3429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288" y="62516"/>
            <a:ext cx="5874570" cy="33044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4239" y="3018113"/>
            <a:ext cx="6096851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12766"/>
          </a:xfrm>
        </p:spPr>
        <p:txBody>
          <a:bodyPr>
            <a:normAutofit/>
          </a:bodyPr>
          <a:lstStyle/>
          <a:p>
            <a:pPr algn="ctr"/>
            <a:r>
              <a:rPr lang="ru-RU" sz="9600" b="1" cap="all" dirty="0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Десятки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794168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4" t="5453" r="16499" b="8264"/>
          <a:stretch/>
        </p:blipFill>
        <p:spPr>
          <a:xfrm rot="5400000">
            <a:off x="-1193299" y="2395084"/>
            <a:ext cx="4631373" cy="97649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4" t="5453" r="16499" b="8264"/>
          <a:stretch/>
        </p:blipFill>
        <p:spPr>
          <a:xfrm rot="5400000">
            <a:off x="-45348" y="2395084"/>
            <a:ext cx="4631376" cy="976495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4" t="5453" r="16499" b="8264"/>
          <a:stretch/>
        </p:blipFill>
        <p:spPr>
          <a:xfrm rot="5400000">
            <a:off x="1102604" y="2395084"/>
            <a:ext cx="4631374" cy="97649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4" t="5453" r="16499" b="8264"/>
          <a:stretch/>
        </p:blipFill>
        <p:spPr>
          <a:xfrm rot="5400000">
            <a:off x="2250555" y="2395084"/>
            <a:ext cx="4631374" cy="97649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4" t="5453" r="16499" b="8264"/>
          <a:stretch/>
        </p:blipFill>
        <p:spPr>
          <a:xfrm rot="5400000">
            <a:off x="3398506" y="2395084"/>
            <a:ext cx="4631374" cy="97649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4" t="5453" r="16499" b="8264"/>
          <a:stretch/>
        </p:blipFill>
        <p:spPr>
          <a:xfrm rot="5400000">
            <a:off x="4546458" y="2395084"/>
            <a:ext cx="4631374" cy="976495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4" t="5453" r="16499" b="8264"/>
          <a:stretch/>
        </p:blipFill>
        <p:spPr>
          <a:xfrm rot="5400000">
            <a:off x="5694410" y="2395084"/>
            <a:ext cx="4631374" cy="97649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4" t="5453" r="16499" b="8264"/>
          <a:stretch/>
        </p:blipFill>
        <p:spPr>
          <a:xfrm rot="5400000">
            <a:off x="6880176" y="2395084"/>
            <a:ext cx="4631374" cy="97649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4" t="5453" r="16499" b="8264"/>
          <a:stretch/>
        </p:blipFill>
        <p:spPr>
          <a:xfrm rot="5400000">
            <a:off x="8065942" y="2395084"/>
            <a:ext cx="4631374" cy="97649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4" t="5453" r="16499" b="8264"/>
          <a:stretch/>
        </p:blipFill>
        <p:spPr>
          <a:xfrm rot="5400000">
            <a:off x="9213893" y="2395084"/>
            <a:ext cx="4631374" cy="976494"/>
          </a:xfrm>
          <a:prstGeom prst="rect">
            <a:avLst/>
          </a:prstGeom>
          <a:solidFill>
            <a:srgbClr val="FFC000"/>
          </a:solidFill>
        </p:spPr>
      </p:pic>
    </p:spTree>
    <p:extLst>
      <p:ext uri="{BB962C8B-B14F-4D97-AF65-F5344CB8AC3E}">
        <p14:creationId xmlns:p14="http://schemas.microsoft.com/office/powerpoint/2010/main" val="362176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66402"/>
          </a:xfrm>
        </p:spPr>
        <p:txBody>
          <a:bodyPr>
            <a:noAutofit/>
          </a:bodyPr>
          <a:lstStyle/>
          <a:p>
            <a:pPr algn="ctr"/>
            <a:r>
              <a:rPr lang="ru-RU" sz="9600" b="1" cap="all" dirty="0" smtClean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Единицы 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45540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Прямоугольник 78"/>
          <p:cNvSpPr/>
          <p:nvPr/>
        </p:nvSpPr>
        <p:spPr>
          <a:xfrm>
            <a:off x="10865272" y="577750"/>
            <a:ext cx="936448" cy="5091530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9706107" y="577750"/>
            <a:ext cx="936448" cy="5091530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8543299" y="561230"/>
            <a:ext cx="936448" cy="5091530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7338519" y="559099"/>
            <a:ext cx="936448" cy="5091530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6221326" y="559099"/>
            <a:ext cx="936448" cy="5091530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5043078" y="577750"/>
            <a:ext cx="936448" cy="5091530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3905326" y="577750"/>
            <a:ext cx="936448" cy="5091530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2775497" y="577750"/>
            <a:ext cx="936448" cy="5091530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1608829" y="577750"/>
            <a:ext cx="936448" cy="5091530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70874" y="577750"/>
            <a:ext cx="936448" cy="5091530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76644" y="621338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740" y="621338"/>
            <a:ext cx="524301" cy="390178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877590" y="1156059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937802" y="633545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937801" y="1156055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937801" y="1678565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138748" y="634397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138748" y="1156055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138748" y="1677713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143093" y="2172117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246611" y="1156054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246611" y="1657542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246611" y="2159030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246610" y="2675000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447557" y="635375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246611" y="633545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434827" y="1156054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434826" y="1657542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434826" y="2172116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6447557" y="2675000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6434825" y="3189574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555420" y="632693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7555419" y="1156053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555418" y="1657542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559324" y="2172115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7555417" y="2675000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7555417" y="3188177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7555417" y="3711537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8756366" y="632693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8756366" y="1169968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8760272" y="1680261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9957311" y="1169968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1065175" y="5194661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11065175" y="645285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9960550" y="4702627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9957312" y="639215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8756366" y="4222378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8756366" y="3711536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8756366" y="3200694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8756366" y="2680667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8756366" y="2168109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11065173" y="2680667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11065173" y="2184808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11065174" y="1657542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11065174" y="1170810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9965126" y="4173792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9957308" y="3715776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9957309" y="3186941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9957310" y="2692228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9965126" y="2184808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9965126" y="1677388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11065171" y="4689239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11065171" y="4202270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11065172" y="3713682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11065172" y="3186941"/>
            <a:ext cx="509451" cy="37882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55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5" descr="сов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605134"/>
            <a:ext cx="2444127" cy="2252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769323" y="256875"/>
            <a:ext cx="22237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45+23</a:t>
            </a:r>
            <a:endParaRPr lang="ru-RU" sz="4400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4647" t="5282" r="57428" b="20885"/>
          <a:stretch/>
        </p:blipFill>
        <p:spPr>
          <a:xfrm>
            <a:off x="260201" y="1214846"/>
            <a:ext cx="2050868" cy="30695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50425"/>
          <a:stretch/>
        </p:blipFill>
        <p:spPr>
          <a:xfrm>
            <a:off x="4393539" y="1214847"/>
            <a:ext cx="1015508" cy="30695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40643" t="5661" r="50357" b="15894"/>
          <a:stretch/>
        </p:blipFill>
        <p:spPr>
          <a:xfrm>
            <a:off x="2444127" y="1214846"/>
            <a:ext cx="509453" cy="30695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22002" t="6804" r="68999" b="15557"/>
          <a:stretch/>
        </p:blipFill>
        <p:spPr>
          <a:xfrm>
            <a:off x="5450256" y="1214847"/>
            <a:ext cx="548640" cy="306953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9565" y="2390501"/>
            <a:ext cx="926672" cy="19987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5791" y="2720345"/>
            <a:ext cx="926672" cy="201185"/>
          </a:xfrm>
          <a:prstGeom prst="rect">
            <a:avLst/>
          </a:prstGeom>
        </p:spPr>
      </p:pic>
      <p:sp>
        <p:nvSpPr>
          <p:cNvPr id="14" name="Плюс 13"/>
          <p:cNvSpPr/>
          <p:nvPr/>
        </p:nvSpPr>
        <p:spPr>
          <a:xfrm>
            <a:off x="3146967" y="2065208"/>
            <a:ext cx="1053185" cy="1050333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/>
          <a:srcRect l="4671" t="7212" r="39062" b="22382"/>
          <a:stretch/>
        </p:blipFill>
        <p:spPr>
          <a:xfrm>
            <a:off x="7419358" y="1214846"/>
            <a:ext cx="3514316" cy="306953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/>
          <a:srcRect l="69197" t="6368" r="21152" b="15948"/>
          <a:stretch/>
        </p:blipFill>
        <p:spPr>
          <a:xfrm>
            <a:off x="10933674" y="1214846"/>
            <a:ext cx="753979" cy="306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39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354337" y="1460576"/>
            <a:ext cx="7792195" cy="10313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506" y="134029"/>
            <a:ext cx="8455855" cy="1326547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Группа «Теоретики»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3678" y="3228792"/>
            <a:ext cx="2461306" cy="70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5250">
              <a:defRPr/>
            </a:pPr>
            <a:r>
              <a:rPr lang="ru-RU" altLang="ja-JP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45 </a:t>
            </a:r>
            <a:r>
              <a:rPr lang="ru-RU" altLang="ja-JP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+ </a:t>
            </a:r>
            <a:r>
              <a:rPr lang="ru-RU" altLang="ja-JP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23 </a:t>
            </a:r>
            <a:r>
              <a:rPr lang="ru-RU" altLang="ja-JP" sz="4000" dirty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=</a:t>
            </a:r>
            <a:endParaRPr lang="ru-RU" altLang="ja-JP" sz="32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56531" y="4189928"/>
            <a:ext cx="107593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  <a:latin typeface="Calibri" pitchFamily="34" charset="0"/>
              </a:rPr>
              <a:t>40 </a:t>
            </a:r>
            <a:r>
              <a:rPr lang="ru-RU" sz="2800" b="1" dirty="0">
                <a:latin typeface="Calibri" pitchFamily="34" charset="0"/>
              </a:rPr>
              <a:t>+ </a:t>
            </a:r>
            <a:r>
              <a:rPr lang="ru-RU" sz="2800" b="1" dirty="0">
                <a:solidFill>
                  <a:srgbClr val="00B050"/>
                </a:solidFill>
                <a:latin typeface="Calibri" pitchFamily="34" charset="0"/>
              </a:rPr>
              <a:t>5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624761" y="3931443"/>
            <a:ext cx="208548" cy="2638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674331" y="4189928"/>
            <a:ext cx="107593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C000"/>
                </a:solidFill>
                <a:latin typeface="Calibri" pitchFamily="34" charset="0"/>
              </a:rPr>
              <a:t>2</a:t>
            </a:r>
            <a:r>
              <a:rPr lang="ru-RU" sz="2800" b="1" dirty="0" smtClean="0">
                <a:solidFill>
                  <a:srgbClr val="FFC000"/>
                </a:solidFill>
                <a:latin typeface="Calibri" pitchFamily="34" charset="0"/>
              </a:rPr>
              <a:t>0</a:t>
            </a:r>
            <a:r>
              <a:rPr lang="ru-RU" sz="2800" b="1" dirty="0" smtClean="0">
                <a:latin typeface="Calibri" pitchFamily="34" charset="0"/>
              </a:rPr>
              <a:t> </a:t>
            </a:r>
            <a:r>
              <a:rPr lang="ru-RU" sz="2800" b="1" dirty="0">
                <a:latin typeface="Calibri" pitchFamily="34" charset="0"/>
              </a:rPr>
              <a:t>+ </a:t>
            </a:r>
            <a:r>
              <a:rPr lang="ru-RU" sz="2800" b="1" dirty="0">
                <a:solidFill>
                  <a:srgbClr val="00B050"/>
                </a:solidFill>
                <a:latin typeface="Calibri" pitchFamily="34" charset="0"/>
              </a:rPr>
              <a:t>3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1860345" y="3881356"/>
            <a:ext cx="215900" cy="2165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266" name="Picture 2" descr="C:\Users\Связной\Desktop\работа сайт\вспомогательная\2 класс\a260a48759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3781" y="41212"/>
            <a:ext cx="1584176" cy="1864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ежик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97630" y="4189928"/>
            <a:ext cx="29527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2553939" y="3207807"/>
            <a:ext cx="40338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95250"/>
            <a:r>
              <a:rPr lang="ru-RU" altLang="ja-JP" sz="4000" b="1" dirty="0" smtClean="0">
                <a:solidFill>
                  <a:srgbClr val="FF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(40 </a:t>
            </a:r>
            <a:r>
              <a:rPr lang="ru-RU" altLang="ja-JP" sz="4000" b="1" dirty="0">
                <a:solidFill>
                  <a:srgbClr val="FF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+ </a:t>
            </a:r>
            <a:r>
              <a:rPr lang="ru-RU" altLang="ja-JP" sz="4000" b="1" dirty="0" smtClean="0">
                <a:solidFill>
                  <a:srgbClr val="FF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5)+(20+3) =</a:t>
            </a:r>
            <a:endParaRPr lang="ru-RU" altLang="ja-JP" sz="3200" b="1" dirty="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6368856" y="3170739"/>
            <a:ext cx="36756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95250"/>
            <a:r>
              <a:rPr lang="ru-RU" altLang="ja-JP" sz="4000" b="1" dirty="0" smtClean="0">
                <a:solidFill>
                  <a:srgbClr val="FFC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(40+20)+(5+3)</a:t>
            </a:r>
            <a:r>
              <a:rPr lang="ru-RU" altLang="ja-JP" sz="4000" dirty="0" smtClean="0">
                <a:solidFill>
                  <a:srgbClr val="00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= </a:t>
            </a:r>
            <a:endParaRPr lang="ru-RU" altLang="ja-JP" sz="3200" b="1" dirty="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9906876" y="3154318"/>
            <a:ext cx="7938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95250"/>
            <a:r>
              <a:rPr lang="ru-RU" altLang="ja-JP" sz="4000" b="1" dirty="0" smtClean="0">
                <a:solidFill>
                  <a:srgbClr val="0000FF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6</a:t>
            </a:r>
            <a:r>
              <a:rPr lang="ru-RU" altLang="ja-JP" sz="4000" b="1" dirty="0">
                <a:solidFill>
                  <a:srgbClr val="0000FF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8</a:t>
            </a:r>
            <a:endParaRPr lang="ru-RU" altLang="ja-JP" sz="3200" b="1" dirty="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763793" y="1706747"/>
            <a:ext cx="1690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5250" algn="ctr"/>
            <a:r>
              <a:rPr lang="ru-RU" altLang="ja-JP" sz="2800" dirty="0">
                <a:latin typeface="Times New Roman" pitchFamily="18" charset="0"/>
                <a:ea typeface="MS Mincho"/>
                <a:cs typeface="Times New Roman" pitchFamily="18" charset="0"/>
              </a:rPr>
              <a:t>Заменяю                       </a:t>
            </a:r>
            <a:endParaRPr lang="ru-RU" altLang="ja-JP" sz="3600" dirty="0">
              <a:cs typeface="Arial" charset="0"/>
            </a:endParaRP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4178426" y="1678862"/>
            <a:ext cx="1681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95250" algn="ctr" eaLnBrk="0" hangingPunct="0"/>
            <a:r>
              <a:rPr lang="ru-RU" altLang="ja-JP" sz="2800" dirty="0">
                <a:solidFill>
                  <a:srgbClr val="00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Получаю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6741289" y="1706747"/>
            <a:ext cx="14446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ja-JP" sz="2800" dirty="0">
                <a:solidFill>
                  <a:srgbClr val="00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Удобнее</a:t>
            </a:r>
            <a:endParaRPr lang="ru-RU" dirty="0">
              <a:latin typeface="Calibri" pitchFamily="34" charset="0"/>
              <a:ea typeface="MS Mincho"/>
              <a:cs typeface="Times New Roman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3526380" y="1994218"/>
            <a:ext cx="576263" cy="2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013101" y="1992631"/>
            <a:ext cx="574675" cy="269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246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6" grpId="0"/>
      <p:bldP spid="8" grpId="0" animBg="1"/>
      <p:bldP spid="11" grpId="0" animBg="1"/>
      <p:bldP spid="17" grpId="0"/>
      <p:bldP spid="18" grpId="0"/>
      <p:bldP spid="19" grpId="0"/>
      <p:bldP spid="6145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5" descr="сов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4395537"/>
            <a:ext cx="2671519" cy="2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821505" y="143664"/>
            <a:ext cx="18002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57-26</a:t>
            </a:r>
            <a:endParaRPr lang="ru-RU" sz="4400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4091" t="7506" r="48281" b="22386"/>
          <a:stretch/>
        </p:blipFill>
        <p:spPr>
          <a:xfrm>
            <a:off x="74033" y="1051093"/>
            <a:ext cx="2903621" cy="33444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4609" t="7001" r="76708" b="22893"/>
          <a:stretch/>
        </p:blipFill>
        <p:spPr>
          <a:xfrm>
            <a:off x="4744770" y="1051092"/>
            <a:ext cx="1138990" cy="33444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50229" t="7153" r="40512" b="16191"/>
          <a:stretch/>
        </p:blipFill>
        <p:spPr>
          <a:xfrm>
            <a:off x="5939697" y="1051092"/>
            <a:ext cx="641685" cy="33444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59721" t="6235" r="31596" b="16647"/>
          <a:stretch/>
        </p:blipFill>
        <p:spPr>
          <a:xfrm>
            <a:off x="3058934" y="1051093"/>
            <a:ext cx="577516" cy="3344444"/>
          </a:xfrm>
          <a:prstGeom prst="rect">
            <a:avLst/>
          </a:prstGeom>
        </p:spPr>
      </p:pic>
      <p:sp>
        <p:nvSpPr>
          <p:cNvPr id="9" name="Минус 8"/>
          <p:cNvSpPr/>
          <p:nvPr/>
        </p:nvSpPr>
        <p:spPr>
          <a:xfrm>
            <a:off x="3597970" y="2358521"/>
            <a:ext cx="1090863" cy="641685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Равно 9"/>
          <p:cNvSpPr/>
          <p:nvPr/>
        </p:nvSpPr>
        <p:spPr>
          <a:xfrm>
            <a:off x="6716830" y="2358521"/>
            <a:ext cx="1395663" cy="641685"/>
          </a:xfrm>
          <a:prstGeom prst="mathEqual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2961" t="7142" r="87699" b="16708"/>
          <a:stretch/>
        </p:blipFill>
        <p:spPr>
          <a:xfrm>
            <a:off x="10034546" y="1051091"/>
            <a:ext cx="600034" cy="334444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4248" t="7348" r="67435" b="23493"/>
          <a:stretch/>
        </p:blipFill>
        <p:spPr>
          <a:xfrm>
            <a:off x="8136765" y="1051092"/>
            <a:ext cx="1873509" cy="334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8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1681171" y="1736301"/>
            <a:ext cx="7792195" cy="10313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750" y="609600"/>
            <a:ext cx="7210252" cy="132080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Группа «Теоретики»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2751" y="3303374"/>
            <a:ext cx="230505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95250">
              <a:defRPr/>
            </a:pPr>
            <a:r>
              <a:rPr lang="ru-RU" altLang="ja-JP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57-26 </a:t>
            </a:r>
            <a:r>
              <a:rPr lang="ru-RU" altLang="ja-JP" sz="4000" dirty="0">
                <a:solidFill>
                  <a:prstClr val="black"/>
                </a:solidFill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=</a:t>
            </a:r>
            <a:endParaRPr lang="ru-RU" altLang="ja-JP" sz="32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9740" y="4444258"/>
            <a:ext cx="107593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C000"/>
                </a:solidFill>
                <a:latin typeface="Calibri" pitchFamily="34" charset="0"/>
              </a:rPr>
              <a:t>5</a:t>
            </a:r>
            <a:r>
              <a:rPr lang="ru-RU" sz="2800" b="1" dirty="0" smtClean="0">
                <a:solidFill>
                  <a:srgbClr val="FFC000"/>
                </a:solidFill>
                <a:latin typeface="Calibri" pitchFamily="34" charset="0"/>
              </a:rPr>
              <a:t>0</a:t>
            </a:r>
            <a:r>
              <a:rPr lang="ru-RU" sz="2800" b="1" dirty="0" smtClean="0">
                <a:latin typeface="Calibri" pitchFamily="34" charset="0"/>
              </a:rPr>
              <a:t> </a:t>
            </a:r>
            <a:r>
              <a:rPr lang="ru-RU" sz="2800" b="1" dirty="0">
                <a:latin typeface="Calibri" pitchFamily="34" charset="0"/>
              </a:rPr>
              <a:t>+ </a:t>
            </a:r>
            <a:r>
              <a:rPr lang="ru-RU" sz="2800" b="1" dirty="0">
                <a:solidFill>
                  <a:srgbClr val="00B050"/>
                </a:solidFill>
                <a:latin typeface="Calibri" pitchFamily="34" charset="0"/>
              </a:rPr>
              <a:t>7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512618" y="4031555"/>
            <a:ext cx="220809" cy="3252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5782" y="4457534"/>
            <a:ext cx="107593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C000"/>
                </a:solidFill>
                <a:latin typeface="Calibri" pitchFamily="34" charset="0"/>
              </a:rPr>
              <a:t>2</a:t>
            </a:r>
            <a:r>
              <a:rPr lang="ru-RU" sz="2800" b="1" dirty="0" smtClean="0">
                <a:solidFill>
                  <a:srgbClr val="FFC000"/>
                </a:solidFill>
                <a:latin typeface="Calibri" pitchFamily="34" charset="0"/>
              </a:rPr>
              <a:t>0</a:t>
            </a:r>
            <a:r>
              <a:rPr lang="ru-RU" sz="2800" b="1" dirty="0" smtClean="0">
                <a:latin typeface="Calibri" pitchFamily="34" charset="0"/>
              </a:rPr>
              <a:t> </a:t>
            </a:r>
            <a:r>
              <a:rPr lang="ru-RU" sz="2800" b="1" dirty="0">
                <a:latin typeface="Calibri" pitchFamily="34" charset="0"/>
              </a:rPr>
              <a:t>+ </a:t>
            </a:r>
            <a:r>
              <a:rPr lang="ru-RU" sz="2800" b="1" dirty="0">
                <a:solidFill>
                  <a:srgbClr val="00B050"/>
                </a:solidFill>
                <a:latin typeface="Calibri" pitchFamily="34" charset="0"/>
              </a:rPr>
              <a:t>6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1558926" y="4011259"/>
            <a:ext cx="215900" cy="3714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266" name="Picture 2" descr="C:\Users\Связной\Desktop\работа сайт\вспомогательная\2 класс\a260a48759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0364" y="15029"/>
            <a:ext cx="1584176" cy="1864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ежик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43926" y="4356769"/>
            <a:ext cx="29527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2063750" y="3303373"/>
            <a:ext cx="40803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95250"/>
            <a:r>
              <a:rPr lang="ru-RU" altLang="ja-JP" sz="4000" b="1" dirty="0" smtClean="0">
                <a:solidFill>
                  <a:srgbClr val="FF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(50 </a:t>
            </a:r>
            <a:r>
              <a:rPr lang="ru-RU" altLang="ja-JP" sz="4000" b="1" dirty="0">
                <a:solidFill>
                  <a:srgbClr val="FF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+ 7</a:t>
            </a:r>
            <a:r>
              <a:rPr lang="ru-RU" altLang="ja-JP" sz="4000" b="1" dirty="0" smtClean="0">
                <a:solidFill>
                  <a:srgbClr val="FF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) - (20+6)=</a:t>
            </a:r>
            <a:endParaRPr lang="ru-RU" altLang="ja-JP" sz="3200" b="1" dirty="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928519" y="3274613"/>
            <a:ext cx="43457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95250"/>
            <a:r>
              <a:rPr lang="ru-RU" altLang="ja-JP" sz="4000" b="1" dirty="0" smtClean="0">
                <a:solidFill>
                  <a:srgbClr val="FFC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(50-20) – (7-6) </a:t>
            </a:r>
            <a:r>
              <a:rPr lang="ru-RU" altLang="ja-JP" sz="4000" dirty="0">
                <a:solidFill>
                  <a:srgbClr val="00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= </a:t>
            </a:r>
            <a:endParaRPr lang="ru-RU" altLang="ja-JP" sz="3200" b="1" dirty="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9480426" y="3231834"/>
            <a:ext cx="7938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95250"/>
            <a:r>
              <a:rPr lang="ru-RU" altLang="ja-JP" sz="4000" b="1" dirty="0" smtClean="0">
                <a:solidFill>
                  <a:srgbClr val="0000FF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31</a:t>
            </a:r>
            <a:endParaRPr lang="ru-RU" altLang="ja-JP" sz="3200" b="1" dirty="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313631" y="1981841"/>
            <a:ext cx="1690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5250"/>
            <a:r>
              <a:rPr lang="ru-RU" altLang="ja-JP" sz="2800" dirty="0">
                <a:latin typeface="Times New Roman" pitchFamily="18" charset="0"/>
                <a:ea typeface="MS Mincho"/>
                <a:cs typeface="Times New Roman" pitchFamily="18" charset="0"/>
              </a:rPr>
              <a:t>Заменяю                       </a:t>
            </a:r>
            <a:endParaRPr lang="ru-RU" altLang="ja-JP" sz="3600" dirty="0">
              <a:cs typeface="Arial" charset="0"/>
            </a:endParaRP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4636778" y="1973364"/>
            <a:ext cx="1681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95250" eaLnBrk="0" hangingPunct="0"/>
            <a:r>
              <a:rPr lang="ru-RU" altLang="ja-JP" sz="2800" dirty="0">
                <a:solidFill>
                  <a:srgbClr val="00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Получаю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7206747" y="1971631"/>
            <a:ext cx="14446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ja-JP" sz="2800" dirty="0">
                <a:solidFill>
                  <a:srgbClr val="000000"/>
                </a:solidFill>
                <a:latin typeface="Times New Roman" pitchFamily="18" charset="0"/>
                <a:ea typeface="MS Mincho"/>
                <a:cs typeface="Times New Roman" pitchFamily="18" charset="0"/>
              </a:rPr>
              <a:t>Удобнее</a:t>
            </a:r>
            <a:endParaRPr lang="ru-RU" dirty="0">
              <a:latin typeface="Calibri" pitchFamily="34" charset="0"/>
              <a:ea typeface="MS Mincho"/>
              <a:cs typeface="Times New Roman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4060515" y="2251977"/>
            <a:ext cx="576263" cy="2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451504" y="2245889"/>
            <a:ext cx="574675" cy="269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96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 animBg="1"/>
      <p:bldP spid="11" grpId="0" animBg="1"/>
      <p:bldP spid="17" grpId="0"/>
      <p:bldP spid="18" grpId="0"/>
      <p:bldP spid="19" grpId="0"/>
      <p:bldP spid="6145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455</TotalTime>
  <Words>77</Words>
  <Application>Microsoft Office PowerPoint</Application>
  <PresentationFormat>Широкоэкранный</PresentationFormat>
  <Paragraphs>25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游ゴシック</vt:lpstr>
      <vt:lpstr>Arial</vt:lpstr>
      <vt:lpstr>Calibri</vt:lpstr>
      <vt:lpstr>Calibri Light</vt:lpstr>
      <vt:lpstr>MS Mincho</vt:lpstr>
      <vt:lpstr>Times New Roman</vt:lpstr>
      <vt:lpstr>Тема Office</vt:lpstr>
      <vt:lpstr>Наглядное пособие «Полоски» для  вычисления</vt:lpstr>
      <vt:lpstr>Десятки</vt:lpstr>
      <vt:lpstr>Презентация PowerPoint</vt:lpstr>
      <vt:lpstr>Единицы </vt:lpstr>
      <vt:lpstr>Презентация PowerPoint</vt:lpstr>
      <vt:lpstr>Презентация PowerPoint</vt:lpstr>
      <vt:lpstr>Группа «Теоретики»</vt:lpstr>
      <vt:lpstr>Презентация PowerPoint</vt:lpstr>
      <vt:lpstr>Группа «Теоретики»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2021-09-13T15:38:45Z</dcterms:created>
  <dcterms:modified xsi:type="dcterms:W3CDTF">2021-09-14T06:55:57Z</dcterms:modified>
</cp:coreProperties>
</file>