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62" r:id="rId5"/>
    <p:sldId id="265" r:id="rId6"/>
    <p:sldId id="260" r:id="rId7"/>
    <p:sldId id="259" r:id="rId8"/>
    <p:sldId id="266" r:id="rId9"/>
    <p:sldId id="267" r:id="rId10"/>
    <p:sldId id="270" r:id="rId11"/>
    <p:sldId id="268" r:id="rId12"/>
    <p:sldId id="269" r:id="rId13"/>
    <p:sldId id="276" r:id="rId14"/>
    <p:sldId id="27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20A1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2" autoAdjust="0"/>
    <p:restoredTop sz="94660"/>
  </p:normalViewPr>
  <p:slideViewPr>
    <p:cSldViewPr snapToGrid="0">
      <p:cViewPr varScale="1">
        <p:scale>
          <a:sx n="70" d="100"/>
          <a:sy n="70" d="100"/>
        </p:scale>
        <p:origin x="149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00" b="1" i="0" u="none" strike="noStrike" kern="1200" baseline="0">
                <a:solidFill>
                  <a:srgbClr val="0000CC"/>
                </a:solidFill>
                <a:latin typeface="+mn-lt"/>
                <a:ea typeface="+mn-ea"/>
                <a:cs typeface="+mn-cs"/>
              </a:defRPr>
            </a:pPr>
            <a:r>
              <a:rPr lang="ru-RU" baseline="0">
                <a:solidFill>
                  <a:srgbClr val="0000CC"/>
                </a:solidFill>
              </a:rPr>
              <a:t>показатели  агрессии по классу</a:t>
            </a:r>
            <a:endParaRPr lang="ru-RU">
              <a:solidFill>
                <a:srgbClr val="0000CC"/>
              </a:solidFill>
            </a:endParaRPr>
          </a:p>
        </c:rich>
      </c:tx>
      <c:layout>
        <c:manualLayout>
          <c:xMode val="edge"/>
          <c:yMode val="edge"/>
          <c:x val="3.9268088471672347E-2"/>
          <c:y val="9.764311058658907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00" b="1" i="0" u="none" strike="noStrike" kern="1200" baseline="0">
              <a:solidFill>
                <a:srgbClr val="0000CC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Лист1!$B$34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Лист1!$A$35:$A$39</c:f>
              <c:strCache>
                <c:ptCount val="5"/>
                <c:pt idx="0">
                  <c:v>вербальная</c:v>
                </c:pt>
                <c:pt idx="1">
                  <c:v>физическая</c:v>
                </c:pt>
                <c:pt idx="2">
                  <c:v>предметная</c:v>
                </c:pt>
                <c:pt idx="3">
                  <c:v>эмоциональная</c:v>
                </c:pt>
                <c:pt idx="4">
                  <c:v>самоагрессия</c:v>
                </c:pt>
              </c:strCache>
            </c:strRef>
          </c:cat>
          <c:val>
            <c:numRef>
              <c:f>Лист1!$B$35:$B$39</c:f>
              <c:numCache>
                <c:formatCode>General</c:formatCode>
                <c:ptCount val="5"/>
              </c:numCache>
            </c:numRef>
          </c:val>
        </c:ser>
        <c:ser>
          <c:idx val="1"/>
          <c:order val="1"/>
          <c:tx>
            <c:strRef>
              <c:f>Лист1!$C$34</c:f>
              <c:strCache>
                <c:ptCount val="1"/>
                <c:pt idx="0">
                  <c:v>баллы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0" i="0" u="none" strike="noStrike" kern="1200" baseline="0">
                    <a:solidFill>
                      <a:srgbClr val="0000CC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Лист1!$A$35:$A$39</c:f>
              <c:strCache>
                <c:ptCount val="5"/>
                <c:pt idx="0">
                  <c:v>вербальная</c:v>
                </c:pt>
                <c:pt idx="1">
                  <c:v>физическая</c:v>
                </c:pt>
                <c:pt idx="2">
                  <c:v>предметная</c:v>
                </c:pt>
                <c:pt idx="3">
                  <c:v>эмоциональная</c:v>
                </c:pt>
                <c:pt idx="4">
                  <c:v>самоагрессия</c:v>
                </c:pt>
              </c:strCache>
            </c:strRef>
          </c:cat>
          <c:val>
            <c:numRef>
              <c:f>Лист1!$C$35:$C$39</c:f>
              <c:numCache>
                <c:formatCode>General</c:formatCode>
                <c:ptCount val="5"/>
                <c:pt idx="0">
                  <c:v>70</c:v>
                </c:pt>
                <c:pt idx="1">
                  <c:v>58</c:v>
                </c:pt>
                <c:pt idx="2">
                  <c:v>41</c:v>
                </c:pt>
                <c:pt idx="3">
                  <c:v>41</c:v>
                </c:pt>
                <c:pt idx="4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4270600"/>
        <c:axId val="264270992"/>
      </c:barChart>
      <c:catAx>
        <c:axId val="264270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0000CC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4270992"/>
        <c:crosses val="autoZero"/>
        <c:auto val="1"/>
        <c:lblAlgn val="ctr"/>
        <c:lblOffset val="100"/>
        <c:noMultiLvlLbl val="0"/>
      </c:catAx>
      <c:valAx>
        <c:axId val="264270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64270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600" b="1" i="1">
                <a:solidFill>
                  <a:schemeClr val="tx1"/>
                </a:solidFill>
              </a:rPr>
              <a:t>физическая агрессия</a:t>
            </a:r>
          </a:p>
        </c:rich>
      </c:tx>
      <c:layout>
        <c:manualLayout>
          <c:xMode val="edge"/>
          <c:yMode val="edge"/>
          <c:x val="0.14740266841644797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3749715660542432"/>
          <c:y val="0.14267206182560516"/>
          <c:w val="0.44727930883639538"/>
          <c:h val="0.745465514727325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05"/>
                  <c:y val="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8.0555555555555561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6666666666666666E-2"/>
                  <c:y val="-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Лист1!$A$58:$A$60</c:f>
              <c:strCache>
                <c:ptCount val="3"/>
                <c:pt idx="0">
                  <c:v>высокие</c:v>
                </c:pt>
                <c:pt idx="1">
                  <c:v>средние</c:v>
                </c:pt>
                <c:pt idx="2">
                  <c:v>низкие</c:v>
                </c:pt>
              </c:strCache>
            </c:strRef>
          </c:cat>
          <c:val>
            <c:numRef>
              <c:f>Лист1!$B$58:$B$60</c:f>
              <c:numCache>
                <c:formatCode>General</c:formatCode>
                <c:ptCount val="3"/>
                <c:pt idx="0">
                  <c:v>18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"/>
          <c:y val="0.85184237386993289"/>
          <c:w val="0.9"/>
          <c:h val="0.1481576261300670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1">
                <a:solidFill>
                  <a:srgbClr val="0070C0"/>
                </a:solidFill>
              </a:rPr>
              <a:t>Предметная</a:t>
            </a:r>
            <a:r>
              <a:rPr lang="ru-RU" sz="1800" b="1" i="1" baseline="0">
                <a:solidFill>
                  <a:srgbClr val="0070C0"/>
                </a:solidFill>
              </a:rPr>
              <a:t> агрессия</a:t>
            </a:r>
            <a:endParaRPr lang="ru-RU" sz="1800" b="1" i="1">
              <a:solidFill>
                <a:srgbClr val="0070C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8589501312335957"/>
          <c:y val="0.16911854768153978"/>
          <c:w val="0.54341488208356181"/>
          <c:h val="0.65150826092137959"/>
        </c:manualLayout>
      </c:layout>
      <c:pieChart>
        <c:varyColors val="1"/>
        <c:ser>
          <c:idx val="0"/>
          <c:order val="0"/>
          <c:explosion val="1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3.5197506561679789E-2"/>
                  <c:y val="5.9506780402449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6668853893263342E-3"/>
                  <c:y val="-4.71380139982501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1034558180227472E-4"/>
                  <c:y val="-1.13068678915135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Лист1!$A$45:$A$47</c:f>
              <c:strCache>
                <c:ptCount val="3"/>
                <c:pt idx="0">
                  <c:v>высокая </c:v>
                </c:pt>
                <c:pt idx="1">
                  <c:v>средняя</c:v>
                </c:pt>
                <c:pt idx="2">
                  <c:v>низкая</c:v>
                </c:pt>
              </c:strCache>
            </c:strRef>
          </c:cat>
          <c:val>
            <c:numRef>
              <c:f>Лист1!$B$45:$B$47</c:f>
              <c:numCache>
                <c:formatCode>General</c:formatCode>
                <c:ptCount val="3"/>
                <c:pt idx="0">
                  <c:v>4</c:v>
                </c:pt>
                <c:pt idx="1">
                  <c:v>12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1">
                <a:solidFill>
                  <a:srgbClr val="2C0ABA"/>
                </a:solidFill>
              </a:rPr>
              <a:t>Эмоциональная агрессия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3664023864542194"/>
          <c:y val="0.1509559956164985"/>
          <c:w val="0.47664390571217169"/>
          <c:h val="0.7361360385009068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2.083147419072616E-2"/>
                  <c:y val="7.2003864100320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0930227471566054E-2"/>
                  <c:y val="-9.58187518226888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9.1302493438320202E-3"/>
                  <c:y val="7.50266112569262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1" u="none" strike="noStrike" kern="1200" baseline="0">
                    <a:solidFill>
                      <a:srgbClr val="2C0ABA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Лист1!$A$70:$A$72</c:f>
              <c:strCache>
                <c:ptCount val="3"/>
                <c:pt idx="0">
                  <c:v>высокие</c:v>
                </c:pt>
                <c:pt idx="1">
                  <c:v>средние</c:v>
                </c:pt>
                <c:pt idx="2">
                  <c:v>низкие</c:v>
                </c:pt>
              </c:strCache>
            </c:strRef>
          </c:cat>
          <c:val>
            <c:numRef>
              <c:f>Лист1!$B$70:$B$72</c:f>
              <c:numCache>
                <c:formatCode>General</c:formatCode>
                <c:ptCount val="3"/>
                <c:pt idx="0">
                  <c:v>5</c:v>
                </c:pt>
                <c:pt idx="1">
                  <c:v>15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1" u="none" strike="noStrike" kern="1200" spc="0" baseline="0">
                <a:solidFill>
                  <a:srgbClr val="2C0ABA"/>
                </a:solidFill>
                <a:latin typeface="+mn-lt"/>
                <a:ea typeface="+mn-ea"/>
                <a:cs typeface="+mn-cs"/>
              </a:defRPr>
            </a:pPr>
            <a:r>
              <a:rPr lang="ru-RU" sz="2400" i="1" dirty="0">
                <a:solidFill>
                  <a:srgbClr val="2C0ABA"/>
                </a:solidFill>
              </a:rPr>
              <a:t>Самоагрессия</a:t>
            </a:r>
          </a:p>
        </c:rich>
      </c:tx>
      <c:layout>
        <c:manualLayout>
          <c:xMode val="edge"/>
          <c:yMode val="edge"/>
          <c:x val="9.6751031854101666E-2"/>
          <c:y val="3.86550671054681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1" u="none" strike="noStrike" kern="1200" spc="0" baseline="0">
              <a:solidFill>
                <a:srgbClr val="2C0ABA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5262160979877513"/>
          <c:y val="0.15076808107319919"/>
          <c:w val="0.41697900262467191"/>
          <c:h val="0.69496500437445319"/>
        </c:manualLayout>
      </c:layout>
      <c:doughnutChart>
        <c:varyColors val="1"/>
        <c:ser>
          <c:idx val="0"/>
          <c:order val="0"/>
          <c:explosion val="3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7.7777777777777779E-2"/>
                  <c:y val="-4.243778136006664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333333333333332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1111111111111109E-2"/>
                  <c:y val="-4.6296296296296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Лист1!$A$78:$A$80</c:f>
              <c:strCache>
                <c:ptCount val="3"/>
                <c:pt idx="0">
                  <c:v>высокие</c:v>
                </c:pt>
                <c:pt idx="1">
                  <c:v>средние</c:v>
                </c:pt>
                <c:pt idx="2">
                  <c:v>низкие</c:v>
                </c:pt>
              </c:strCache>
            </c:strRef>
          </c:cat>
          <c:val>
            <c:numRef>
              <c:f>Лист1!$B$78:$B$80</c:f>
              <c:numCache>
                <c:formatCode>General</c:formatCode>
                <c:ptCount val="3"/>
                <c:pt idx="0">
                  <c:v>6</c:v>
                </c:pt>
                <c:pt idx="1">
                  <c:v>10</c:v>
                </c:pt>
                <c:pt idx="2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B1E85-332D-46C9-96DF-B481E1BF9E8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2E6A5-2B4D-470E-98A0-CD249D296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704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B1E85-332D-46C9-96DF-B481E1BF9E8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2E6A5-2B4D-470E-98A0-CD249D296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382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B1E85-332D-46C9-96DF-B481E1BF9E8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2E6A5-2B4D-470E-98A0-CD249D296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972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B1E85-332D-46C9-96DF-B481E1BF9E8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2E6A5-2B4D-470E-98A0-CD249D296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635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B1E85-332D-46C9-96DF-B481E1BF9E8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2E6A5-2B4D-470E-98A0-CD249D296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419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B1E85-332D-46C9-96DF-B481E1BF9E8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2E6A5-2B4D-470E-98A0-CD249D296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561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B1E85-332D-46C9-96DF-B481E1BF9E8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2E6A5-2B4D-470E-98A0-CD249D296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539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B1E85-332D-46C9-96DF-B481E1BF9E8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2E6A5-2B4D-470E-98A0-CD249D296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6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B1E85-332D-46C9-96DF-B481E1BF9E8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2E6A5-2B4D-470E-98A0-CD249D296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243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B1E85-332D-46C9-96DF-B481E1BF9E8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2E6A5-2B4D-470E-98A0-CD249D296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57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B1E85-332D-46C9-96DF-B481E1BF9E8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2E6A5-2B4D-470E-98A0-CD249D296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381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B1E85-332D-46C9-96DF-B481E1BF9E8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2E6A5-2B4D-470E-98A0-CD249D296D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6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3143" y="1778544"/>
            <a:ext cx="10906510" cy="1906352"/>
          </a:xfrm>
        </p:spPr>
        <p:txBody>
          <a:bodyPr>
            <a:normAutofit fontScale="90000"/>
          </a:bodyPr>
          <a:lstStyle/>
          <a:p>
            <a:r>
              <a:rPr lang="ru-RU" dirty="0"/>
              <a:t>П</a:t>
            </a:r>
            <a:r>
              <a:rPr lang="ru-RU" dirty="0" smtClean="0"/>
              <a:t>роектная работа </a:t>
            </a:r>
            <a:br>
              <a:rPr lang="ru-RU" dirty="0" smtClean="0"/>
            </a:br>
            <a:r>
              <a:rPr lang="ru-RU" sz="4800" dirty="0" smtClean="0"/>
              <a:t>«Проявления  агрессии в старших классах ОУ»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01050" y="4652916"/>
            <a:ext cx="3980597" cy="1655762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dirty="0" smtClean="0"/>
              <a:t>Выполнил:</a:t>
            </a:r>
          </a:p>
          <a:p>
            <a:pPr algn="just"/>
            <a:r>
              <a:rPr lang="ru-RU" dirty="0" err="1" smtClean="0"/>
              <a:t>Шатаев</a:t>
            </a:r>
            <a:r>
              <a:rPr lang="ru-RU" dirty="0" smtClean="0"/>
              <a:t> Максим</a:t>
            </a:r>
          </a:p>
          <a:p>
            <a:pPr algn="just"/>
            <a:r>
              <a:rPr lang="ru-RU" dirty="0" smtClean="0"/>
              <a:t>ученик 9 «Б» класса </a:t>
            </a:r>
          </a:p>
          <a:p>
            <a:pPr algn="just"/>
            <a:r>
              <a:rPr lang="ru-RU" dirty="0" smtClean="0"/>
              <a:t>Руководитель проекта:</a:t>
            </a:r>
          </a:p>
          <a:p>
            <a:pPr algn="just"/>
            <a:r>
              <a:rPr lang="ru-RU" dirty="0"/>
              <a:t>п</a:t>
            </a:r>
            <a:r>
              <a:rPr lang="ru-RU" dirty="0" smtClean="0"/>
              <a:t>едагог-психолог  </a:t>
            </a:r>
          </a:p>
          <a:p>
            <a:pPr algn="just"/>
            <a:r>
              <a:rPr lang="ru-RU" dirty="0" smtClean="0"/>
              <a:t>Молчанова А.В.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55343" y="204717"/>
            <a:ext cx="1080902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Муниципальное образование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Новокубанский</a:t>
            </a: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район, г. Новокубанск,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ru-RU" sz="1400" b="1" dirty="0">
                <a:latin typeface="Times New Roman" pitchFamily="18" charset="0"/>
                <a:ea typeface="Times New Roman"/>
                <a:cs typeface="Times New Roman" pitchFamily="18" charset="0"/>
              </a:rPr>
              <a:t>муниципальное общеобразовательное автономное учреждение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ru-RU" sz="1400" b="1" dirty="0">
                <a:latin typeface="Times New Roman" pitchFamily="18" charset="0"/>
                <a:ea typeface="Times New Roman"/>
                <a:cs typeface="Times New Roman" pitchFamily="18" charset="0"/>
              </a:rPr>
              <a:t>средняя общеобразовательная школа № 8 им. </a:t>
            </a:r>
            <a:r>
              <a:rPr lang="ru-RU" sz="1400" b="1" dirty="0" err="1">
                <a:latin typeface="Times New Roman" pitchFamily="18" charset="0"/>
                <a:ea typeface="Times New Roman"/>
                <a:cs typeface="Times New Roman" pitchFamily="18" charset="0"/>
              </a:rPr>
              <a:t>А.Я.Тимова</a:t>
            </a:r>
            <a:r>
              <a:rPr lang="ru-RU" sz="1400" b="1" dirty="0">
                <a:latin typeface="Times New Roman" pitchFamily="18" charset="0"/>
                <a:ea typeface="Times New Roman"/>
                <a:cs typeface="Times New Roman" pitchFamily="18" charset="0"/>
              </a:rPr>
              <a:t> п. Прикубанского 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ru-RU" sz="1400" b="1" dirty="0">
                <a:latin typeface="Times New Roman" pitchFamily="18" charset="0"/>
                <a:ea typeface="Times New Roman"/>
                <a:cs typeface="Times New Roman" pitchFamily="18" charset="0"/>
              </a:rPr>
              <a:t>муниципального образования </a:t>
            </a:r>
            <a:r>
              <a:rPr lang="ru-RU" sz="1400" b="1" dirty="0" err="1">
                <a:latin typeface="Times New Roman" pitchFamily="18" charset="0"/>
                <a:ea typeface="Times New Roman"/>
                <a:cs typeface="Times New Roman" pitchFamily="18" charset="0"/>
              </a:rPr>
              <a:t>Новокубанский</a:t>
            </a:r>
            <a:r>
              <a:rPr lang="ru-RU" sz="1400" b="1" dirty="0">
                <a:latin typeface="Times New Roman" pitchFamily="18" charset="0"/>
                <a:ea typeface="Times New Roman"/>
                <a:cs typeface="Times New Roman" pitchFamily="18" charset="0"/>
              </a:rPr>
              <a:t> район</a:t>
            </a:r>
            <a:endParaRPr lang="ru-RU" sz="1400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77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3083"/>
            <a:ext cx="10515600" cy="793641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CC"/>
                </a:solidFill>
              </a:rPr>
              <a:t>Показатели по отдельным видам </a:t>
            </a:r>
            <a:r>
              <a:rPr lang="ru-RU" dirty="0" smtClean="0">
                <a:solidFill>
                  <a:srgbClr val="0000CC"/>
                </a:solidFill>
              </a:rPr>
              <a:t>агрессии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694290"/>
              </p:ext>
            </p:extLst>
          </p:nvPr>
        </p:nvGraphicFramePr>
        <p:xfrm>
          <a:off x="507126" y="1600200"/>
          <a:ext cx="3993930" cy="3331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67862" y="4796135"/>
            <a:ext cx="44248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Предметная 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(косвенная) агрессия </a:t>
            </a: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(ПА) – человек срывает свою агрессию на окружающих его предметах.</a:t>
            </a:r>
            <a:endParaRPr lang="ru-RU" sz="2000" b="1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5245869"/>
              </p:ext>
            </p:extLst>
          </p:nvPr>
        </p:nvGraphicFramePr>
        <p:xfrm>
          <a:off x="5904186" y="1158765"/>
          <a:ext cx="4614042" cy="2987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609897" y="3952170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Эмоциональная агрессия (ЭА) – у человека возникает эмоциональное отчуждение при общении с другим человеком, сопровождаемое подозрительностью, враждебностью, неприязнью или недоброжелательностью по отношению к нему.</a:t>
            </a:r>
            <a:endParaRPr lang="ru-RU" sz="2400" b="1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8245" t="3524" r="9916" b="7622"/>
          <a:stretch/>
        </p:blipFill>
        <p:spPr>
          <a:xfrm>
            <a:off x="4088524" y="692791"/>
            <a:ext cx="2275490" cy="288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30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00CC"/>
                </a:solidFill>
              </a:rPr>
              <a:t>Показатели по отдельным видам агрессии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8790148"/>
              </p:ext>
            </p:extLst>
          </p:nvPr>
        </p:nvGraphicFramePr>
        <p:xfrm>
          <a:off x="683172" y="1558609"/>
          <a:ext cx="5192110" cy="3003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 descr="https://avatars.mds.yandex.net/get-zen_doc/3137181/pub_5f313816dd560139278f2f43_5f313d9930f9dd3196bb5204/scale_12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9" t="10145" r="15592" b="16118"/>
          <a:stretch/>
        </p:blipFill>
        <p:spPr bwMode="auto">
          <a:xfrm>
            <a:off x="7796048" y="1359317"/>
            <a:ext cx="4225159" cy="353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172" y="4561941"/>
            <a:ext cx="112670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b="1" i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Самоагрессия (СА) – человек не находится в мире и согласии с собой; у него отсутствуют или ослаблены механизмы психологической защиты; он оказывается беззащитным в агрессивной среде</a:t>
            </a:r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indent="450215" algn="just">
              <a:spcAft>
                <a:spcPts val="0"/>
              </a:spcAft>
            </a:pPr>
            <a:r>
              <a:rPr 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классе, низкие показатели по самоагрессии.</a:t>
            </a:r>
            <a:endParaRPr lang="ru-RU" sz="2400" b="1" i="1" dirty="0">
              <a:solidFill>
                <a:srgbClr val="0000CC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34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779" y="365126"/>
            <a:ext cx="11070021" cy="66751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Выводы по проекту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1890" y="1032642"/>
            <a:ext cx="1151671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результате исследования, мы выявили, что в классе, только  по 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вербальной и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физической агрессии повышенные показатели.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Остальные соответствуют норме. В старшем подростковом возрасте и на первых этапах перехода в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юношеский -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ребятам свойственно проявлять агрессию. Они ищут себя,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сравнивают с 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разными людьми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пробуют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проявлять</a:t>
            </a:r>
          </a:p>
          <a:p>
            <a:pPr indent="180340" algn="just"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себя в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разных формах и ситуациях.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Допускают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общении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агрессию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</a:p>
          <a:p>
            <a:pPr indent="180340" algn="just">
              <a:spcAft>
                <a:spcPts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мы видим – больше вербальную.</a:t>
            </a:r>
          </a:p>
          <a:p>
            <a:pPr indent="180340" algn="just">
              <a:spcAft>
                <a:spcPts val="0"/>
              </a:spcAft>
            </a:pPr>
            <a:endParaRPr lang="ru-RU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340" algn="just">
              <a:spcAft>
                <a:spcPts val="0"/>
              </a:spcAft>
            </a:pP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83779" y="1087822"/>
            <a:ext cx="11650718" cy="158443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6500" r="8326"/>
          <a:stretch/>
        </p:blipFill>
        <p:spPr>
          <a:xfrm>
            <a:off x="7798676" y="4109319"/>
            <a:ext cx="3925614" cy="25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63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131" y="409902"/>
            <a:ext cx="11093669" cy="620373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Со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временем, согласно исследованиям психологов, всё лишнее уйдет и ребята научатся конструктивному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общению.    </a:t>
            </a:r>
          </a:p>
          <a:p>
            <a:pPr marL="0" indent="0" algn="just"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Снизятся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уровни проявления агрессии, придёт понимание, о недопустимости применять агрессию в общении с людьми.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 marL="0" indent="0" algn="just"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И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останется здоровый показатель необходимый для достижения поставленных целей,  осуществления профессиональных планов. Тем более, что у наших ребят хорошие показатели по эмоциональной агрессии и самоагрессии. Это говорит о том,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девятиклассники 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эмоционально стабильны, у них правильно формируется общение и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самопринятие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показатели психологического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здоровья, что очень важно в данный период: подготовки к экзаменам и выбора профессионального пути. 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1471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442" y="354724"/>
            <a:ext cx="3993930" cy="269590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22282" y="3925614"/>
            <a:ext cx="1063384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pPr algn="just"/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281" y="0"/>
            <a:ext cx="6917161" cy="527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55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0428" y="859220"/>
            <a:ext cx="10468303" cy="5943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Задачи </a:t>
            </a:r>
            <a:r>
              <a:rPr lang="ru-RU" dirty="0"/>
              <a:t>исследования: </a:t>
            </a:r>
          </a:p>
          <a:p>
            <a:r>
              <a:rPr lang="ru-RU" dirty="0" smtClean="0"/>
              <a:t> </a:t>
            </a:r>
            <a:r>
              <a:rPr lang="ru-RU" dirty="0"/>
              <a:t>Рассмотреть теоретические подходы к понятию «агрессия». </a:t>
            </a:r>
          </a:p>
          <a:p>
            <a:r>
              <a:rPr lang="ru-RU" dirty="0" smtClean="0"/>
              <a:t> </a:t>
            </a:r>
            <a:r>
              <a:rPr lang="ru-RU" dirty="0"/>
              <a:t>Выявить причины проявления агрессивного поведения среди подростков. </a:t>
            </a:r>
          </a:p>
          <a:p>
            <a:r>
              <a:rPr lang="ru-RU" dirty="0" smtClean="0"/>
              <a:t> </a:t>
            </a:r>
            <a:r>
              <a:rPr lang="ru-RU" dirty="0"/>
              <a:t>Провести диагностику по изучению видов агрессии</a:t>
            </a:r>
            <a:r>
              <a:rPr lang="ru-RU" dirty="0" smtClean="0"/>
              <a:t>.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Тест агрессивности (Опросник Л.Г. </a:t>
            </a:r>
            <a:r>
              <a:rPr lang="ru-RU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Почебут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 smtClean="0"/>
              <a:t>  </a:t>
            </a:r>
            <a:r>
              <a:rPr lang="ru-RU" dirty="0"/>
              <a:t>Проанализировать и интерпретировать полученные данные. </a:t>
            </a:r>
          </a:p>
          <a:p>
            <a:pPr lvl="0"/>
            <a:r>
              <a:rPr lang="ru-RU" dirty="0"/>
              <a:t>Разработать памятки и рекомендации</a:t>
            </a:r>
          </a:p>
          <a:p>
            <a:pPr marL="0" indent="0">
              <a:buNone/>
            </a:pPr>
            <a:r>
              <a:rPr lang="ru-RU" b="1" dirty="0"/>
              <a:t>Объект исследования</a:t>
            </a:r>
            <a:r>
              <a:rPr lang="ru-RU" dirty="0"/>
              <a:t>: обучающиеся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9 </a:t>
            </a:r>
            <a:r>
              <a:rPr lang="ru-RU" dirty="0"/>
              <a:t>класса</a:t>
            </a:r>
          </a:p>
          <a:p>
            <a:pPr marL="0" indent="0">
              <a:buNone/>
            </a:pPr>
            <a:r>
              <a:rPr lang="ru-RU" b="1" dirty="0"/>
              <a:t>Предмет исследования</a:t>
            </a:r>
            <a:r>
              <a:rPr lang="ru-RU" dirty="0"/>
              <a:t>: проявления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агрессии </a:t>
            </a:r>
            <a:r>
              <a:rPr lang="ru-RU" dirty="0"/>
              <a:t>в старших классах.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373" y="0"/>
            <a:ext cx="11161986" cy="98534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Цель исследования</a:t>
            </a:r>
            <a:r>
              <a:rPr lang="ru-RU" sz="3200" dirty="0" smtClean="0"/>
              <a:t>: изучить различные проявления агрессии свойственные старшеклассникам.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1948" r="23751"/>
          <a:stretch/>
        </p:blipFill>
        <p:spPr>
          <a:xfrm>
            <a:off x="0" y="1395021"/>
            <a:ext cx="1773619" cy="458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7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716" y="423081"/>
            <a:ext cx="11149084" cy="6237850"/>
          </a:xfrm>
        </p:spPr>
        <p:txBody>
          <a:bodyPr>
            <a:normAutofit fontScale="62500" lnSpcReduction="2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  <a:cs typeface="Times New Roman"/>
              </a:rPr>
              <a:t>Актуальность </a:t>
            </a:r>
            <a:r>
              <a:rPr lang="ru-RU" sz="3600" dirty="0">
                <a:latin typeface="Times New Roman"/>
                <a:ea typeface="Calibri"/>
                <a:cs typeface="Times New Roman"/>
              </a:rPr>
              <a:t>Современным подросткам, сталкивающимся с избытком и разнообразием информации, становится сложнее адаптироваться в социуме; научиться разбираться, понимать и справляться со своими эмоциями. Всё чаще они становятся жертвами или инициаторами агрессии. И тем и другим сложнее избегать ситуаций травли, а это негативно сказывается на их психологическом состоянии и может иметь последствия во взрослой жизни. </a:t>
            </a:r>
            <a:endParaRPr lang="ru-RU" sz="3200" dirty="0"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Агрессия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, появившаяся в подростковом возрасте, может стать причиной возникновения огромного количества психологических проблем у ребёнка в будущем. Кроме того, проблемы могут возникнуть не только у подростка, но и у людей, которые его окружают. </a:t>
            </a:r>
            <a:endParaRPr lang="ru-RU" sz="3600" dirty="0" smtClean="0"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Агрессия 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пагубно влияет </a:t>
            </a:r>
            <a:endParaRPr lang="ru-RU" sz="3600" dirty="0" smtClean="0">
              <a:latin typeface="Times New Roman"/>
              <a:ea typeface="Times New Roman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общество и поэтому </a:t>
            </a: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стоит </a:t>
            </a: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изучить 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эту проблему </a:t>
            </a: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более </a:t>
            </a: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подробно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. </a:t>
            </a:r>
            <a:endParaRPr lang="ru-RU" sz="3600" dirty="0">
              <a:ea typeface="Times New Roman"/>
              <a:cs typeface="Times New Roman"/>
            </a:endParaRPr>
          </a:p>
          <a:p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431" b="8964"/>
          <a:stretch/>
        </p:blipFill>
        <p:spPr>
          <a:xfrm>
            <a:off x="7342495" y="4383095"/>
            <a:ext cx="4773305" cy="241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98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8242738" cy="726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Особенности возраста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8089" t="10478" r="8609" b="8810"/>
          <a:stretch/>
        </p:blipFill>
        <p:spPr>
          <a:xfrm>
            <a:off x="7845311" y="136634"/>
            <a:ext cx="4183779" cy="324296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9186" y="1825624"/>
            <a:ext cx="11839904" cy="480377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  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Главное содержание подросткового </a:t>
            </a:r>
          </a:p>
          <a:p>
            <a:pPr marL="0" lvl="0" indent="0">
              <a:buNone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возраста представляет его переход от </a:t>
            </a:r>
          </a:p>
          <a:p>
            <a:pPr marL="0" lvl="0" indent="0">
              <a:buNone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детства к взрослости. В этот период все </a:t>
            </a:r>
          </a:p>
          <a:p>
            <a:pPr marL="0" lvl="0" indent="0">
              <a:buNone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стороны развития подвергаются качественной перестройке, возникают и формируются новые психологические новообразования, закладываются основы сознательного поведения, формируются социальные установки личности.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360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6986" y="144517"/>
            <a:ext cx="6745014" cy="67450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Исследовательская часть. </a:t>
            </a:r>
            <a:br>
              <a:rPr lang="ru-RU" b="1" dirty="0" smtClean="0"/>
            </a:br>
            <a:r>
              <a:rPr lang="ru-RU" b="1" dirty="0" smtClean="0"/>
              <a:t>Изучение агрессивных проявлений.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42545"/>
            <a:ext cx="10515600" cy="473441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Мы </a:t>
            </a:r>
            <a:r>
              <a:rPr lang="ru-RU" dirty="0"/>
              <a:t>в своей исследовательской части изучали  различные виды агрессии, свойственные старшим школьникам.</a:t>
            </a:r>
          </a:p>
          <a:p>
            <a:pPr marL="0" indent="0">
              <a:buNone/>
            </a:pPr>
            <a:r>
              <a:rPr lang="ru-RU" dirty="0"/>
              <a:t>Применяли </a:t>
            </a:r>
            <a:r>
              <a:rPr lang="ru-RU" dirty="0" smtClean="0"/>
              <a:t> методику:</a:t>
            </a:r>
            <a:endParaRPr lang="ru-RU" dirty="0"/>
          </a:p>
          <a:p>
            <a:pPr lvl="0"/>
            <a:r>
              <a:rPr lang="ru-RU" dirty="0"/>
              <a:t>Тест агрессивности (Опросник Л.Г. </a:t>
            </a:r>
            <a:r>
              <a:rPr lang="ru-RU" dirty="0" err="1"/>
              <a:t>Почебут</a:t>
            </a:r>
            <a:r>
              <a:rPr lang="ru-RU" dirty="0" smtClean="0"/>
              <a:t>).</a:t>
            </a:r>
          </a:p>
          <a:p>
            <a:pPr lvl="0"/>
            <a:r>
              <a:rPr lang="ru-RU" dirty="0" smtClean="0"/>
              <a:t>Составление рекомендаций </a:t>
            </a:r>
          </a:p>
          <a:p>
            <a:pPr marL="0" lvl="0" indent="0">
              <a:buNone/>
            </a:pPr>
            <a:r>
              <a:rPr lang="ru-RU" dirty="0" smtClean="0"/>
              <a:t>по результатам диагностики.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594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143" y="1881488"/>
            <a:ext cx="3409090" cy="4545454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7112" t="6723" r="15716" b="9853"/>
          <a:stretch/>
        </p:blipFill>
        <p:spPr>
          <a:xfrm>
            <a:off x="9979572" y="173421"/>
            <a:ext cx="2212428" cy="26880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545" y="359229"/>
            <a:ext cx="11054255" cy="1331459"/>
          </a:xfrm>
        </p:spPr>
        <p:txBody>
          <a:bodyPr/>
          <a:lstStyle/>
          <a:p>
            <a:r>
              <a:rPr lang="ru-RU" dirty="0" smtClean="0"/>
              <a:t>Проведение диагностики в рамках </a:t>
            </a:r>
            <a:r>
              <a:rPr lang="ru-RU" dirty="0"/>
              <a:t>и</a:t>
            </a:r>
            <a:r>
              <a:rPr lang="ru-RU" dirty="0" smtClean="0"/>
              <a:t>сследования по проекту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435" y="1875962"/>
            <a:ext cx="3417379" cy="45565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" r="-231"/>
          <a:stretch/>
        </p:blipFill>
        <p:spPr>
          <a:xfrm>
            <a:off x="4457043" y="1875962"/>
            <a:ext cx="3413234" cy="45509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l="13490" t="4777" r="12064" b="7143"/>
          <a:stretch/>
        </p:blipFill>
        <p:spPr>
          <a:xfrm>
            <a:off x="2420007" y="4958256"/>
            <a:ext cx="1174532" cy="17657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l="10092" r="9663" b="5754"/>
          <a:stretch/>
        </p:blipFill>
        <p:spPr>
          <a:xfrm>
            <a:off x="7506357" y="4736950"/>
            <a:ext cx="1505607" cy="20658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/>
          <a:srcRect l="16878" t="3510" r="24424" b="7392"/>
          <a:stretch/>
        </p:blipFill>
        <p:spPr>
          <a:xfrm>
            <a:off x="4360150" y="4743521"/>
            <a:ext cx="1394264" cy="21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7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752" y="168056"/>
            <a:ext cx="10515600" cy="1325563"/>
          </a:xfrm>
        </p:spPr>
        <p:txBody>
          <a:bodyPr/>
          <a:lstStyle/>
          <a:p>
            <a:r>
              <a:rPr lang="ru-RU" dirty="0" smtClean="0"/>
              <a:t>Обработка результатов диагностики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52" y="1548827"/>
            <a:ext cx="3925634" cy="5234179"/>
          </a:xfr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423935"/>
              </p:ext>
            </p:extLst>
          </p:nvPr>
        </p:nvGraphicFramePr>
        <p:xfrm>
          <a:off x="4248806" y="1332186"/>
          <a:ext cx="7669923" cy="3054096"/>
        </p:xfrm>
        <a:graphic>
          <a:graphicData uri="http://schemas.openxmlformats.org/drawingml/2006/table">
            <a:tbl>
              <a:tblPr firstRow="1" firstCol="1" bandRow="1"/>
              <a:tblGrid>
                <a:gridCol w="1080249"/>
                <a:gridCol w="1187665"/>
                <a:gridCol w="1298127"/>
                <a:gridCol w="1428976"/>
                <a:gridCol w="1428003"/>
                <a:gridCol w="1246903"/>
              </a:tblGrid>
              <a:tr h="5605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 агрессии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Вербальная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Поведенческая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 агрессия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7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Высокие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7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Средние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значения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9870" t="8658" r="19611" b="5282"/>
          <a:stretch/>
        </p:blipFill>
        <p:spPr>
          <a:xfrm>
            <a:off x="3247716" y="4315703"/>
            <a:ext cx="2313407" cy="246730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502164" y="4315703"/>
            <a:ext cx="64480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CC"/>
                </a:solidFill>
                <a:latin typeface="Calibri Light" panose="020F0302020204030204"/>
              </a:rPr>
              <a:t>Согласно результатам диагностики по </a:t>
            </a:r>
            <a:r>
              <a:rPr lang="ru-RU" sz="2400" dirty="0" smtClean="0">
                <a:solidFill>
                  <a:srgbClr val="0000CC"/>
                </a:solidFill>
                <a:latin typeface="Calibri Light" panose="020F0302020204030204"/>
              </a:rPr>
              <a:t>тесту агрессивности, наблюдаются:</a:t>
            </a:r>
          </a:p>
          <a:p>
            <a:r>
              <a:rPr lang="ru-RU" sz="2400" dirty="0" smtClean="0">
                <a:solidFill>
                  <a:srgbClr val="0000CC"/>
                </a:solidFill>
                <a:latin typeface="Calibri Light" panose="020F0302020204030204"/>
              </a:rPr>
              <a:t>-высокие показатели по вербальной и физической агрессии;</a:t>
            </a:r>
          </a:p>
          <a:p>
            <a:r>
              <a:rPr lang="ru-RU" sz="2400" dirty="0">
                <a:solidFill>
                  <a:srgbClr val="0000CC"/>
                </a:solidFill>
                <a:latin typeface="Calibri Light" panose="020F0302020204030204"/>
              </a:rPr>
              <a:t>о</a:t>
            </a:r>
            <a:r>
              <a:rPr lang="ru-RU" sz="2400" dirty="0" smtClean="0">
                <a:solidFill>
                  <a:srgbClr val="0000CC"/>
                </a:solidFill>
                <a:latin typeface="Calibri Light" panose="020F0302020204030204"/>
              </a:rPr>
              <a:t>стальные агрессивные проявления находятся в пределах нормы. </a:t>
            </a:r>
            <a:endParaRPr lang="ru-RU" sz="24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51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2182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Результаты диагностики по тесту – представлены в баллах. </a:t>
            </a:r>
            <a:endParaRPr lang="ru-RU" dirty="0">
              <a:solidFill>
                <a:srgbClr val="0000CC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14" t="8768" r="7488" b="8806"/>
          <a:stretch/>
        </p:blipFill>
        <p:spPr>
          <a:xfrm>
            <a:off x="8873401" y="2222938"/>
            <a:ext cx="2945482" cy="27747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6062" t="5829" r="5525" b="10902"/>
          <a:stretch/>
        </p:blipFill>
        <p:spPr>
          <a:xfrm>
            <a:off x="8473967" y="4934606"/>
            <a:ext cx="2648606" cy="1828800"/>
          </a:xfrm>
          <a:prstGeom prst="rect">
            <a:avLst/>
          </a:prstGeom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3956652"/>
              </p:ext>
            </p:extLst>
          </p:nvPr>
        </p:nvGraphicFramePr>
        <p:xfrm>
          <a:off x="512379" y="1150883"/>
          <a:ext cx="8487146" cy="5695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3586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69" y="124000"/>
            <a:ext cx="11721661" cy="7173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00CC"/>
                </a:solidFill>
              </a:rPr>
              <a:t>Показатели по отдельным видам агрессии </a:t>
            </a:r>
            <a:br>
              <a:rPr lang="ru-RU" dirty="0" smtClean="0">
                <a:solidFill>
                  <a:srgbClr val="0000CC"/>
                </a:solidFill>
              </a:rPr>
            </a:br>
            <a:endParaRPr lang="ru-RU" sz="2700" dirty="0">
              <a:solidFill>
                <a:srgbClr val="0000CC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224" y="4655535"/>
            <a:ext cx="2828205" cy="22024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24" y="1621884"/>
            <a:ext cx="4933800" cy="300470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22986" y="609302"/>
            <a:ext cx="78932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Вербальная агрессия (ВА): человек вербально, словами, выражает свое агрессивное отношение к другому человеку, употребляет словесные оскорбления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Высокие показатели вербальной агрессии, у    </a:t>
            </a:r>
          </a:p>
          <a:p>
            <a:pPr indent="180340" algn="just"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21 человека из 28.</a:t>
            </a:r>
            <a:endParaRPr lang="ru-RU" sz="20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8376558"/>
              </p:ext>
            </p:extLst>
          </p:nvPr>
        </p:nvGraphicFramePr>
        <p:xfrm>
          <a:off x="5257801" y="222038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694386" y="4880048"/>
            <a:ext cx="80666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Физическая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агрессия (ФА) – человек выражает свою агрессию по отношению к другому человеку с применением физической силы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Наблюдается </a:t>
            </a:r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высокий </a:t>
            </a: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показатель у 18 человек из 28, прошедших тестирование.</a:t>
            </a:r>
            <a:endParaRPr lang="ru-RU" sz="2400" b="1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84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747</Words>
  <Application>Microsoft Office PowerPoint</Application>
  <PresentationFormat>Широкоэкранный</PresentationFormat>
  <Paragraphs>101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Проектная работа  «Проявления  агрессии в старших классах ОУ»</vt:lpstr>
      <vt:lpstr>Цель исследования: изучить различные проявления агрессии свойственные старшеклассникам.</vt:lpstr>
      <vt:lpstr>Презентация PowerPoint</vt:lpstr>
      <vt:lpstr>  Особенности возраста</vt:lpstr>
      <vt:lpstr>Исследовательская часть.  Изучение агрессивных проявлений. </vt:lpstr>
      <vt:lpstr>Проведение диагностики в рамках исследования по проекту</vt:lpstr>
      <vt:lpstr>Обработка результатов диагностики</vt:lpstr>
      <vt:lpstr>Результаты диагностики по тесту – представлены в баллах. </vt:lpstr>
      <vt:lpstr>Показатели по отдельным видам агрессии  </vt:lpstr>
      <vt:lpstr>Показатели по отдельным видам агрессии</vt:lpstr>
      <vt:lpstr>Показатели по отдельным видам агрессии</vt:lpstr>
      <vt:lpstr>Выводы по проекту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Image&amp;Matros ®</dc:creator>
  <cp:lastModifiedBy>Image&amp;Matros ®</cp:lastModifiedBy>
  <cp:revision>45</cp:revision>
  <dcterms:created xsi:type="dcterms:W3CDTF">2021-11-27T18:17:19Z</dcterms:created>
  <dcterms:modified xsi:type="dcterms:W3CDTF">2022-10-10T20:26:01Z</dcterms:modified>
</cp:coreProperties>
</file>