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9" d="100"/>
          <a:sy n="79" d="100"/>
        </p:scale>
        <p:origin x="274" y="6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70D26D25-5E9F-4FE4-A85A-2C179FCB09C8}" type="datetimeFigureOut">
              <a:rPr lang="ru-RU" smtClean="0"/>
              <a:t>11.10.2022</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CC8074CE-1D07-4054-9B0E-F09B076280EF}"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0D26D25-5E9F-4FE4-A85A-2C179FCB09C8}" type="datetimeFigureOut">
              <a:rPr lang="ru-RU" smtClean="0"/>
              <a:t>11.10.2022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C8074CE-1D07-4054-9B0E-F09B076280EF}"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0D26D25-5E9F-4FE4-A85A-2C179FCB09C8}" type="datetimeFigureOut">
              <a:rPr lang="ru-RU" smtClean="0"/>
              <a:t>11.10.2022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C8074CE-1D07-4054-9B0E-F09B076280EF}"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Объект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70D26D25-5E9F-4FE4-A85A-2C179FCB09C8}" type="datetimeFigureOut">
              <a:rPr lang="ru-RU" smtClean="0"/>
              <a:t>11.10.2022</a:t>
            </a:fld>
            <a:endParaRPr lang="ru-RU"/>
          </a:p>
        </p:txBody>
      </p:sp>
      <p:sp>
        <p:nvSpPr>
          <p:cNvPr id="9" name="Номер слайда 8"/>
          <p:cNvSpPr>
            <a:spLocks noGrp="1"/>
          </p:cNvSpPr>
          <p:nvPr>
            <p:ph type="sldNum" sz="quarter" idx="15"/>
          </p:nvPr>
        </p:nvSpPr>
        <p:spPr/>
        <p:txBody>
          <a:bodyPr rtlCol="0"/>
          <a:lstStyle/>
          <a:p>
            <a:fld id="{CC8074CE-1D07-4054-9B0E-F09B076280EF}" type="slidenum">
              <a:rPr lang="ru-RU" smtClean="0"/>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70D26D25-5E9F-4FE4-A85A-2C179FCB09C8}" type="datetimeFigureOut">
              <a:rPr lang="ru-RU" smtClean="0"/>
              <a:t>11.10.2022</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CC8074CE-1D07-4054-9B0E-F09B076280EF}"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70D26D25-5E9F-4FE4-A85A-2C179FCB09C8}" type="datetimeFigureOut">
              <a:rPr lang="ru-RU" smtClean="0"/>
              <a:t>11.10.2022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C8074CE-1D07-4054-9B0E-F09B076280EF}" type="slidenum">
              <a:rPr lang="ru-RU" smtClean="0"/>
              <a:t>‹#›</a:t>
            </a:fld>
            <a:endParaRPr lang="ru-RU"/>
          </a:p>
        </p:txBody>
      </p:sp>
      <p:sp>
        <p:nvSpPr>
          <p:cNvPr id="9" name="Объект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Объект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70D26D25-5E9F-4FE4-A85A-2C179FCB09C8}" type="datetimeFigureOut">
              <a:rPr lang="ru-RU" smtClean="0"/>
              <a:t>11.10.2022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C8074CE-1D07-4054-9B0E-F09B076280EF}" type="slidenum">
              <a:rPr lang="ru-RU" smtClean="0"/>
              <a:t>‹#›</a:t>
            </a:fld>
            <a:endParaRPr lang="ru-RU"/>
          </a:p>
        </p:txBody>
      </p:sp>
      <p:sp>
        <p:nvSpPr>
          <p:cNvPr id="11" name="Объект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70D26D25-5E9F-4FE4-A85A-2C179FCB09C8}" type="datetimeFigureOut">
              <a:rPr lang="ru-RU" smtClean="0"/>
              <a:t>11.10.2022</a:t>
            </a:fld>
            <a:endParaRPr lang="ru-RU"/>
          </a:p>
        </p:txBody>
      </p:sp>
      <p:sp>
        <p:nvSpPr>
          <p:cNvPr id="7" name="Номер слайда 6"/>
          <p:cNvSpPr>
            <a:spLocks noGrp="1"/>
          </p:cNvSpPr>
          <p:nvPr>
            <p:ph type="sldNum" sz="quarter" idx="11"/>
          </p:nvPr>
        </p:nvSpPr>
        <p:spPr/>
        <p:txBody>
          <a:bodyPr rtlCol="0"/>
          <a:lstStyle/>
          <a:p>
            <a:fld id="{CC8074CE-1D07-4054-9B0E-F09B076280EF}" type="slidenum">
              <a:rPr lang="ru-RU" smtClean="0"/>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0D26D25-5E9F-4FE4-A85A-2C179FCB09C8}" type="datetimeFigureOut">
              <a:rPr lang="ru-RU" smtClean="0"/>
              <a:t>11.10.2022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C8074CE-1D07-4054-9B0E-F09B076280EF}"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Объект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70D26D25-5E9F-4FE4-A85A-2C179FCB09C8}" type="datetimeFigureOut">
              <a:rPr lang="ru-RU" smtClean="0"/>
              <a:t>11.10.2022</a:t>
            </a:fld>
            <a:endParaRPr lang="ru-RU"/>
          </a:p>
        </p:txBody>
      </p:sp>
      <p:sp>
        <p:nvSpPr>
          <p:cNvPr id="22" name="Номер слайда 21"/>
          <p:cNvSpPr>
            <a:spLocks noGrp="1"/>
          </p:cNvSpPr>
          <p:nvPr>
            <p:ph type="sldNum" sz="quarter" idx="15"/>
          </p:nvPr>
        </p:nvSpPr>
        <p:spPr/>
        <p:txBody>
          <a:bodyPr rtlCol="0"/>
          <a:lstStyle/>
          <a:p>
            <a:fld id="{CC8074CE-1D07-4054-9B0E-F09B076280EF}" type="slidenum">
              <a:rPr lang="ru-RU" smtClean="0"/>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70D26D25-5E9F-4FE4-A85A-2C179FCB09C8}" type="datetimeFigureOut">
              <a:rPr lang="ru-RU" smtClean="0"/>
              <a:t>11.10.2022</a:t>
            </a:fld>
            <a:endParaRPr lang="ru-RU"/>
          </a:p>
        </p:txBody>
      </p:sp>
      <p:sp>
        <p:nvSpPr>
          <p:cNvPr id="18" name="Номер слайда 17"/>
          <p:cNvSpPr>
            <a:spLocks noGrp="1"/>
          </p:cNvSpPr>
          <p:nvPr>
            <p:ph type="sldNum" sz="quarter" idx="11"/>
          </p:nvPr>
        </p:nvSpPr>
        <p:spPr/>
        <p:txBody>
          <a:bodyPr rtlCol="0"/>
          <a:lstStyle/>
          <a:p>
            <a:fld id="{CC8074CE-1D07-4054-9B0E-F09B076280EF}" type="slidenum">
              <a:rPr lang="ru-RU" smtClean="0"/>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0D26D25-5E9F-4FE4-A85A-2C179FCB09C8}" type="datetimeFigureOut">
              <a:rPr lang="ru-RU" smtClean="0"/>
              <a:t>11.10.2022</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CC8074CE-1D07-4054-9B0E-F09B076280EF}"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normAutofit lnSpcReduction="10000"/>
          </a:bodyPr>
          <a:lstStyle/>
          <a:p>
            <a:r>
              <a:rPr lang="en-US" dirty="0" smtClean="0"/>
              <a:t>MKOU SOSH </a:t>
            </a:r>
            <a:r>
              <a:rPr lang="ru-RU" dirty="0" smtClean="0"/>
              <a:t>№</a:t>
            </a:r>
            <a:r>
              <a:rPr lang="en-US" dirty="0" smtClean="0"/>
              <a:t>4 </a:t>
            </a:r>
            <a:r>
              <a:rPr lang="en-US" dirty="0" err="1" smtClean="0"/>
              <a:t>Novovoronezh</a:t>
            </a:r>
            <a:endParaRPr lang="en-US" dirty="0" smtClean="0"/>
          </a:p>
          <a:p>
            <a:r>
              <a:rPr lang="en-US" dirty="0" smtClean="0"/>
              <a:t>Teacher</a:t>
            </a:r>
            <a:r>
              <a:rPr lang="en-US" dirty="0" smtClean="0"/>
              <a:t>:</a:t>
            </a:r>
          </a:p>
          <a:p>
            <a:r>
              <a:rPr lang="en-US" dirty="0" err="1" smtClean="0"/>
              <a:t>Pchelintseva</a:t>
            </a:r>
            <a:r>
              <a:rPr lang="en-US" dirty="0" smtClean="0"/>
              <a:t> N.N.</a:t>
            </a:r>
          </a:p>
          <a:p>
            <a:pPr algn="ctr"/>
            <a:r>
              <a:rPr lang="en-US" dirty="0" smtClean="0"/>
              <a:t>2020</a:t>
            </a:r>
            <a:endParaRPr lang="ru-RU" dirty="0"/>
          </a:p>
        </p:txBody>
      </p:sp>
      <p:pic>
        <p:nvPicPr>
          <p:cNvPr id="4" name="Рисунок 3"/>
          <p:cNvPicPr/>
          <p:nvPr/>
        </p:nvPicPr>
        <p:blipFill rotWithShape="1">
          <a:blip r:embed="rId2">
            <a:extLst>
              <a:ext uri="{28A0092B-C50C-407E-A947-70E740481C1C}">
                <a14:useLocalDpi xmlns:a14="http://schemas.microsoft.com/office/drawing/2010/main" val="0"/>
              </a:ext>
            </a:extLst>
          </a:blip>
          <a:srcRect l="50707" t="-1" b="47217"/>
          <a:stretch/>
        </p:blipFill>
        <p:spPr bwMode="auto">
          <a:xfrm>
            <a:off x="2627784" y="188640"/>
            <a:ext cx="5688632" cy="4320480"/>
          </a:xfrm>
          <a:prstGeom prst="rect">
            <a:avLst/>
          </a:prstGeom>
          <a:noFill/>
          <a:ln>
            <a:noFill/>
          </a:ln>
        </p:spPr>
      </p:pic>
    </p:spTree>
    <p:extLst>
      <p:ext uri="{BB962C8B-B14F-4D97-AF65-F5344CB8AC3E}">
        <p14:creationId xmlns:p14="http://schemas.microsoft.com/office/powerpoint/2010/main" val="20997151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Sherlock of 19 century and Sherlock Holmes of the 21 century</a:t>
            </a:r>
            <a:endParaRPr lang="ru-RU" dirty="0"/>
          </a:p>
        </p:txBody>
      </p:sp>
      <p:sp>
        <p:nvSpPr>
          <p:cNvPr id="3" name="Объект 2"/>
          <p:cNvSpPr>
            <a:spLocks noGrp="1"/>
          </p:cNvSpPr>
          <p:nvPr>
            <p:ph sz="quarter" idx="1"/>
          </p:nvPr>
        </p:nvSpPr>
        <p:spPr/>
        <p:txBody>
          <a:bodyPr/>
          <a:lstStyle/>
          <a:p>
            <a:endParaRPr lang="ru-RU" dirty="0"/>
          </a:p>
        </p:txBody>
      </p:sp>
      <p:pic>
        <p:nvPicPr>
          <p:cNvPr id="4" name="Рисунок 3"/>
          <p:cNvPicPr/>
          <p:nvPr/>
        </p:nvPicPr>
        <p:blipFill rotWithShape="1">
          <a:blip r:embed="rId2">
            <a:extLst>
              <a:ext uri="{28A0092B-C50C-407E-A947-70E740481C1C}">
                <a14:useLocalDpi xmlns:a14="http://schemas.microsoft.com/office/drawing/2010/main" val="0"/>
              </a:ext>
            </a:extLst>
          </a:blip>
          <a:srcRect l="50707" t="-1" b="47217"/>
          <a:stretch/>
        </p:blipFill>
        <p:spPr bwMode="auto">
          <a:xfrm>
            <a:off x="467544" y="1535908"/>
            <a:ext cx="5688632" cy="4320480"/>
          </a:xfrm>
          <a:prstGeom prst="rect">
            <a:avLst/>
          </a:prstGeom>
          <a:noFill/>
          <a:ln>
            <a:noFill/>
          </a:ln>
        </p:spPr>
      </p:pic>
      <p:pic>
        <p:nvPicPr>
          <p:cNvPr id="9218" name="Picture 2" descr="https://kirjavakirjasto.files.wordpress.com/2012/09/sherlock-homes-robert-downey-jr-and-jude-law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5076" y="1505170"/>
            <a:ext cx="4378087" cy="2736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4409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Conclusion</a:t>
            </a:r>
            <a:endParaRPr lang="ru-RU" dirty="0"/>
          </a:p>
        </p:txBody>
      </p:sp>
      <p:sp>
        <p:nvSpPr>
          <p:cNvPr id="3" name="Объект 2"/>
          <p:cNvSpPr>
            <a:spLocks noGrp="1"/>
          </p:cNvSpPr>
          <p:nvPr>
            <p:ph sz="quarter" idx="1"/>
          </p:nvPr>
        </p:nvSpPr>
        <p:spPr/>
        <p:txBody>
          <a:bodyPr/>
          <a:lstStyle/>
          <a:p>
            <a:r>
              <a:rPr lang="en-US" dirty="0"/>
              <a:t>Sir Arthur Conan Doyle wrote his novels and short stories in the period going from 1887 to 1927, and Sherlock Holmes still continues to be portrayed in the modern media despite the fact that the stories are more than 100 years old.</a:t>
            </a:r>
            <a:endParaRPr lang="ru-RU" dirty="0"/>
          </a:p>
        </p:txBody>
      </p:sp>
      <p:pic>
        <p:nvPicPr>
          <p:cNvPr id="10242" name="Picture 2" descr="http://wickedstageact2.typepad.com/.a/6a00d8341bfc9b53ef0120a649f732970c-p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573016"/>
            <a:ext cx="3067050" cy="2990850"/>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http://wickedstageact2.typepad.com/.a/6a00d8341bfc9b53ef0120a5de0ad7970b-pi"/>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4088" y="3925614"/>
            <a:ext cx="3456384" cy="2765107"/>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http://magicpedia.ru/Portals/12/News/Sherlock_Holmes_Broadway-movie-poster-189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9872" y="3557899"/>
            <a:ext cx="2264216" cy="31236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18996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p:txBody>
          <a:bodyPr/>
          <a:lstStyle/>
          <a:p>
            <a:endParaRPr lang="ru-RU" dirty="0"/>
          </a:p>
        </p:txBody>
      </p:sp>
      <p:sp>
        <p:nvSpPr>
          <p:cNvPr id="4" name="Прямоугольник 3"/>
          <p:cNvSpPr/>
          <p:nvPr/>
        </p:nvSpPr>
        <p:spPr>
          <a:xfrm>
            <a:off x="1076813" y="2204864"/>
            <a:ext cx="6763390" cy="175432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Thank you </a:t>
            </a:r>
            <a:endPar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for your attention</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2400376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lvl="0"/>
            <a:r>
              <a:rPr lang="ru-RU" b="1" dirty="0" err="1"/>
              <a:t>Introduction</a:t>
            </a:r>
            <a:endParaRPr lang="ru-RU" b="1" dirty="0"/>
          </a:p>
        </p:txBody>
      </p:sp>
      <p:sp>
        <p:nvSpPr>
          <p:cNvPr id="3" name="Объект 2"/>
          <p:cNvSpPr>
            <a:spLocks noGrp="1"/>
          </p:cNvSpPr>
          <p:nvPr>
            <p:ph sz="quarter" idx="1"/>
          </p:nvPr>
        </p:nvSpPr>
        <p:spPr/>
        <p:txBody>
          <a:bodyPr/>
          <a:lstStyle/>
          <a:p>
            <a:r>
              <a:rPr lang="en-US" dirty="0"/>
              <a:t>How did the work “Sherlock Holmes” of the 19th century find a new life and has such an influence to modern perception and world’s view to teenagers? </a:t>
            </a:r>
            <a:endParaRPr lang="ru-RU" dirty="0"/>
          </a:p>
        </p:txBody>
      </p:sp>
      <p:pic>
        <p:nvPicPr>
          <p:cNvPr id="1026" name="Picture 2" descr="https://8583b52b4a309671f69d-b436b898353c7dc300b5887446a26466.ssl.cf1.rackcdn.com/7324539_a-victorian-haunting-what-to-expect-in_5ed97ec4_m.jpg?bg=48494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003068">
            <a:off x="492224" y="3356992"/>
            <a:ext cx="5462976" cy="280831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i.jeded.com/i/sherlock-holmes.2669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152" y="2847204"/>
            <a:ext cx="2522984" cy="3784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9102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How does art change our outlook?</a:t>
            </a:r>
            <a:endParaRPr lang="ru-RU" dirty="0"/>
          </a:p>
        </p:txBody>
      </p:sp>
      <p:sp>
        <p:nvSpPr>
          <p:cNvPr id="3" name="Объект 2"/>
          <p:cNvSpPr>
            <a:spLocks noGrp="1"/>
          </p:cNvSpPr>
          <p:nvPr>
            <p:ph sz="quarter" idx="1"/>
          </p:nvPr>
        </p:nvSpPr>
        <p:spPr/>
        <p:txBody>
          <a:bodyPr/>
          <a:lstStyle/>
          <a:p>
            <a:r>
              <a:rPr lang="en-US" dirty="0"/>
              <a:t>There are a lot of people in the world and each of them possesses the vision of the world</a:t>
            </a:r>
            <a:endParaRPr lang="ru-RU" dirty="0"/>
          </a:p>
        </p:txBody>
      </p:sp>
      <p:pic>
        <p:nvPicPr>
          <p:cNvPr id="2054" name="Picture 6" descr="http://assets3.bigthink.com/system/idea_thumbnails/49065/primary/sherlock.jpg?13585276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4005064"/>
            <a:ext cx="4536504" cy="255556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previews.123rf.com/images/lightwise/lightwise1202/lightwise120200031/12353884-Human-eye-earth-planet-as-world-vision-for-the-future-and-global-insight-into-international-business-Stock-Phot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7904" y="2852936"/>
            <a:ext cx="4176464" cy="3537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48090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lvl="0"/>
            <a:r>
              <a:rPr lang="en-US" b="1" dirty="0"/>
              <a:t>Importance of Books in Today’s </a:t>
            </a:r>
            <a:r>
              <a:rPr lang="en-US" b="1" dirty="0" smtClean="0"/>
              <a:t>World</a:t>
            </a:r>
            <a:endParaRPr lang="ru-RU" dirty="0"/>
          </a:p>
        </p:txBody>
      </p:sp>
      <p:sp>
        <p:nvSpPr>
          <p:cNvPr id="3" name="Объект 2"/>
          <p:cNvSpPr>
            <a:spLocks noGrp="1"/>
          </p:cNvSpPr>
          <p:nvPr>
            <p:ph sz="quarter" idx="1"/>
          </p:nvPr>
        </p:nvSpPr>
        <p:spPr/>
        <p:txBody>
          <a:bodyPr/>
          <a:lstStyle/>
          <a:p>
            <a:r>
              <a:rPr lang="en-US" dirty="0"/>
              <a:t>Books have been a fundamental cornerstone for the acquisition of knowledge for thousands of years. </a:t>
            </a:r>
            <a:endParaRPr lang="ru-RU" dirty="0"/>
          </a:p>
        </p:txBody>
      </p:sp>
      <p:pic>
        <p:nvPicPr>
          <p:cNvPr id="3074" name="Picture 2" descr="http://photos1.meetupstatic.com/photos/event/6/9/c/0/600_268347072.jpeg"/>
          <p:cNvPicPr>
            <a:picLocks noChangeAspect="1" noChangeArrowheads="1"/>
          </p:cNvPicPr>
          <p:nvPr/>
        </p:nvPicPr>
        <p:blipFill rotWithShape="1">
          <a:blip r:embed="rId2">
            <a:extLst>
              <a:ext uri="{28A0092B-C50C-407E-A947-70E740481C1C}">
                <a14:useLocalDpi xmlns:a14="http://schemas.microsoft.com/office/drawing/2010/main" val="0"/>
              </a:ext>
            </a:extLst>
          </a:blip>
          <a:srcRect b="8519"/>
          <a:stretch/>
        </p:blipFill>
        <p:spPr bwMode="auto">
          <a:xfrm>
            <a:off x="3966773" y="2564904"/>
            <a:ext cx="4550839" cy="412846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be2.aldebaran.ru/static/bookimages/00/09/94/00099477.bin.dir/00099477.cov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575" y="3120355"/>
            <a:ext cx="2409825" cy="3429001"/>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tatic.librebook.ru/uploads/pics/01/50/98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7704" y="2420888"/>
            <a:ext cx="1837544" cy="2544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43685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a:t>Cinema is also the most complex and powerful art form in the present world</a:t>
            </a:r>
            <a:endParaRPr lang="ru-RU" dirty="0"/>
          </a:p>
        </p:txBody>
      </p:sp>
      <p:sp>
        <p:nvSpPr>
          <p:cNvPr id="3" name="Объект 2"/>
          <p:cNvSpPr>
            <a:spLocks noGrp="1"/>
          </p:cNvSpPr>
          <p:nvPr>
            <p:ph sz="quarter" idx="1"/>
          </p:nvPr>
        </p:nvSpPr>
        <p:spPr/>
        <p:txBody>
          <a:bodyPr/>
          <a:lstStyle/>
          <a:p>
            <a:endParaRPr lang="ru-RU" dirty="0"/>
          </a:p>
        </p:txBody>
      </p:sp>
      <p:pic>
        <p:nvPicPr>
          <p:cNvPr id="4098" name="Picture 2" descr="http://photo.tvigle.ru/res/tvigle/video/2014/11/01/e7ede23a-0dcb-406d-ae21-72ca27aa737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944" y="1556792"/>
            <a:ext cx="4644008" cy="261327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45.radikal.ru/i108/1102/d3/aea025c968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3356991"/>
            <a:ext cx="4400871" cy="33006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82046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lvl="1" algn="l" rtl="0">
              <a:spcBef>
                <a:spcPct val="0"/>
              </a:spcBef>
            </a:pPr>
            <a:r>
              <a:rPr lang="en-US" sz="2700" kern="1200" cap="small" dirty="0">
                <a:solidFill>
                  <a:schemeClr val="tx2"/>
                </a:solidFill>
                <a:latin typeface="+mj-lt"/>
                <a:ea typeface="+mj-ea"/>
                <a:cs typeface="+mj-cs"/>
              </a:rPr>
              <a:t>Screen adaptation of novels of the 19th </a:t>
            </a:r>
            <a:r>
              <a:rPr lang="en-US" sz="2700" kern="1200" cap="small" dirty="0" smtClean="0">
                <a:solidFill>
                  <a:schemeClr val="tx2"/>
                </a:solidFill>
                <a:latin typeface="+mj-lt"/>
                <a:ea typeface="+mj-ea"/>
                <a:cs typeface="+mj-cs"/>
              </a:rPr>
              <a:t>century</a:t>
            </a:r>
            <a:endParaRPr lang="ru-RU" sz="2700" kern="1200" cap="small" dirty="0">
              <a:solidFill>
                <a:schemeClr val="tx2"/>
              </a:solidFill>
              <a:latin typeface="+mj-lt"/>
              <a:ea typeface="+mj-ea"/>
              <a:cs typeface="+mj-cs"/>
            </a:endParaRPr>
          </a:p>
        </p:txBody>
      </p:sp>
      <p:sp>
        <p:nvSpPr>
          <p:cNvPr id="3" name="Объект 2"/>
          <p:cNvSpPr>
            <a:spLocks noGrp="1"/>
          </p:cNvSpPr>
          <p:nvPr>
            <p:ph sz="quarter" idx="1"/>
          </p:nvPr>
        </p:nvSpPr>
        <p:spPr/>
        <p:txBody>
          <a:bodyPr/>
          <a:lstStyle/>
          <a:p>
            <a:r>
              <a:rPr lang="en-US" dirty="0"/>
              <a:t>Victorian literature </a:t>
            </a:r>
            <a:endParaRPr lang="ru-RU" dirty="0"/>
          </a:p>
        </p:txBody>
      </p:sp>
      <p:pic>
        <p:nvPicPr>
          <p:cNvPr id="5128" name="Picture 8" descr="https://static01.nyt.com/images/2010/12/04/books/VICTORIAN/VICTORIAN-articleLar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2173179"/>
            <a:ext cx="5715000" cy="2705100"/>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http://cdn.playbuzz.com/cdn/668f87d0-711c-4a85-832b-41ad02b0bc4e/88cebd32-bbc5-447c-af94-a142f2db84b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3212976"/>
            <a:ext cx="4439816" cy="3329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83716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lvl="0"/>
            <a:r>
              <a:rPr lang="en-US" b="1" dirty="0"/>
              <a:t>Mr. Sherlock </a:t>
            </a:r>
            <a:r>
              <a:rPr lang="en-US" b="1" dirty="0" smtClean="0"/>
              <a:t>Holmes</a:t>
            </a:r>
            <a:endParaRPr lang="ru-RU" dirty="0"/>
          </a:p>
        </p:txBody>
      </p:sp>
      <p:sp>
        <p:nvSpPr>
          <p:cNvPr id="3" name="Объект 2"/>
          <p:cNvSpPr>
            <a:spLocks noGrp="1"/>
          </p:cNvSpPr>
          <p:nvPr>
            <p:ph sz="quarter" idx="1"/>
          </p:nvPr>
        </p:nvSpPr>
        <p:spPr/>
        <p:txBody>
          <a:bodyPr/>
          <a:lstStyle/>
          <a:p>
            <a:r>
              <a:rPr lang="en-US" dirty="0"/>
              <a:t>Character of Sherlock Holmes is difficult, synthetic, created under the influence of several literary eras, but nevertheless possessing unique art integrity</a:t>
            </a:r>
            <a:endParaRPr lang="ru-RU" dirty="0"/>
          </a:p>
        </p:txBody>
      </p:sp>
      <p:pic>
        <p:nvPicPr>
          <p:cNvPr id="6146" name="Picture 2" descr="http://images4.fanpop.com/image/photos/14700000/Alan-Wheatley-as-Holmes-sherlock-holmes-14711880-350-25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2996952"/>
            <a:ext cx="3333750" cy="245745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static2.hypable.com/wp-content/uploads/2014/07/sherlock-holmes-ian-mckellen-first-look-mr-holmes-hd.jpg"/>
          <p:cNvPicPr>
            <a:picLocks noChangeAspect="1" noChangeArrowheads="1"/>
          </p:cNvPicPr>
          <p:nvPr/>
        </p:nvPicPr>
        <p:blipFill rotWithShape="1">
          <a:blip r:embed="rId3">
            <a:extLst>
              <a:ext uri="{28A0092B-C50C-407E-A947-70E740481C1C}">
                <a14:useLocalDpi xmlns:a14="http://schemas.microsoft.com/office/drawing/2010/main" val="0"/>
              </a:ext>
            </a:extLst>
          </a:blip>
          <a:srcRect l="16854" r="20283"/>
          <a:stretch/>
        </p:blipFill>
        <p:spPr bwMode="auto">
          <a:xfrm>
            <a:off x="539552" y="3212976"/>
            <a:ext cx="2917485" cy="2376264"/>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ic.pics.livejournal.com/dcfc_lad/11500645/117360/origina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55673" y="4346891"/>
            <a:ext cx="3975517" cy="24846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19951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Sir Arthur Conan Doyle</a:t>
            </a:r>
            <a:endParaRPr lang="ru-RU" dirty="0"/>
          </a:p>
        </p:txBody>
      </p:sp>
      <p:sp>
        <p:nvSpPr>
          <p:cNvPr id="3" name="Объект 2"/>
          <p:cNvSpPr>
            <a:spLocks noGrp="1"/>
          </p:cNvSpPr>
          <p:nvPr>
            <p:ph sz="quarter" idx="1"/>
          </p:nvPr>
        </p:nvSpPr>
        <p:spPr/>
        <p:txBody>
          <a:bodyPr/>
          <a:lstStyle/>
          <a:p>
            <a:r>
              <a:rPr lang="en-US" dirty="0"/>
              <a:t>Scottish writer and physician, was born on May 22, 1859 in Edinburg to a wealthy Irish Catholic family</a:t>
            </a:r>
            <a:endParaRPr lang="ru-R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3068960"/>
            <a:ext cx="6206564" cy="2973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descr="http://vignette1.wikia.nocookie.net/sherlocked/images/7/71/Sir_arthur_conan_doyle.jpg/revision/latest?cb=201404070051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6136" y="2521932"/>
            <a:ext cx="2246854" cy="3497512"/>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https://media-cdn.tripadvisor.com/media/photo-s/03/54/22/8c/sherlock-holmes-statu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2780928"/>
            <a:ext cx="2448272" cy="3672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46020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Sherlock of 19 century and Sherlock Holmes of the 21 century</a:t>
            </a:r>
            <a:endParaRPr lang="ru-RU" dirty="0"/>
          </a:p>
        </p:txBody>
      </p:sp>
      <p:sp>
        <p:nvSpPr>
          <p:cNvPr id="3" name="Объект 2"/>
          <p:cNvSpPr>
            <a:spLocks noGrp="1"/>
          </p:cNvSpPr>
          <p:nvPr>
            <p:ph sz="quarter" idx="1"/>
          </p:nvPr>
        </p:nvSpPr>
        <p:spPr/>
        <p:txBody>
          <a:bodyPr/>
          <a:lstStyle/>
          <a:p>
            <a:endParaRPr lang="ru-RU"/>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556792"/>
            <a:ext cx="6546503" cy="4869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691137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68</TotalTime>
  <Words>238</Words>
  <Application>Microsoft Office PowerPoint</Application>
  <PresentationFormat>Экран (4:3)</PresentationFormat>
  <Paragraphs>23</Paragraphs>
  <Slides>12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12</vt:i4>
      </vt:variant>
    </vt:vector>
  </HeadingPairs>
  <TitlesOfParts>
    <vt:vector size="16" baseType="lpstr">
      <vt:lpstr>Century Schoolbook</vt:lpstr>
      <vt:lpstr>Wingdings</vt:lpstr>
      <vt:lpstr>Wingdings 2</vt:lpstr>
      <vt:lpstr>Эркер</vt:lpstr>
      <vt:lpstr>Презентация PowerPoint</vt:lpstr>
      <vt:lpstr>Introduction</vt:lpstr>
      <vt:lpstr>How does art change our outlook?</vt:lpstr>
      <vt:lpstr>Importance of Books in Today’s World</vt:lpstr>
      <vt:lpstr>Cinema is also the most complex and powerful art form in the present world</vt:lpstr>
      <vt:lpstr>Screen adaptation of novels of the 19th century</vt:lpstr>
      <vt:lpstr>Mr. Sherlock Holmes</vt:lpstr>
      <vt:lpstr>Sir Arthur Conan Doyle</vt:lpstr>
      <vt:lpstr>Sherlock of 19 century and Sherlock Holmes of the 21 century</vt:lpstr>
      <vt:lpstr>Sherlock of 19 century and Sherlock Holmes of the 21 century</vt:lpstr>
      <vt:lpstr>Conclusion</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Sherlock Holmes and 21st century</dc:title>
  <dc:creator>home-nv</dc:creator>
  <cp:lastModifiedBy>HOME</cp:lastModifiedBy>
  <cp:revision>14</cp:revision>
  <dcterms:created xsi:type="dcterms:W3CDTF">2016-03-30T18:11:31Z</dcterms:created>
  <dcterms:modified xsi:type="dcterms:W3CDTF">2022-10-10T21:09:27Z</dcterms:modified>
</cp:coreProperties>
</file>