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3" r:id="rId3"/>
    <p:sldId id="257" r:id="rId4"/>
    <p:sldId id="259" r:id="rId5"/>
    <p:sldId id="260" r:id="rId6"/>
    <p:sldId id="261" r:id="rId7"/>
    <p:sldId id="258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E503A0-365A-4139-A9AC-146955193AE7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AAA809-A8F5-45AA-93F2-E17028A230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299591"/>
          </a:xfrm>
        </p:spPr>
        <p:txBody>
          <a:bodyPr>
            <a:normAutofit/>
          </a:bodyPr>
          <a:lstStyle/>
          <a:p>
            <a:pPr algn="ctr"/>
            <a:r>
              <a:rPr lang="ru-RU" sz="4800" dirty="0" err="1" smtClean="0"/>
              <a:t>фЕНОЛ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556792"/>
            <a:ext cx="7848872" cy="62981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Исследовательская работа</a:t>
            </a:r>
          </a:p>
          <a:p>
            <a:pPr algn="ctr"/>
            <a:r>
              <a:rPr lang="ru-RU" sz="2400" dirty="0"/>
              <a:t>н</a:t>
            </a:r>
            <a:r>
              <a:rPr lang="ru-RU" sz="2400" dirty="0" smtClean="0"/>
              <a:t>а тему: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325712" y="183316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Муниципальное бюджетное общеобразовательное учреждение</a:t>
            </a:r>
          </a:p>
          <a:p>
            <a:pPr algn="ctr"/>
            <a:r>
              <a:rPr lang="ru-RU" sz="1600" dirty="0" smtClean="0"/>
              <a:t>«Средняя общеобразовательная школа №9»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570707" y="537321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г. Новочебоксарск</a:t>
            </a:r>
          </a:p>
          <a:p>
            <a:pPr algn="ctr"/>
            <a:r>
              <a:rPr lang="ru-RU" sz="1600" dirty="0" smtClean="0"/>
              <a:t>2021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7020272" y="3141572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Выполнил:</a:t>
            </a:r>
          </a:p>
          <a:p>
            <a:r>
              <a:rPr lang="ru-RU" dirty="0" smtClean="0"/>
              <a:t>Павлов Яков,</a:t>
            </a:r>
          </a:p>
          <a:p>
            <a:r>
              <a:rPr lang="ru-RU" dirty="0" smtClean="0"/>
              <a:t>10 класс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12160" y="4221088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Научный руководитель:</a:t>
            </a:r>
          </a:p>
          <a:p>
            <a:r>
              <a:rPr lang="ru-RU" dirty="0" smtClean="0"/>
              <a:t>учитель химии</a:t>
            </a:r>
          </a:p>
          <a:p>
            <a:r>
              <a:rPr lang="ru-RU" dirty="0" smtClean="0"/>
              <a:t>Фёдорова Юлия Витальевна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85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3050"/>
            <a:ext cx="8579296" cy="86995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Реакции фенола по </a:t>
            </a:r>
            <a:r>
              <a:rPr lang="ru-RU" sz="3200" dirty="0" err="1" smtClean="0">
                <a:solidFill>
                  <a:schemeClr val="tx1"/>
                </a:solidFill>
              </a:rPr>
              <a:t>бензольному</a:t>
            </a:r>
            <a:r>
              <a:rPr lang="ru-RU" sz="3200" dirty="0" smtClean="0">
                <a:solidFill>
                  <a:schemeClr val="tx1"/>
                </a:solidFill>
              </a:rPr>
              <a:t> кольцу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ru-RU" dirty="0" smtClean="0"/>
              <a:t>Галогенирование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Нитрование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76" y="2636912"/>
            <a:ext cx="4069484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403244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2428" y="4004885"/>
            <a:ext cx="388843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Поликонденсация фенола с формальдегидом</a:t>
            </a:r>
            <a:endParaRPr lang="ru-RU" sz="2000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4" y="4728268"/>
            <a:ext cx="4860032" cy="196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004048" y="4004885"/>
            <a:ext cx="360040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Гидрирование</a:t>
            </a:r>
            <a:endParaRPr lang="ru-RU" sz="2000" b="1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952289"/>
            <a:ext cx="3400440" cy="152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32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2" r="58"/>
          <a:stretch/>
        </p:blipFill>
        <p:spPr bwMode="auto">
          <a:xfrm>
            <a:off x="4374137" y="2276872"/>
            <a:ext cx="477659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Получение фенола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310695" y="1611198"/>
            <a:ext cx="4100264" cy="64008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Взаимодействие хлорбензола с щелочами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37083" y="1628800"/>
            <a:ext cx="3886200" cy="640080"/>
          </a:xfrm>
        </p:spPr>
        <p:txBody>
          <a:bodyPr/>
          <a:lstStyle/>
          <a:p>
            <a:pPr algn="ctr"/>
            <a:r>
              <a:rPr lang="ru-RU" dirty="0" err="1" smtClean="0"/>
              <a:t>Кумольный</a:t>
            </a:r>
            <a:r>
              <a:rPr lang="ru-RU" dirty="0" smtClean="0"/>
              <a:t> способ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" y="2348880"/>
            <a:ext cx="489654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68960"/>
            <a:ext cx="405765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9313" y="4282565"/>
            <a:ext cx="410445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Замещение </a:t>
            </a:r>
            <a:r>
              <a:rPr lang="ru-RU" sz="2000" b="1" dirty="0" err="1" smtClean="0"/>
              <a:t>сульфогруппы</a:t>
            </a:r>
            <a:r>
              <a:rPr lang="ru-RU" sz="2000" b="1" dirty="0" smtClean="0"/>
              <a:t> в бензол-сульфокислоте</a:t>
            </a:r>
            <a:endParaRPr lang="ru-RU" sz="2000" b="1" dirty="0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541" y="5085184"/>
            <a:ext cx="435292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23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Окисление фенолов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>
          <a:xfrm>
            <a:off x="107504" y="6875907"/>
            <a:ext cx="3886200" cy="64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60032" y="6858000"/>
            <a:ext cx="3886200" cy="6400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515" y="1899864"/>
            <a:ext cx="3886200" cy="20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70140"/>
            <a:ext cx="4248472" cy="144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54" y="4165184"/>
            <a:ext cx="4398594" cy="91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4" y="17008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716016" y="1714415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98051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3)</a:t>
            </a:r>
            <a:endParaRPr lang="ru-RU" dirty="0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5517232"/>
            <a:ext cx="5285974" cy="94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7378" y="526985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4)</a:t>
            </a:r>
            <a:endParaRPr lang="ru-RU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904682"/>
            <a:ext cx="2304256" cy="166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1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Использование фенола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430296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Производство черного чая, шоколада, кофе, сидра, пива, коньяка, виноделие.</a:t>
            </a:r>
          </a:p>
          <a:p>
            <a:r>
              <a:rPr lang="ru-RU" dirty="0" smtClean="0"/>
              <a:t>Переработка фруктов и овощей</a:t>
            </a:r>
          </a:p>
          <a:p>
            <a:r>
              <a:rPr lang="ru-RU" dirty="0" smtClean="0"/>
              <a:t>Дубильные вещества, антиоксиданты, пищевые красители, лекарственные и косметические препараты, краска.</a:t>
            </a:r>
          </a:p>
          <a:p>
            <a:r>
              <a:rPr lang="ru-RU" dirty="0" smtClean="0"/>
              <a:t>Изготовление пластмасс, пропитка рыболовных снастей, пестициды, парацетамол, хим. промышленность, искусственные волокна(нейлон, капрон)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000" dirty="0" smtClean="0"/>
              <a:t>Антисептик</a:t>
            </a:r>
          </a:p>
          <a:p>
            <a:r>
              <a:rPr lang="ru-RU" sz="2000" dirty="0" smtClean="0"/>
              <a:t>Лекарственные препараты</a:t>
            </a:r>
          </a:p>
          <a:p>
            <a:r>
              <a:rPr lang="ru-RU" sz="2000" dirty="0" smtClean="0"/>
              <a:t>Дезинфекция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Промышленность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Медицина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17032"/>
            <a:ext cx="1628800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02217"/>
            <a:ext cx="2065898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29200"/>
            <a:ext cx="2376264" cy="133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 t="16538" r="41791" b="8956"/>
          <a:stretch/>
        </p:blipFill>
        <p:spPr bwMode="auto">
          <a:xfrm>
            <a:off x="7164288" y="5157193"/>
            <a:ext cx="1561842" cy="143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07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Токсические свойства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323528" y="1700808"/>
            <a:ext cx="8496944" cy="1728192"/>
          </a:xfrm>
        </p:spPr>
        <p:txBody>
          <a:bodyPr>
            <a:noAutofit/>
          </a:bodyPr>
          <a:lstStyle/>
          <a:p>
            <a:r>
              <a:rPr lang="ru-RU" sz="2000" dirty="0"/>
              <a:t>Фенол — токсичное вещество. По степени воздействия на человеческий организм фенол относится к </a:t>
            </a:r>
            <a:r>
              <a:rPr lang="ru-RU" sz="2000" dirty="0" err="1"/>
              <a:t>высокоопасным</a:t>
            </a:r>
            <a:r>
              <a:rPr lang="ru-RU" sz="2000" dirty="0"/>
              <a:t> веществам (Класс опасности 2). При вдыхании вызывает нарушение функций нервной системы. Пыль, пары и раствор фенола раздражают слизистые оболочки глаз, дыхательных путей, кожу, вызывая химические ожоги.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323528" y="3645024"/>
            <a:ext cx="6840760" cy="3581400"/>
          </a:xfrm>
        </p:spPr>
        <p:txBody>
          <a:bodyPr>
            <a:normAutofit/>
          </a:bodyPr>
          <a:lstStyle/>
          <a:p>
            <a:r>
              <a:rPr lang="ru-RU" sz="2000" dirty="0" err="1"/>
              <a:t>ПДКр.з</a:t>
            </a:r>
            <a:r>
              <a:rPr lang="ru-RU" sz="2000" dirty="0"/>
              <a:t>. = 1 мг/м³ (2 класс опасности)</a:t>
            </a:r>
          </a:p>
          <a:p>
            <a:r>
              <a:rPr lang="ru-RU" sz="2000" dirty="0" err="1"/>
              <a:t>ПДКр.с</a:t>
            </a:r>
            <a:r>
              <a:rPr lang="ru-RU" sz="2000" dirty="0"/>
              <a:t>. = 0,3 мг/м³ (2 класс опасности)</a:t>
            </a:r>
          </a:p>
          <a:p>
            <a:r>
              <a:rPr lang="ru-RU" sz="2000" dirty="0" err="1"/>
              <a:t>ПДКм.р</a:t>
            </a:r>
            <a:r>
              <a:rPr lang="ru-RU" sz="2000" dirty="0"/>
              <a:t>. = 0,01 мг/м³</a:t>
            </a:r>
          </a:p>
          <a:p>
            <a:r>
              <a:rPr lang="ru-RU" sz="2000" dirty="0" err="1"/>
              <a:t>ПДКс.с</a:t>
            </a:r>
            <a:r>
              <a:rPr lang="ru-RU" sz="2000" dirty="0"/>
              <a:t>. = 0,006 мг/м³</a:t>
            </a:r>
          </a:p>
          <a:p>
            <a:r>
              <a:rPr lang="ru-RU" sz="2000" dirty="0" err="1"/>
              <a:t>ПДКв</a:t>
            </a:r>
            <a:r>
              <a:rPr lang="ru-RU" sz="2000" dirty="0"/>
              <a:t>. = 0,001 мг/л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Смертельная доза для человека при попадании внутрь 1—10 г, для детей 0,05—0,5 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34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Отравление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Паралич дыхательного центра, бледность, головокружение, тошнота, упадок сил, судороги, слабый пульс, холодный пот, отек лёгких, возможны острые аллергические проявления, моча бурая, быстро темнеет на воздухе.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Снять одежду, промыть пораженное место большим количеством воды</a:t>
            </a:r>
          </a:p>
          <a:p>
            <a:r>
              <a:rPr lang="ru-RU" sz="2000" dirty="0"/>
              <a:t>Г</a:t>
            </a:r>
            <a:r>
              <a:rPr lang="ru-RU" sz="2000" dirty="0" smtClean="0"/>
              <a:t>лаза промывать водой не менее 15 минут</a:t>
            </a:r>
          </a:p>
          <a:p>
            <a:r>
              <a:rPr lang="ru-RU" sz="2000" dirty="0" smtClean="0"/>
              <a:t>Промыть желудок водой, внутрь активированный уголь. Спирт и вазелиновое масло противопоказаны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Симптомы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Первая помощь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96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3050"/>
            <a:ext cx="8964488" cy="86995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Требования безопасности при работе с фенолом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401493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Защита глаз - очками, руки – перчатками.</a:t>
            </a:r>
          </a:p>
          <a:p>
            <a:r>
              <a:rPr lang="ru-RU" dirty="0" smtClean="0"/>
              <a:t>Рукава и ворот должны быть плотно застегнуты. Кристаллы фенола не должны попасть в обувь.</a:t>
            </a:r>
          </a:p>
          <a:p>
            <a:r>
              <a:rPr lang="ru-RU" dirty="0" smtClean="0"/>
              <a:t>После работы промыть руки с мылом проточной водой.</a:t>
            </a:r>
          </a:p>
          <a:p>
            <a:r>
              <a:rPr lang="ru-RU" dirty="0" smtClean="0"/>
              <a:t>Учащимся выдают только некрепкие растворы фенола.</a:t>
            </a:r>
          </a:p>
          <a:p>
            <a:r>
              <a:rPr lang="ru-RU" dirty="0" smtClean="0"/>
              <a:t>Группа хранения №7 – вещества повышенной физиологической активности.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При попадании на кожу промыть 10-40</a:t>
            </a:r>
            <a:r>
              <a:rPr lang="en-US" sz="2000" dirty="0" smtClean="0"/>
              <a:t>%</a:t>
            </a:r>
            <a:r>
              <a:rPr lang="ru-RU" sz="2000" dirty="0" smtClean="0"/>
              <a:t> этиловым спиртом.</a:t>
            </a:r>
          </a:p>
          <a:p>
            <a:r>
              <a:rPr lang="ru-RU" sz="2000" dirty="0" smtClean="0"/>
              <a:t>При отравлении через рот промывают желудок теплой водой, затем раствором </a:t>
            </a:r>
            <a:r>
              <a:rPr lang="en-US" sz="2000" dirty="0" err="1">
                <a:latin typeface="Calibri" panose="020F0502020204030204" pitchFamily="34" charset="0"/>
              </a:rPr>
              <a:t>KMnO</a:t>
            </a:r>
            <a:r>
              <a:rPr lang="en-US" sz="2000" dirty="0" smtClean="0">
                <a:latin typeface="Calibri" panose="020F0502020204030204" pitchFamily="34" charset="0"/>
              </a:rPr>
              <a:t>₄</a:t>
            </a:r>
            <a:r>
              <a:rPr lang="ru-RU" sz="2000" dirty="0" smtClean="0">
                <a:latin typeface="Calibri" panose="020F0502020204030204" pitchFamily="34" charset="0"/>
              </a:rPr>
              <a:t> или 10</a:t>
            </a:r>
            <a:r>
              <a:rPr lang="en-US" sz="2000" dirty="0" smtClean="0">
                <a:latin typeface="Calibri" panose="020F0502020204030204" pitchFamily="34" charset="0"/>
              </a:rPr>
              <a:t>%</a:t>
            </a:r>
            <a:r>
              <a:rPr lang="ru-RU" sz="2000" dirty="0" smtClean="0">
                <a:latin typeface="Calibri" panose="020F0502020204030204" pitchFamily="34" charset="0"/>
              </a:rPr>
              <a:t> этиловым спиртом, опять чистой водой.</a:t>
            </a:r>
          </a:p>
          <a:p>
            <a:r>
              <a:rPr lang="ru-RU" sz="2000" dirty="0" smtClean="0">
                <a:latin typeface="Calibri" panose="020F0502020204030204" pitchFamily="34" charset="0"/>
              </a:rPr>
              <a:t>Яичный белок как обволакивающее.</a:t>
            </a:r>
            <a:endParaRPr lang="ru-RU" sz="2000" dirty="0">
              <a:latin typeface="Calibri" panose="020F050202020403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08504" cy="86995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Упаковка, транспортировка и хранение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107504" y="1571379"/>
            <a:ext cx="7488832" cy="35814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000" dirty="0" smtClean="0"/>
              <a:t>На железных дорогах в цистернах (из нержавеющей хромоникелевой стали, углеродистой стали с цинковым покрытием) с обогревом.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000" dirty="0" smtClean="0"/>
              <a:t> Транспортируют по обогреваемому трубопроводу из нержавеющей хромоникелевой стали.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107504" y="3362079"/>
            <a:ext cx="3886200" cy="3581400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расплавленном и твердом состоянии хранят в герметичных </a:t>
            </a:r>
            <a:r>
              <a:rPr lang="ru-RU" sz="2000" dirty="0"/>
              <a:t>резервуарах из нержавеющей хромоникелевой стали, углеродистой стали с цинковым </a:t>
            </a:r>
            <a:r>
              <a:rPr lang="ru-RU" sz="2000" dirty="0" smtClean="0"/>
              <a:t>покрытием, а также в емкостях из монолитного алюминия.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628800"/>
            <a:ext cx="19442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3719583" cy="224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8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579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606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19256" cy="6876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Характеристика фенола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484784"/>
            <a:ext cx="8640960" cy="108011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000" dirty="0" smtClean="0"/>
              <a:t>Фенол (</a:t>
            </a:r>
            <a:r>
              <a:rPr lang="ru-RU" sz="2000" dirty="0" err="1" smtClean="0"/>
              <a:t>гидроксибензол</a:t>
            </a:r>
            <a:r>
              <a:rPr lang="ru-RU" sz="2000" dirty="0" smtClean="0"/>
              <a:t>, карболовая кислота) – это химическое соединение, представляющее собой бесцветные, розовеющие на воздухе кристаллы с характерным запахом гуаши.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7544" y="5301208"/>
            <a:ext cx="5842118" cy="1375619"/>
          </a:xfrm>
        </p:spPr>
        <p:txBody>
          <a:bodyPr>
            <a:normAutofit/>
          </a:bodyPr>
          <a:lstStyle/>
          <a:p>
            <a:r>
              <a:rPr lang="ru-RU" dirty="0"/>
              <a:t>Температура плавления: </a:t>
            </a:r>
            <a:r>
              <a:rPr lang="ru-RU" b="0" dirty="0"/>
              <a:t>40,9 °C</a:t>
            </a:r>
          </a:p>
          <a:p>
            <a:r>
              <a:rPr lang="ru-RU" dirty="0"/>
              <a:t>Температура кипения: </a:t>
            </a:r>
            <a:r>
              <a:rPr lang="ru-RU" b="0" dirty="0"/>
              <a:t>181 °C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0"/>
          <a:stretch/>
        </p:blipFill>
        <p:spPr bwMode="auto">
          <a:xfrm>
            <a:off x="611560" y="2636912"/>
            <a:ext cx="2636912" cy="249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3287681" cy="249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258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79512" y="116632"/>
            <a:ext cx="8880113" cy="720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Историческая справка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404664"/>
            <a:ext cx="8964488" cy="4149080"/>
          </a:xfrm>
        </p:spPr>
        <p:txBody>
          <a:bodyPr>
            <a:normAutofit fontScale="92500" lnSpcReduction="20000"/>
          </a:bodyPr>
          <a:lstStyle/>
          <a:p>
            <a:endParaRPr lang="ru-RU" sz="1900" dirty="0"/>
          </a:p>
          <a:p>
            <a:endParaRPr lang="ru-RU" sz="1900" dirty="0" smtClean="0"/>
          </a:p>
          <a:p>
            <a:endParaRPr lang="ru-RU" sz="1900" dirty="0" smtClean="0"/>
          </a:p>
          <a:p>
            <a:endParaRPr lang="ru-RU" sz="1900" dirty="0"/>
          </a:p>
          <a:p>
            <a:endParaRPr lang="ru-RU" sz="1900" dirty="0" smtClean="0"/>
          </a:p>
          <a:p>
            <a:r>
              <a:rPr lang="ru-RU" sz="2200" dirty="0" smtClean="0"/>
              <a:t>Фенол </a:t>
            </a:r>
            <a:r>
              <a:rPr lang="ru-RU" sz="2200" dirty="0"/>
              <a:t>был обнаружен в 1834 году </a:t>
            </a:r>
            <a:r>
              <a:rPr lang="ru-RU" sz="2200" dirty="0" err="1"/>
              <a:t>Фридлибом</a:t>
            </a:r>
            <a:r>
              <a:rPr lang="ru-RU" sz="2200" dirty="0"/>
              <a:t> Фердинандом Рунге, который извлек его (в нечистом виде) из каменноугольной </a:t>
            </a:r>
            <a:r>
              <a:rPr lang="ru-RU" sz="2200" dirty="0" smtClean="0"/>
              <a:t>смолы.</a:t>
            </a:r>
          </a:p>
          <a:p>
            <a:r>
              <a:rPr lang="ru-RU" sz="2200" dirty="0" smtClean="0"/>
              <a:t>В</a:t>
            </a:r>
            <a:r>
              <a:rPr lang="ru-RU" sz="2200" dirty="0"/>
              <a:t> 1841 году французский химик Огюст Лоран получил фенол в чистом </a:t>
            </a:r>
            <a:r>
              <a:rPr lang="ru-RU" sz="2200" dirty="0" smtClean="0"/>
              <a:t>виде.</a:t>
            </a:r>
          </a:p>
          <a:p>
            <a:r>
              <a:rPr lang="ru-RU" sz="2200" dirty="0" smtClean="0"/>
              <a:t>В </a:t>
            </a:r>
            <a:r>
              <a:rPr lang="ru-RU" sz="2200" dirty="0"/>
              <a:t>1836 году Огюст Лоран придумал название «фон» для </a:t>
            </a:r>
            <a:r>
              <a:rPr lang="ru-RU" sz="2200" dirty="0" smtClean="0"/>
              <a:t>бензола</a:t>
            </a:r>
            <a:r>
              <a:rPr lang="ru-RU" sz="2200" dirty="0"/>
              <a:t> это корень слов «фенол» и «фенил». В 1843 году французский химик Шарль Герхардт придумал название «фенол</a:t>
            </a:r>
            <a:r>
              <a:rPr lang="ru-RU" sz="2200" dirty="0" smtClean="0"/>
              <a:t>».</a:t>
            </a:r>
          </a:p>
          <a:p>
            <a:r>
              <a:rPr lang="ru-RU" sz="2200" dirty="0"/>
              <a:t>Антисептические свойства фенола использовал сэр Джозеф Листер (1827—1912) в своей пионерской технике антисептической хирургии.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07524"/>
            <a:ext cx="1440160" cy="197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16652"/>
            <a:ext cx="1440160" cy="198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16652"/>
            <a:ext cx="1440160" cy="197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6403043"/>
            <a:ext cx="7992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</a:t>
            </a:r>
            <a:r>
              <a:rPr lang="ru-RU" sz="1400" b="1" dirty="0" err="1" smtClean="0"/>
              <a:t>Фридлиб</a:t>
            </a:r>
            <a:r>
              <a:rPr lang="ru-RU" sz="1400" b="1" dirty="0" smtClean="0"/>
              <a:t> Рунге                Огюст Лоран                     Шарль Герхардт                    Джозеф Листер </a:t>
            </a:r>
            <a:endParaRPr lang="ru-RU" sz="14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417244"/>
            <a:ext cx="1548680" cy="198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35280" cy="6876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Классификация фенолов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506909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2852936"/>
            <a:ext cx="37623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5364088" y="1268760"/>
            <a:ext cx="3291840" cy="6397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По количеству </a:t>
            </a:r>
            <a:r>
              <a:rPr lang="ru-RU" dirty="0" err="1" smtClean="0"/>
              <a:t>бензольных</a:t>
            </a:r>
            <a:r>
              <a:rPr lang="ru-RU" dirty="0" smtClean="0"/>
              <a:t> колец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07504" y="1268760"/>
            <a:ext cx="4752528" cy="639762"/>
          </a:xfrm>
        </p:spPr>
        <p:txBody>
          <a:bodyPr/>
          <a:lstStyle/>
          <a:p>
            <a:pPr algn="ctr"/>
            <a:r>
              <a:rPr lang="ru-RU" dirty="0" smtClean="0"/>
              <a:t>По количеству гидроксильных групп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9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56792"/>
            <a:ext cx="8579296" cy="1371600"/>
          </a:xfrm>
        </p:spPr>
        <p:txBody>
          <a:bodyPr>
            <a:normAutofit/>
          </a:bodyPr>
          <a:lstStyle/>
          <a:p>
            <a:r>
              <a:rPr lang="ru-RU" sz="1900" dirty="0">
                <a:solidFill>
                  <a:schemeClr val="tx1"/>
                </a:solidFill>
              </a:rPr>
              <a:t>Фенолы – карболовая кислота, крезол, резорцин, гидрохинон, пирокатехин, пирогаллол. </a:t>
            </a:r>
            <a:r>
              <a:rPr lang="ru-RU" sz="1900" dirty="0"/>
              <a:t/>
            </a:r>
            <a:br>
              <a:rPr lang="ru-RU" sz="1900" dirty="0"/>
            </a:br>
            <a:endParaRPr lang="ru-RU" sz="19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018" y="2492896"/>
            <a:ext cx="5040560" cy="210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46" y="4797152"/>
            <a:ext cx="5400600" cy="188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45998" y="548680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Номенклатура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50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63272" cy="6876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Электронное строение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26513" y="4077072"/>
            <a:ext cx="3291840" cy="2880320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Со стороны гидроксильного кислорода, как более электроотрицательного атома, на </a:t>
            </a:r>
            <a:r>
              <a:rPr lang="ru-RU" dirty="0" err="1"/>
              <a:t>бензольное</a:t>
            </a:r>
            <a:r>
              <a:rPr lang="ru-RU" dirty="0"/>
              <a:t> кольцо действует отрицательный индуктивный </a:t>
            </a:r>
            <a:r>
              <a:rPr lang="ru-RU" dirty="0" smtClean="0"/>
              <a:t>эффект</a:t>
            </a:r>
          </a:p>
          <a:p>
            <a:r>
              <a:rPr lang="ru-RU" dirty="0"/>
              <a:t>Решающее значение для поляризации молекулы имеет положительный </a:t>
            </a:r>
            <a:r>
              <a:rPr lang="ru-RU" dirty="0" err="1"/>
              <a:t>мезомерный</a:t>
            </a:r>
            <a:r>
              <a:rPr lang="ru-RU" dirty="0"/>
              <a:t> эффект, который значительно сильнее индуктивного.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635896" y="4068409"/>
            <a:ext cx="5256584" cy="2808312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 smtClean="0"/>
              <a:t>Неподелённая</a:t>
            </a:r>
            <a:r>
              <a:rPr lang="ru-RU" dirty="0" smtClean="0"/>
              <a:t>  электронная пара атома кислорода гидроксильной группы взаимодействует с </a:t>
            </a:r>
            <a:r>
              <a:rPr lang="el-GR" dirty="0" smtClean="0"/>
              <a:t>π</a:t>
            </a:r>
            <a:r>
              <a:rPr lang="ru-RU" dirty="0" smtClean="0"/>
              <a:t>-электронным облаком </a:t>
            </a:r>
            <a:r>
              <a:rPr lang="ru-RU" dirty="0" err="1" smtClean="0"/>
              <a:t>бензольного</a:t>
            </a:r>
            <a:r>
              <a:rPr lang="ru-RU" dirty="0" smtClean="0"/>
              <a:t> кольца.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b="0" dirty="0"/>
              <a:t>Вследствие сопряжения связь С-О у фенолов становится значительно короче и прочнее в сравнении со спиртами и, как уже было сказано, ослабляется О-Н связь.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9216"/>
            <a:ext cx="1960805" cy="227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orgchem.ru/chem4/pic/o116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09157"/>
            <a:ext cx="476250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71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166" y="404664"/>
            <a:ext cx="8568952" cy="68760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Химические свойства фенолов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370766" y="4725144"/>
            <a:ext cx="4309466" cy="1662734"/>
          </a:xfrm>
        </p:spPr>
        <p:txBody>
          <a:bodyPr>
            <a:normAutofit fontScale="92500"/>
          </a:bodyPr>
          <a:lstStyle/>
          <a:p>
            <a:r>
              <a:rPr lang="ru-RU" dirty="0" err="1"/>
              <a:t>Фенильная</a:t>
            </a:r>
            <a:r>
              <a:rPr lang="ru-RU" dirty="0"/>
              <a:t> группа </a:t>
            </a:r>
            <a:r>
              <a:rPr lang="en-US" b="0" dirty="0"/>
              <a:t>C</a:t>
            </a:r>
            <a:r>
              <a:rPr lang="en-US" b="0" baseline="-25000" dirty="0"/>
              <a:t>6</a:t>
            </a:r>
            <a:r>
              <a:rPr lang="en-US" b="0" dirty="0"/>
              <a:t>H</a:t>
            </a:r>
            <a:r>
              <a:rPr lang="en-US" b="0" baseline="-25000" dirty="0"/>
              <a:t>5</a:t>
            </a:r>
            <a:r>
              <a:rPr lang="ru-RU" dirty="0"/>
              <a:t>- и гидроксил –ОН взаимно влияют друг на друга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60032" y="1916832"/>
            <a:ext cx="4064644" cy="453650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Фенолы обладают слабыми кислотными свойствами, при действии щелочей образуют соли феноляты.</a:t>
            </a:r>
          </a:p>
          <a:p>
            <a:r>
              <a:rPr lang="ru-RU" dirty="0" smtClean="0"/>
              <a:t>Являются более сильными кислотами в отличии от спиртов и воды</a:t>
            </a:r>
          </a:p>
          <a:p>
            <a:r>
              <a:rPr lang="ru-RU" dirty="0" smtClean="0"/>
              <a:t> Вступают в реакции </a:t>
            </a:r>
            <a:r>
              <a:rPr lang="ru-RU" dirty="0" err="1" smtClean="0"/>
              <a:t>электрофильного</a:t>
            </a:r>
            <a:r>
              <a:rPr lang="ru-RU" dirty="0" smtClean="0"/>
              <a:t> замещения по ароматическому кольцу. </a:t>
            </a:r>
            <a:r>
              <a:rPr lang="ru-RU" dirty="0" err="1" smtClean="0"/>
              <a:t>Гидрокси</a:t>
            </a:r>
            <a:r>
              <a:rPr lang="ru-RU" dirty="0" smtClean="0"/>
              <a:t>-группа увеличивает реакционную способность кольца к этим реакциям, и направляет замещение в </a:t>
            </a:r>
            <a:r>
              <a:rPr lang="ru-RU" dirty="0" err="1" smtClean="0"/>
              <a:t>орто</a:t>
            </a:r>
            <a:r>
              <a:rPr lang="ru-RU" dirty="0" smtClean="0"/>
              <a:t>- и пара- положения.</a:t>
            </a:r>
          </a:p>
          <a:p>
            <a:r>
              <a:rPr lang="ru-RU" dirty="0" err="1" smtClean="0"/>
              <a:t>Алкилируется</a:t>
            </a:r>
            <a:r>
              <a:rPr lang="ru-RU" dirty="0" smtClean="0"/>
              <a:t>, </a:t>
            </a:r>
            <a:r>
              <a:rPr lang="ru-RU" dirty="0" err="1" smtClean="0"/>
              <a:t>ацилируется</a:t>
            </a:r>
            <a:r>
              <a:rPr lang="ru-RU" dirty="0" smtClean="0"/>
              <a:t>, </a:t>
            </a:r>
            <a:r>
              <a:rPr lang="ru-RU" dirty="0" err="1" smtClean="0"/>
              <a:t>галогенируется</a:t>
            </a:r>
            <a:r>
              <a:rPr lang="ru-RU" dirty="0" smtClean="0"/>
              <a:t>, нитрируется и сульфируется.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215558" y="6858000"/>
            <a:ext cx="4608512" cy="14961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6853847"/>
            <a:ext cx="3291840" cy="639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4"/>
            <a:ext cx="44323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20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120680" cy="86995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Кислотные свойства фенолов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Взаимодействие с раствором щелочей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60032" y="1772816"/>
            <a:ext cx="3886200" cy="640080"/>
          </a:xfrm>
        </p:spPr>
        <p:txBody>
          <a:bodyPr/>
          <a:lstStyle/>
          <a:p>
            <a:pPr algn="ctr"/>
            <a:r>
              <a:rPr lang="ru-RU" dirty="0" smtClean="0"/>
              <a:t>С металлами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4523665" cy="129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" b="10810"/>
          <a:stretch/>
        </p:blipFill>
        <p:spPr bwMode="auto">
          <a:xfrm>
            <a:off x="4860032" y="2924944"/>
            <a:ext cx="3886804" cy="117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16417"/>
            <a:ext cx="4248472" cy="961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6165304"/>
            <a:ext cx="5590009" cy="61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7524" y="536539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Кислотные свойства фенола усиливаются под влиянием связанных с </a:t>
            </a:r>
            <a:r>
              <a:rPr lang="ru-RU" dirty="0" err="1"/>
              <a:t>бензольным</a:t>
            </a:r>
            <a:r>
              <a:rPr lang="ru-RU" dirty="0"/>
              <a:t> кольцом электроноакцепторных групп (NO2-, </a:t>
            </a:r>
            <a:r>
              <a:rPr lang="ru-RU" dirty="0" err="1"/>
              <a:t>Br</a:t>
            </a:r>
            <a:r>
              <a:rPr lang="ru-RU" dirty="0"/>
              <a:t>-)</a:t>
            </a:r>
          </a:p>
        </p:txBody>
      </p:sp>
    </p:spTree>
    <p:extLst>
      <p:ext uri="{BB962C8B-B14F-4D97-AF65-F5344CB8AC3E}">
        <p14:creationId xmlns:p14="http://schemas.microsoft.com/office/powerpoint/2010/main" val="361913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624</TotalTime>
  <Words>613</Words>
  <Application>Microsoft Office PowerPoint</Application>
  <PresentationFormat>Экран (4:3)</PresentationFormat>
  <Paragraphs>103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Обычная</vt:lpstr>
      <vt:lpstr>фЕНОЛ</vt:lpstr>
      <vt:lpstr>Презентация PowerPoint</vt:lpstr>
      <vt:lpstr>Характеристика фенола</vt:lpstr>
      <vt:lpstr>Историческая справка</vt:lpstr>
      <vt:lpstr>Классификация фенолов</vt:lpstr>
      <vt:lpstr>Фенолы – карболовая кислота, крезол, резорцин, гидрохинон, пирокатехин, пирогаллол.  </vt:lpstr>
      <vt:lpstr> Электронное строение</vt:lpstr>
      <vt:lpstr>Химические свойства фенолов</vt:lpstr>
      <vt:lpstr>Кислотные свойства фенолов</vt:lpstr>
      <vt:lpstr>Реакции фенола по бензольному кольцу</vt:lpstr>
      <vt:lpstr>Получение фенола</vt:lpstr>
      <vt:lpstr>Окисление фенолов</vt:lpstr>
      <vt:lpstr>Использование фенола</vt:lpstr>
      <vt:lpstr>Токсические свойства</vt:lpstr>
      <vt:lpstr>Отравление</vt:lpstr>
      <vt:lpstr>Требования безопасности при работе с фенолом</vt:lpstr>
      <vt:lpstr>Упаковка, транспортировка и хранение</vt:lpstr>
      <vt:lpstr>Результат работы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фЕНОЛ</dc:title>
  <dc:creator>Пользователь</dc:creator>
  <cp:lastModifiedBy>212</cp:lastModifiedBy>
  <cp:revision>32</cp:revision>
  <dcterms:created xsi:type="dcterms:W3CDTF">2021-01-31T07:07:38Z</dcterms:created>
  <dcterms:modified xsi:type="dcterms:W3CDTF">2021-02-04T12:18:18Z</dcterms:modified>
</cp:coreProperties>
</file>