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0" r:id="rId4"/>
    <p:sldId id="261" r:id="rId5"/>
    <p:sldId id="257" r:id="rId6"/>
    <p:sldId id="259" r:id="rId7"/>
    <p:sldId id="262" r:id="rId8"/>
    <p:sldId id="263" r:id="rId9"/>
    <p:sldId id="264" r:id="rId10"/>
    <p:sldId id="269" r:id="rId11"/>
    <p:sldId id="270" r:id="rId12"/>
    <p:sldId id="271" r:id="rId13"/>
    <p:sldId id="272" r:id="rId14"/>
    <p:sldId id="273" r:id="rId15"/>
    <p:sldId id="274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955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/>
              <a:t>О чем говорит "большой палец под подбородком?" (в %)</a:t>
            </a:r>
          </a:p>
        </c:rich>
      </c:tx>
      <c:layout>
        <c:manualLayout>
          <c:xMode val="edge"/>
          <c:yMode val="edge"/>
          <c:x val="0.1064512248468941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Лист1!$B$31</c:f>
              <c:strCache>
                <c:ptCount val="1"/>
                <c:pt idx="0">
                  <c:v>учителя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Лист1!$A$32:$A$35</c:f>
              <c:strCache>
                <c:ptCount val="4"/>
                <c:pt idx="0">
                  <c:v>A. Ложь</c:v>
                </c:pt>
                <c:pt idx="1">
                  <c:v>B. Скука</c:v>
                </c:pt>
                <c:pt idx="2">
                  <c:v>C. Беспокойство</c:v>
                </c:pt>
                <c:pt idx="3">
                  <c:v>D. Критическое суждение</c:v>
                </c:pt>
              </c:strCache>
            </c:strRef>
          </c:cat>
          <c:val>
            <c:numRef>
              <c:f>Лист1!$B$32:$B$35</c:f>
              <c:numCache>
                <c:formatCode>General</c:formatCode>
                <c:ptCount val="4"/>
                <c:pt idx="0">
                  <c:v>14</c:v>
                </c:pt>
                <c:pt idx="1">
                  <c:v>36</c:v>
                </c:pt>
                <c:pt idx="2">
                  <c:v>21</c:v>
                </c:pt>
                <c:pt idx="3">
                  <c:v>29</c:v>
                </c:pt>
              </c:numCache>
            </c:numRef>
          </c:val>
        </c:ser>
        <c:ser>
          <c:idx val="1"/>
          <c:order val="1"/>
          <c:tx>
            <c:strRef>
              <c:f>Лист1!$C$31</c:f>
              <c:strCache>
                <c:ptCount val="1"/>
                <c:pt idx="0">
                  <c:v>учащиеся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Лист1!$A$32:$A$35</c:f>
              <c:strCache>
                <c:ptCount val="4"/>
                <c:pt idx="0">
                  <c:v>A. Ложь</c:v>
                </c:pt>
                <c:pt idx="1">
                  <c:v>B. Скука</c:v>
                </c:pt>
                <c:pt idx="2">
                  <c:v>C. Беспокойство</c:v>
                </c:pt>
                <c:pt idx="3">
                  <c:v>D. Критическое суждение</c:v>
                </c:pt>
              </c:strCache>
            </c:strRef>
          </c:cat>
          <c:val>
            <c:numRef>
              <c:f>Лист1!$C$32:$C$35</c:f>
              <c:numCache>
                <c:formatCode>General</c:formatCode>
                <c:ptCount val="4"/>
                <c:pt idx="0">
                  <c:v>10</c:v>
                </c:pt>
                <c:pt idx="1">
                  <c:v>32</c:v>
                </c:pt>
                <c:pt idx="2">
                  <c:v>26</c:v>
                </c:pt>
                <c:pt idx="3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6982696"/>
        <c:axId val="226983088"/>
      </c:barChart>
      <c:catAx>
        <c:axId val="226982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6983088"/>
        <c:crosses val="autoZero"/>
        <c:auto val="1"/>
        <c:lblAlgn val="ctr"/>
        <c:lblOffset val="100"/>
        <c:noMultiLvlLbl val="0"/>
      </c:catAx>
      <c:valAx>
        <c:axId val="226983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6982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FE4F7-15E6-4C90-9228-A51BF8EFE95F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776D1-7DA8-4014-86D8-727D5AC102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4149080"/>
          </a:xfrm>
        </p:spPr>
        <p:txBody>
          <a:bodyPr>
            <a:normAutofit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4000" dirty="0" smtClean="0"/>
              <a:t>Проектная работа</a:t>
            </a:r>
            <a:br>
              <a:rPr lang="ru-RU" sz="4000" dirty="0" smtClean="0"/>
            </a:br>
            <a:r>
              <a:rPr lang="en-US" sz="4000" dirty="0" smtClean="0"/>
              <a:t>&lt;</a:t>
            </a:r>
            <a:r>
              <a:rPr lang="ru-RU" sz="4000" dirty="0" smtClean="0"/>
              <a:t>Язык жестов в обществе</a:t>
            </a:r>
            <a:r>
              <a:rPr lang="en-US" sz="4000" dirty="0" smtClean="0"/>
              <a:t>&gt;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012160" y="4365104"/>
            <a:ext cx="3456384" cy="2232248"/>
          </a:xfrm>
        </p:spPr>
        <p:txBody>
          <a:bodyPr>
            <a:normAutofit/>
          </a:bodyPr>
          <a:lstStyle/>
          <a:p>
            <a:pPr algn="l"/>
            <a:r>
              <a:rPr lang="ru-RU" sz="2000" b="1" dirty="0" smtClean="0"/>
              <a:t>Проектную работу выполнила:</a:t>
            </a:r>
          </a:p>
          <a:p>
            <a:pPr algn="l"/>
            <a:r>
              <a:rPr lang="ru-RU" sz="2000" b="1" dirty="0" smtClean="0"/>
              <a:t>Ученица </a:t>
            </a:r>
            <a:r>
              <a:rPr lang="ru-RU" sz="2000" b="1" dirty="0" smtClean="0"/>
              <a:t>9 </a:t>
            </a:r>
            <a:r>
              <a:rPr lang="ru-RU" sz="2000" b="1" dirty="0" smtClean="0"/>
              <a:t>класса</a:t>
            </a:r>
          </a:p>
          <a:p>
            <a:pPr algn="l"/>
            <a:r>
              <a:rPr lang="ru-RU" sz="2000" b="1" dirty="0" smtClean="0"/>
              <a:t>Руководитель </a:t>
            </a:r>
            <a:r>
              <a:rPr lang="ru-RU" sz="2000" b="1" dirty="0" smtClean="0"/>
              <a:t>проекта</a:t>
            </a:r>
          </a:p>
          <a:p>
            <a:pPr algn="l"/>
            <a:r>
              <a:rPr lang="ru-RU" sz="2000" b="1" dirty="0" smtClean="0"/>
              <a:t>Молчанова А.В.</a:t>
            </a:r>
          </a:p>
        </p:txBody>
      </p:sp>
      <p:pic>
        <p:nvPicPr>
          <p:cNvPr id="5" name="Рисунок 4" descr="презентация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8960"/>
            <a:ext cx="2987824" cy="2492896"/>
          </a:xfrm>
          <a:prstGeom prst="rect">
            <a:avLst/>
          </a:prstGeom>
        </p:spPr>
      </p:pic>
      <p:pic>
        <p:nvPicPr>
          <p:cNvPr id="6" name="Рисунок 5" descr="презентация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4941168"/>
            <a:ext cx="2088232" cy="191683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Исследование по проекту</a:t>
            </a:r>
            <a:br>
              <a:rPr lang="ru-RU" dirty="0" smtClean="0"/>
            </a:br>
            <a:r>
              <a:rPr lang="ru-RU" sz="2400" dirty="0" smtClean="0"/>
              <a:t>красным цветом выделены правильные ответы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890737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191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0660472"/>
              </p:ext>
            </p:extLst>
          </p:nvPr>
        </p:nvGraphicFramePr>
        <p:xfrm>
          <a:off x="457200" y="1700808"/>
          <a:ext cx="821925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76672"/>
            <a:ext cx="7704857" cy="82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8702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083763" cy="5840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476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Жест «Поглаживание подбородка» знаков нашим </a:t>
            </a:r>
            <a:b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испытуемым., или хорошо развита интуиция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57080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498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270585" cy="605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602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 Изучение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языка жестов не является особенно популярным даже сейчас. Мало кто знает о его действительном значении. В основной части были перечислены наиболее популярные жесты, такие как: «Поглаживание подбородка», «Касание дужками очков – губ»,</a:t>
            </a:r>
            <a:r>
              <a:rPr lang="ru-RU" sz="2400" dirty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“ладонь на груди”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так далее. Мы показали, что обозначают эти жесты и какова их цель. Очень часто, когда происходит обычное общение, люди все равно пытаются подтверждать свои слова жестами.  Все невербальное общение состоит из жестов, без которых невербальное общение существовать не может.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541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8" name="Содержимое 7" descr="1284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124744"/>
            <a:ext cx="7920880" cy="547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34" y="260648"/>
            <a:ext cx="871651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991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1. «Ничто не придает столько выражения и жизни, как жесты, движения рук, особенно при душевных волнениях; без жестов самое красивое </a:t>
            </a:r>
            <a:r>
              <a:rPr lang="ru-RU" sz="2700" b="1" dirty="0" smtClean="0"/>
              <a:t>лицо</a:t>
            </a:r>
            <a:r>
              <a:rPr lang="ru-RU" sz="2700" dirty="0" smtClean="0"/>
              <a:t> маловыразительно.»</a:t>
            </a:r>
            <a:br>
              <a:rPr lang="ru-RU" sz="2700" dirty="0" smtClean="0"/>
            </a:br>
            <a:r>
              <a:rPr lang="ru-RU" sz="2700" dirty="0" smtClean="0"/>
              <a:t>                                                                        </a:t>
            </a:r>
            <a:r>
              <a:rPr lang="ru-RU" sz="2200" dirty="0" err="1" smtClean="0"/>
              <a:t>Готхольд</a:t>
            </a:r>
            <a:r>
              <a:rPr lang="ru-RU" sz="2200" dirty="0" smtClean="0"/>
              <a:t> </a:t>
            </a:r>
            <a:r>
              <a:rPr lang="ru-RU" sz="2200" dirty="0" err="1" smtClean="0"/>
              <a:t>Эфраим</a:t>
            </a:r>
            <a:r>
              <a:rPr lang="ru-RU" sz="2200" dirty="0" smtClean="0"/>
              <a:t> Лессинг </a:t>
            </a:r>
            <a:endParaRPr lang="ru-RU" sz="2200" dirty="0"/>
          </a:p>
        </p:txBody>
      </p:sp>
      <p:pic>
        <p:nvPicPr>
          <p:cNvPr id="4" name="Содержимое 3" descr="4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3744416" cy="5013176"/>
          </a:xfrm>
        </p:spPr>
      </p:pic>
      <p:pic>
        <p:nvPicPr>
          <p:cNvPr id="5" name="Рисунок 4" descr="lessing_gothold_efra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916832"/>
            <a:ext cx="280831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22413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2. «Тот, кто лжет на языке слов, выдает себя на языке жестов, на которые он не обращает внимания»</a:t>
            </a:r>
            <a:br>
              <a:rPr lang="ru-RU" sz="2400" dirty="0" smtClean="0"/>
            </a:br>
            <a:r>
              <a:rPr lang="ru-RU" sz="2000" dirty="0" smtClean="0"/>
              <a:t>                                                                                          Освальд Шпенглер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3886200"/>
            <a:ext cx="1656184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Shpengl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3888432" cy="5157192"/>
          </a:xfrm>
          <a:prstGeom prst="rect">
            <a:avLst/>
          </a:prstGeom>
        </p:spPr>
      </p:pic>
      <p:pic>
        <p:nvPicPr>
          <p:cNvPr id="5" name="Рисунок 4" descr="1899506ni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420888"/>
            <a:ext cx="4248472" cy="299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резентация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700"/>
            <a:ext cx="9144000" cy="68453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резентация5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/>
              <a:t>Мимика</a:t>
            </a:r>
            <a:br>
              <a:rPr lang="ru-RU" sz="2400" b="1" dirty="0" smtClean="0"/>
            </a:br>
            <a:r>
              <a:rPr lang="ru-RU" sz="2400" dirty="0" smtClean="0"/>
              <a:t> </a:t>
            </a:r>
            <a:r>
              <a:rPr lang="ru-RU" sz="2700" dirty="0" smtClean="0"/>
              <a:t>В язык жестов входят не только движения рук, но и мимики. Люди почти всегда используют какую либо мимику  для того чтобы показать и передать свои эмоции собеседнику. Благодаря мимике мы можем понять что испытывает наш собеседник (унылость, злость, счастье, удивление, грусть, радость)</a:t>
            </a:r>
            <a:endParaRPr lang="ru-RU" sz="2700" b="1" dirty="0"/>
          </a:p>
        </p:txBody>
      </p:sp>
      <p:pic>
        <p:nvPicPr>
          <p:cNvPr id="6" name="Содержимое 5" descr="5f4ea446d0da721a5aacb8ce-1900x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924944"/>
            <a:ext cx="6649375" cy="35612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Жест большой палец вверх в Америке, Англии, Австралии имеет 3 значения.</a:t>
            </a:r>
            <a:br>
              <a:rPr lang="ru-RU" sz="2400" dirty="0" smtClean="0"/>
            </a:br>
            <a:r>
              <a:rPr lang="ru-RU" sz="2400" dirty="0" smtClean="0"/>
              <a:t>1. При </a:t>
            </a:r>
            <a:r>
              <a:rPr lang="ru-RU" sz="2400" b="1" dirty="0" smtClean="0"/>
              <a:t>«голосовании» на дороге</a:t>
            </a:r>
            <a:r>
              <a:rPr lang="ru-RU" sz="2400" dirty="0" smtClean="0"/>
              <a:t>, в попытках поймать попутную машину</a:t>
            </a:r>
            <a:br>
              <a:rPr lang="ru-RU" sz="2400" dirty="0" smtClean="0"/>
            </a:br>
            <a:r>
              <a:rPr lang="ru-RU" sz="2400" dirty="0" smtClean="0"/>
              <a:t>2. </a:t>
            </a:r>
            <a:r>
              <a:rPr lang="ru-RU" sz="2400" b="1" dirty="0" smtClean="0"/>
              <a:t>«Все в порядке»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3. А когда большой палец резко выбрасывается вверх, это становится </a:t>
            </a:r>
            <a:r>
              <a:rPr lang="ru-RU" sz="2400" b="1" dirty="0" smtClean="0"/>
              <a:t>оскорбительным знаком.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некоторых странах, например, Греции этот жест означает </a:t>
            </a:r>
            <a:r>
              <a:rPr lang="ru-RU" sz="2400" b="1" dirty="0" smtClean="0"/>
              <a:t>«замолчи».</a:t>
            </a:r>
            <a:endParaRPr lang="ru-RU" sz="2400" b="1" dirty="0"/>
          </a:p>
        </p:txBody>
      </p:sp>
      <p:pic>
        <p:nvPicPr>
          <p:cNvPr id="4" name="Содержимое 3" descr="6bacd32df9f96959f498ac9b6c3c146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996952"/>
            <a:ext cx="6486790" cy="36450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74456553_Alfavi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202</Words>
  <Application>Microsoft Office PowerPoint</Application>
  <PresentationFormat>Экран (4:3)</PresentationFormat>
  <Paragraphs>15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  Проектная работа &lt;Язык жестов в обществе&gt;      </vt:lpstr>
      <vt:lpstr>Презентация PowerPoint</vt:lpstr>
      <vt:lpstr>1. «Ничто не придает столько выражения и жизни, как жесты, движения рук, особенно при душевных волнениях; без жестов самое красивое лицо маловыразительно.»                                                                         Готхольд Эфраим Лессинг </vt:lpstr>
      <vt:lpstr>2. «Тот, кто лжет на языке слов, выдает себя на языке жестов, на которые он не обращает внимания»                                                                                           Освальд Шпенглер</vt:lpstr>
      <vt:lpstr>Презентация PowerPoint</vt:lpstr>
      <vt:lpstr>Презентация PowerPoint</vt:lpstr>
      <vt:lpstr>Мимика  В язык жестов входят не только движения рук, но и мимики. Люди почти всегда используют какую либо мимику  для того чтобы показать и передать свои эмоции собеседнику. Благодаря мимике мы можем понять что испытывает наш собеседник (унылость, злость, счастье, удивление, грусть, радость)</vt:lpstr>
      <vt:lpstr>Жест большой палец вверх в Америке, Англии, Австралии имеет 3 значения. 1. При «голосовании» на дороге, в попытках поймать попутную машину 2. «Все в порядке» 3. А когда большой палец резко выбрасывается вверх, это становится оскорбительным знаком. В некоторых странах, например, Греции этот жест означает «замолчи».</vt:lpstr>
      <vt:lpstr>Презентация PowerPoint</vt:lpstr>
      <vt:lpstr>Исследование по проекту красным цветом выделены правильные ответы</vt:lpstr>
      <vt:lpstr>Презентация PowerPoint</vt:lpstr>
      <vt:lpstr>Презентация PowerPoint</vt:lpstr>
      <vt:lpstr> Жест «Поглаживание подбородка» знаков нашим  испытуемым., или хорошо развита интуиция.</vt:lpstr>
      <vt:lpstr>Презентация PowerPoint</vt:lpstr>
      <vt:lpstr>Вывод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 Новокубанский район пос. Прикубанский Муниципальное  общеобразовательное  автономное  учреждение  средняя   общеобразовательная  школа  №  8  им.  А. Я. Тимова п. Прикубанского муниципального  образования  Новокубанский  район                Проектная работа &lt;Язык жестов в обществе&gt;</dc:title>
  <dc:creator>Пользователь Windows</dc:creator>
  <cp:lastModifiedBy>Image&amp;Matros ®</cp:lastModifiedBy>
  <cp:revision>15</cp:revision>
  <dcterms:created xsi:type="dcterms:W3CDTF">2021-12-05T15:05:08Z</dcterms:created>
  <dcterms:modified xsi:type="dcterms:W3CDTF">2022-10-10T21:19:12Z</dcterms:modified>
</cp:coreProperties>
</file>