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56" r:id="rId3"/>
    <p:sldId id="275" r:id="rId4"/>
    <p:sldId id="258" r:id="rId5"/>
    <p:sldId id="260" r:id="rId6"/>
    <p:sldId id="261" r:id="rId7"/>
    <p:sldId id="262" r:id="rId8"/>
    <p:sldId id="263" r:id="rId9"/>
    <p:sldId id="268" r:id="rId10"/>
    <p:sldId id="269" r:id="rId11"/>
    <p:sldId id="270" r:id="rId12"/>
    <p:sldId id="272" r:id="rId13"/>
    <p:sldId id="271" r:id="rId14"/>
    <p:sldId id="274" r:id="rId15"/>
    <p:sldId id="264" r:id="rId16"/>
    <p:sldId id="26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CC"/>
    <a:srgbClr val="FFCC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955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sz="1600" b="1">
                <a:solidFill>
                  <a:schemeClr val="tx1"/>
                </a:solidFill>
              </a:rPr>
              <a:t>Изменяется ли ваше отношение к учителям по мере взросления (%)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Лист1!$J$1</c:f>
              <c:strCache>
                <c:ptCount val="1"/>
                <c:pt idx="0">
                  <c:v>9б</c:v>
                </c:pt>
              </c:strCache>
            </c:strRef>
          </c:tx>
          <c:spPr>
            <a:solidFill>
              <a:schemeClr val="accent6">
                <a:shade val="76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Лист1!$I$2:$I$4</c:f>
              <c:strCache>
                <c:ptCount val="3"/>
                <c:pt idx="0">
                  <c:v>А) изменилось в лучшую;</c:v>
                </c:pt>
                <c:pt idx="1">
                  <c:v>Б) изменилось в худшую;</c:v>
                </c:pt>
                <c:pt idx="2">
                  <c:v>В) не изменилось</c:v>
                </c:pt>
              </c:strCache>
            </c:strRef>
          </c:cat>
          <c:val>
            <c:numRef>
              <c:f>Лист1!$J$2:$J$4</c:f>
              <c:numCache>
                <c:formatCode>General</c:formatCode>
                <c:ptCount val="3"/>
                <c:pt idx="0">
                  <c:v>33</c:v>
                </c:pt>
                <c:pt idx="1">
                  <c:v>40</c:v>
                </c:pt>
                <c:pt idx="2">
                  <c:v>27</c:v>
                </c:pt>
              </c:numCache>
            </c:numRef>
          </c:val>
        </c:ser>
        <c:ser>
          <c:idx val="1"/>
          <c:order val="1"/>
          <c:tx>
            <c:strRef>
              <c:f>Лист1!$K$1</c:f>
              <c:strCache>
                <c:ptCount val="1"/>
                <c:pt idx="0">
                  <c:v>6б</c:v>
                </c:pt>
              </c:strCache>
            </c:strRef>
          </c:tx>
          <c:spPr>
            <a:solidFill>
              <a:schemeClr val="accent6">
                <a:tint val="77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Лист1!$I$2:$I$4</c:f>
              <c:strCache>
                <c:ptCount val="3"/>
                <c:pt idx="0">
                  <c:v>А) изменилось в лучшую;</c:v>
                </c:pt>
                <c:pt idx="1">
                  <c:v>Б) изменилось в худшую;</c:v>
                </c:pt>
                <c:pt idx="2">
                  <c:v>В) не изменилось</c:v>
                </c:pt>
              </c:strCache>
            </c:strRef>
          </c:cat>
          <c:val>
            <c:numRef>
              <c:f>Лист1!$K$2:$K$4</c:f>
              <c:numCache>
                <c:formatCode>General</c:formatCode>
                <c:ptCount val="3"/>
                <c:pt idx="0">
                  <c:v>28</c:v>
                </c:pt>
                <c:pt idx="1">
                  <c:v>24</c:v>
                </c:pt>
                <c:pt idx="2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07647776"/>
        <c:axId val="307648952"/>
        <c:axId val="0"/>
      </c:bar3DChart>
      <c:catAx>
        <c:axId val="307647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7648952"/>
        <c:crosses val="autoZero"/>
        <c:auto val="1"/>
        <c:lblAlgn val="ctr"/>
        <c:lblOffset val="100"/>
        <c:noMultiLvlLbl val="0"/>
      </c:catAx>
      <c:valAx>
        <c:axId val="3076489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76477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На</a:t>
            </a:r>
            <a:r>
              <a:rPr lang="ru-RU" sz="2400" b="1" baseline="0" dirty="0">
                <a:solidFill>
                  <a:schemeClr val="accent6">
                    <a:lumMod val="75000"/>
                  </a:schemeClr>
                </a:solidFill>
              </a:rPr>
              <a:t> что вы обращаете внимание, когда учитель входит в класс? (%) </a:t>
            </a:r>
            <a:endParaRPr lang="ru-RU" sz="2400" b="1" i="0" u="none" strike="noStrike" baseline="0" dirty="0">
              <a:solidFill>
                <a:schemeClr val="accent6">
                  <a:lumMod val="75000"/>
                </a:schemeClr>
              </a:solidFill>
              <a:effectLst/>
            </a:endParaRPr>
          </a:p>
          <a:p>
            <a:pPr>
              <a:defRPr sz="2000"/>
            </a:pPr>
            <a:r>
              <a:rPr lang="ru-RU" sz="2000" baseline="0" dirty="0"/>
              <a:t>(ребята 6 б выбирали по  несколько ответов)</a:t>
            </a:r>
            <a:endParaRPr lang="ru-RU" sz="20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8540390784485276E-2"/>
          <c:y val="0.19610916247401083"/>
          <c:w val="0.93032917760279965"/>
          <c:h val="0.63474220202639264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Лист1!$H$5</c:f>
              <c:strCache>
                <c:ptCount val="1"/>
                <c:pt idx="0">
                  <c:v>9б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Лист1!$G$6:$G$9</c:f>
              <c:strCache>
                <c:ptCount val="4"/>
                <c:pt idx="0">
                  <c:v>А) на настроение;</c:v>
                </c:pt>
                <c:pt idx="1">
                  <c:v>Б) на одежду;</c:v>
                </c:pt>
                <c:pt idx="2">
                  <c:v>В) на прическу;</c:v>
                </c:pt>
                <c:pt idx="3">
                  <c:v>Г) на макияж.</c:v>
                </c:pt>
              </c:strCache>
            </c:strRef>
          </c:cat>
          <c:val>
            <c:numRef>
              <c:f>Лист1!$H$6:$H$9</c:f>
              <c:numCache>
                <c:formatCode>General</c:formatCode>
                <c:ptCount val="4"/>
                <c:pt idx="0">
                  <c:v>53</c:v>
                </c:pt>
                <c:pt idx="1">
                  <c:v>47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Лист1!$I$5</c:f>
              <c:strCache>
                <c:ptCount val="1"/>
                <c:pt idx="0">
                  <c:v>6б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Лист1!$G$6:$G$9</c:f>
              <c:strCache>
                <c:ptCount val="4"/>
                <c:pt idx="0">
                  <c:v>А) на настроение;</c:v>
                </c:pt>
                <c:pt idx="1">
                  <c:v>Б) на одежду;</c:v>
                </c:pt>
                <c:pt idx="2">
                  <c:v>В) на прическу;</c:v>
                </c:pt>
                <c:pt idx="3">
                  <c:v>Г) на макияж.</c:v>
                </c:pt>
              </c:strCache>
            </c:strRef>
          </c:cat>
          <c:val>
            <c:numRef>
              <c:f>Лист1!$I$6:$I$9</c:f>
              <c:numCache>
                <c:formatCode>General</c:formatCode>
                <c:ptCount val="4"/>
                <c:pt idx="0">
                  <c:v>88</c:v>
                </c:pt>
                <c:pt idx="1">
                  <c:v>16</c:v>
                </c:pt>
                <c:pt idx="2">
                  <c:v>44</c:v>
                </c:pt>
                <c:pt idx="3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07654048"/>
        <c:axId val="307655224"/>
        <c:axId val="308021056"/>
      </c:bar3DChart>
      <c:catAx>
        <c:axId val="307654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07655224"/>
        <c:crosses val="autoZero"/>
        <c:auto val="1"/>
        <c:lblAlgn val="ctr"/>
        <c:lblOffset val="100"/>
        <c:noMultiLvlLbl val="0"/>
      </c:catAx>
      <c:valAx>
        <c:axId val="3076552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7654048"/>
        <c:crosses val="autoZero"/>
        <c:crossBetween val="between"/>
      </c:valAx>
      <c:serAx>
        <c:axId val="308021056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7655224"/>
        <c:crosses val="autoZero"/>
      </c:ser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Случалось ли у вас такое, что из-за учителя вы не хотели идти в школу? (%)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5450389771506873E-2"/>
          <c:y val="0.13751646642436555"/>
          <c:w val="0.92515472817835054"/>
          <c:h val="0.6782817782151189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Лист1!$H$10</c:f>
              <c:strCache>
                <c:ptCount val="1"/>
                <c:pt idx="0">
                  <c:v>9б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accent2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2">
                  <a:lumMod val="75000"/>
                </a:scheme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Лист1!$G$11:$G$13</c:f>
              <c:strCache>
                <c:ptCount val="3"/>
                <c:pt idx="0">
                  <c:v>А) один раз было;</c:v>
                </c:pt>
                <c:pt idx="1">
                  <c:v>Б) такого никогда не было;</c:v>
                </c:pt>
                <c:pt idx="2">
                  <c:v>В) постоянно происходит</c:v>
                </c:pt>
              </c:strCache>
            </c:strRef>
          </c:cat>
          <c:val>
            <c:numRef>
              <c:f>Лист1!$H$11:$H$13</c:f>
              <c:numCache>
                <c:formatCode>General</c:formatCode>
                <c:ptCount val="3"/>
                <c:pt idx="0">
                  <c:v>33</c:v>
                </c:pt>
                <c:pt idx="1">
                  <c:v>40</c:v>
                </c:pt>
                <c:pt idx="2">
                  <c:v>27</c:v>
                </c:pt>
              </c:numCache>
            </c:numRef>
          </c:val>
        </c:ser>
        <c:ser>
          <c:idx val="1"/>
          <c:order val="1"/>
          <c:tx>
            <c:strRef>
              <c:f>Лист1!$I$10</c:f>
              <c:strCache>
                <c:ptCount val="1"/>
                <c:pt idx="0">
                  <c:v>6б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accent4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4">
                  <a:lumMod val="75000"/>
                </a:scheme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Лист1!$G$11:$G$13</c:f>
              <c:strCache>
                <c:ptCount val="3"/>
                <c:pt idx="0">
                  <c:v>А) один раз было;</c:v>
                </c:pt>
                <c:pt idx="1">
                  <c:v>Б) такого никогда не было;</c:v>
                </c:pt>
                <c:pt idx="2">
                  <c:v>В) постоянно происходит</c:v>
                </c:pt>
              </c:strCache>
            </c:strRef>
          </c:cat>
          <c:val>
            <c:numRef>
              <c:f>Лист1!$I$11:$I$13</c:f>
              <c:numCache>
                <c:formatCode>General</c:formatCode>
                <c:ptCount val="3"/>
                <c:pt idx="0">
                  <c:v>56</c:v>
                </c:pt>
                <c:pt idx="1">
                  <c:v>24</c:v>
                </c:pt>
                <c:pt idx="2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5"/>
        <c:shape val="box"/>
        <c:axId val="307648560"/>
        <c:axId val="307652088"/>
        <c:axId val="0"/>
      </c:bar3DChart>
      <c:catAx>
        <c:axId val="307648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7652088"/>
        <c:crosses val="autoZero"/>
        <c:auto val="1"/>
        <c:lblAlgn val="ctr"/>
        <c:lblOffset val="100"/>
        <c:noMultiLvlLbl val="0"/>
      </c:catAx>
      <c:valAx>
        <c:axId val="3076520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76485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Какими качествами учитель не должен </a:t>
            </a:r>
            <a:endParaRPr lang="ru-RU" dirty="0" smtClean="0"/>
          </a:p>
          <a:p>
            <a:pPr>
              <a:defRPr/>
            </a:pPr>
            <a:r>
              <a:rPr lang="ru-RU" dirty="0" smtClean="0"/>
              <a:t>обладать</a:t>
            </a:r>
            <a:r>
              <a:rPr lang="ru-RU" dirty="0"/>
              <a:t>? (%)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Лист1!$H$19</c:f>
              <c:strCache>
                <c:ptCount val="1"/>
                <c:pt idx="0">
                  <c:v>9б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accent1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1">
                  <a:lumMod val="75000"/>
                </a:scheme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Лист1!$G$20:$G$23</c:f>
              <c:strCache>
                <c:ptCount val="4"/>
                <c:pt idx="0">
                  <c:v>А) грубость;</c:v>
                </c:pt>
                <c:pt idx="1">
                  <c:v>Б) равнодушие к ученикам;</c:v>
                </c:pt>
                <c:pt idx="2">
                  <c:v>В) деление учеников на «любимчиков» и остальных;</c:v>
                </c:pt>
                <c:pt idx="3">
                  <c:v>Г) ни одним из этих качеств.</c:v>
                </c:pt>
              </c:strCache>
            </c:strRef>
          </c:cat>
          <c:val>
            <c:numRef>
              <c:f>Лист1!$H$20:$H$23</c:f>
              <c:numCache>
                <c:formatCode>General</c:formatCode>
                <c:ptCount val="4"/>
                <c:pt idx="0">
                  <c:v>7</c:v>
                </c:pt>
                <c:pt idx="1">
                  <c:v>20</c:v>
                </c:pt>
                <c:pt idx="2">
                  <c:v>0</c:v>
                </c:pt>
                <c:pt idx="3">
                  <c:v>73</c:v>
                </c:pt>
              </c:numCache>
            </c:numRef>
          </c:val>
        </c:ser>
        <c:ser>
          <c:idx val="1"/>
          <c:order val="1"/>
          <c:tx>
            <c:strRef>
              <c:f>Лист1!$I$19</c:f>
              <c:strCache>
                <c:ptCount val="1"/>
                <c:pt idx="0">
                  <c:v>6б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accent3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3">
                  <a:lumMod val="75000"/>
                </a:scheme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Лист1!$G$20:$G$23</c:f>
              <c:strCache>
                <c:ptCount val="4"/>
                <c:pt idx="0">
                  <c:v>А) грубость;</c:v>
                </c:pt>
                <c:pt idx="1">
                  <c:v>Б) равнодушие к ученикам;</c:v>
                </c:pt>
                <c:pt idx="2">
                  <c:v>В) деление учеников на «любимчиков» и остальных;</c:v>
                </c:pt>
                <c:pt idx="3">
                  <c:v>Г) ни одним из этих качеств.</c:v>
                </c:pt>
              </c:strCache>
            </c:strRef>
          </c:cat>
          <c:val>
            <c:numRef>
              <c:f>Лист1!$I$20:$I$23</c:f>
              <c:numCache>
                <c:formatCode>General</c:formatCode>
                <c:ptCount val="4"/>
                <c:pt idx="0">
                  <c:v>32</c:v>
                </c:pt>
                <c:pt idx="1">
                  <c:v>24</c:v>
                </c:pt>
                <c:pt idx="2">
                  <c:v>26</c:v>
                </c:pt>
                <c:pt idx="3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5"/>
        <c:shape val="box"/>
        <c:axId val="307648168"/>
        <c:axId val="307653264"/>
        <c:axId val="0"/>
      </c:bar3DChart>
      <c:catAx>
        <c:axId val="307648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7653264"/>
        <c:crosses val="autoZero"/>
        <c:auto val="1"/>
        <c:lblAlgn val="ctr"/>
        <c:lblOffset val="100"/>
        <c:noMultiLvlLbl val="0"/>
      </c:catAx>
      <c:valAx>
        <c:axId val="3076532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76481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Есть ли в вашей жизни учитель, благодаря которому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вы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стали лучше? (%)</a:t>
            </a:r>
          </a:p>
        </c:rich>
      </c:tx>
      <c:layout>
        <c:manualLayout>
          <c:xMode val="edge"/>
          <c:yMode val="edge"/>
          <c:x val="9.8259939729755996E-2"/>
          <c:y val="1.888064733648010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6580927384076991E-2"/>
          <c:y val="0.18852230794144667"/>
          <c:w val="0.88187751531058622"/>
          <c:h val="0.6056644065816789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Лист1!$H$14</c:f>
              <c:strCache>
                <c:ptCount val="1"/>
                <c:pt idx="0">
                  <c:v>9б</c:v>
                </c:pt>
              </c:strCache>
            </c:strRef>
          </c:tx>
          <c:spPr>
            <a:solidFill>
              <a:schemeClr val="accent5">
                <a:tint val="77000"/>
                <a:alpha val="85000"/>
              </a:schemeClr>
            </a:solidFill>
            <a:ln w="9525" cap="flat" cmpd="sng" algn="ctr">
              <a:solidFill>
                <a:schemeClr val="accent5">
                  <a:tint val="77000"/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5">
                  <a:tint val="77000"/>
                  <a:lumMod val="75000"/>
                </a:scheme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Лист1!$G$15:$G$17</c:f>
              <c:strCache>
                <c:ptCount val="3"/>
                <c:pt idx="0">
                  <c:v>А) да;</c:v>
                </c:pt>
                <c:pt idx="1">
                  <c:v>Б) нет</c:v>
                </c:pt>
                <c:pt idx="2">
                  <c:v>В) я об этом не задумывался</c:v>
                </c:pt>
              </c:strCache>
            </c:strRef>
          </c:cat>
          <c:val>
            <c:numRef>
              <c:f>Лист1!$H$15:$H$17</c:f>
              <c:numCache>
                <c:formatCode>General</c:formatCode>
                <c:ptCount val="3"/>
                <c:pt idx="0">
                  <c:v>73</c:v>
                </c:pt>
                <c:pt idx="1">
                  <c:v>7</c:v>
                </c:pt>
                <c:pt idx="2">
                  <c:v>20</c:v>
                </c:pt>
              </c:numCache>
            </c:numRef>
          </c:val>
        </c:ser>
        <c:ser>
          <c:idx val="1"/>
          <c:order val="1"/>
          <c:tx>
            <c:strRef>
              <c:f>Лист1!$I$14</c:f>
              <c:strCache>
                <c:ptCount val="1"/>
                <c:pt idx="0">
                  <c:v>6б</c:v>
                </c:pt>
              </c:strCache>
            </c:strRef>
          </c:tx>
          <c:spPr>
            <a:solidFill>
              <a:schemeClr val="accent5">
                <a:shade val="76000"/>
                <a:alpha val="85000"/>
              </a:schemeClr>
            </a:solidFill>
            <a:ln w="9525" cap="flat" cmpd="sng" algn="ctr">
              <a:solidFill>
                <a:schemeClr val="accent5">
                  <a:shade val="76000"/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5">
                  <a:shade val="76000"/>
                  <a:lumMod val="75000"/>
                </a:scheme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Лист1!$G$15:$G$17</c:f>
              <c:strCache>
                <c:ptCount val="3"/>
                <c:pt idx="0">
                  <c:v>А) да;</c:v>
                </c:pt>
                <c:pt idx="1">
                  <c:v>Б) нет</c:v>
                </c:pt>
                <c:pt idx="2">
                  <c:v>В) я об этом не задумывался</c:v>
                </c:pt>
              </c:strCache>
            </c:strRef>
          </c:cat>
          <c:val>
            <c:numRef>
              <c:f>Лист1!$I$15:$I$17</c:f>
              <c:numCache>
                <c:formatCode>General</c:formatCode>
                <c:ptCount val="3"/>
                <c:pt idx="0">
                  <c:v>72</c:v>
                </c:pt>
                <c:pt idx="1">
                  <c:v>16</c:v>
                </c:pt>
                <c:pt idx="2">
                  <c:v>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5"/>
        <c:shape val="box"/>
        <c:axId val="307617344"/>
        <c:axId val="307614600"/>
        <c:axId val="0"/>
      </c:bar3DChart>
      <c:catAx>
        <c:axId val="307617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7614600"/>
        <c:crosses val="autoZero"/>
        <c:auto val="1"/>
        <c:lblAlgn val="ctr"/>
        <c:lblOffset val="100"/>
        <c:noMultiLvlLbl val="0"/>
      </c:catAx>
      <c:valAx>
        <c:axId val="3076146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76173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Reversed" id="25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5000"/>
            <a:duotone>
              <a:schemeClr val="bg2">
                <a:shade val="3000"/>
                <a:satMod val="110000"/>
              </a:schemeClr>
              <a:schemeClr val="bg2">
                <a:tint val="60000"/>
                <a:satMod val="42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54377"/>
            <a:ext cx="8589640" cy="5904656"/>
          </a:xfrm>
        </p:spPr>
        <p:txBody>
          <a:bodyPr>
            <a:noAutofit/>
          </a:bodyPr>
          <a:lstStyle/>
          <a:p>
            <a:r>
              <a:rPr lang="ru-RU" sz="4800" b="1" dirty="0"/>
              <a:t> </a:t>
            </a:r>
            <a:r>
              <a:rPr lang="ru-RU" sz="4800" b="1" dirty="0" smtClean="0">
                <a:solidFill>
                  <a:schemeClr val="tx1"/>
                </a:solidFill>
              </a:rPr>
              <a:t>Проектная работа</a:t>
            </a:r>
            <a:br>
              <a:rPr lang="ru-RU" sz="4800" b="1" dirty="0" smtClean="0">
                <a:solidFill>
                  <a:schemeClr val="tx1"/>
                </a:solidFill>
              </a:rPr>
            </a:br>
            <a:r>
              <a:rPr lang="ru-RU" sz="4800" dirty="0" smtClean="0">
                <a:solidFill>
                  <a:schemeClr val="tx1"/>
                </a:solidFill>
              </a:rPr>
              <a:t>«Статус учителя - глазами современных учеников»</a:t>
            </a:r>
            <a:r>
              <a:rPr lang="ru-RU" sz="4800" b="1" dirty="0" smtClean="0">
                <a:solidFill>
                  <a:schemeClr val="tx1"/>
                </a:solidFill>
              </a:rPr>
              <a:t>                            </a:t>
            </a:r>
            <a:br>
              <a:rPr lang="ru-RU" sz="48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по </a:t>
            </a:r>
            <a:r>
              <a:rPr lang="ru-RU" sz="2400" b="1" dirty="0">
                <a:solidFill>
                  <a:schemeClr val="tx1"/>
                </a:solidFill>
              </a:rPr>
              <a:t>учебной дисциплине: Психология</a:t>
            </a:r>
            <a:r>
              <a:rPr lang="ru-RU" sz="2400" b="1" dirty="0" smtClean="0">
                <a:solidFill>
                  <a:schemeClr val="tx1"/>
                </a:solidFill>
              </a:rPr>
              <a:t>.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Выполнил: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                            </a:t>
            </a:r>
            <a:r>
              <a:rPr lang="ru-RU" sz="1600" smtClean="0">
                <a:solidFill>
                  <a:schemeClr val="tx1"/>
                </a:solidFill>
              </a:rPr>
              <a:t>обучающийся </a:t>
            </a:r>
            <a:r>
              <a:rPr lang="ru-RU" sz="1600" smtClean="0">
                <a:solidFill>
                  <a:schemeClr val="tx1"/>
                </a:solidFill>
              </a:rPr>
              <a:t>9 </a:t>
            </a:r>
            <a:r>
              <a:rPr lang="ru-RU" sz="1600" dirty="0" smtClean="0">
                <a:solidFill>
                  <a:schemeClr val="tx1"/>
                </a:solidFill>
              </a:rPr>
              <a:t>класса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smtClean="0">
                <a:solidFill>
                  <a:schemeClr val="tx1"/>
                </a:solidFill>
              </a:rPr>
              <a:t>                                    </a:t>
            </a:r>
            <a:r>
              <a:rPr lang="ru-RU" sz="1600" dirty="0" smtClean="0">
                <a:solidFill>
                  <a:schemeClr val="tx1"/>
                </a:solidFill>
              </a:rPr>
              <a:t/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               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     Руководитель: 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        педагог-психолог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      Молчанова А.В.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4128" y="7605464"/>
            <a:ext cx="8291264" cy="715739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4149080"/>
            <a:ext cx="3697381" cy="2614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394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6208965"/>
              </p:ext>
            </p:extLst>
          </p:nvPr>
        </p:nvGraphicFramePr>
        <p:xfrm>
          <a:off x="107504" y="188640"/>
          <a:ext cx="7992888" cy="6552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Объект 3"/>
          <p:cNvPicPr>
            <a:picLocks noChangeAspect="1"/>
          </p:cNvPicPr>
          <p:nvPr/>
        </p:nvPicPr>
        <p:blipFill rotWithShape="1">
          <a:blip r:embed="rId3"/>
          <a:srcRect l="33354" r="32246"/>
          <a:stretch/>
        </p:blipFill>
        <p:spPr>
          <a:xfrm>
            <a:off x="7308304" y="0"/>
            <a:ext cx="1835696" cy="3872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247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3744905"/>
              </p:ext>
            </p:extLst>
          </p:nvPr>
        </p:nvGraphicFramePr>
        <p:xfrm>
          <a:off x="2231232" y="0"/>
          <a:ext cx="6912768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050" name="Picture 2" descr="http://dyatkovo-solnyshko.ru/fon/Pamyatki/leto_i_doshkolnik-2021-1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34"/>
          <a:stretch/>
        </p:blipFill>
        <p:spPr bwMode="auto">
          <a:xfrm>
            <a:off x="12920" y="5096777"/>
            <a:ext cx="4415064" cy="1761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4002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975090"/>
              </p:ext>
            </p:extLst>
          </p:nvPr>
        </p:nvGraphicFramePr>
        <p:xfrm>
          <a:off x="0" y="953939"/>
          <a:ext cx="8229600" cy="59040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2280" y="404664"/>
            <a:ext cx="2225233" cy="3243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46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6841147"/>
              </p:ext>
            </p:extLst>
          </p:nvPr>
        </p:nvGraphicFramePr>
        <p:xfrm>
          <a:off x="0" y="188641"/>
          <a:ext cx="9036496" cy="65527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5535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Какие качества вам нравятся в </a:t>
            </a:r>
            <a:r>
              <a:rPr lang="ru-RU" dirty="0" smtClean="0"/>
              <a:t>учителях нашей школы: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3389" y="1628800"/>
            <a:ext cx="8229600" cy="4709160"/>
          </a:xfrm>
        </p:spPr>
        <p:txBody>
          <a:bodyPr>
            <a:normAutofit fontScale="77500" lnSpcReduction="20000"/>
          </a:bodyPr>
          <a:lstStyle/>
          <a:p>
            <a:pPr lvl="0"/>
            <a:endParaRPr lang="ru-RU" dirty="0"/>
          </a:p>
          <a:p>
            <a:pPr lvl="0"/>
            <a:r>
              <a:rPr lang="ru-RU" sz="3500" b="1" dirty="0"/>
              <a:t>Доброта;</a:t>
            </a:r>
          </a:p>
          <a:p>
            <a:pPr lvl="0"/>
            <a:r>
              <a:rPr lang="ru-RU" sz="3500" b="1" dirty="0"/>
              <a:t>Юмор;</a:t>
            </a:r>
          </a:p>
          <a:p>
            <a:pPr lvl="0"/>
            <a:r>
              <a:rPr lang="ru-RU" sz="3500" b="1" dirty="0"/>
              <a:t>Отзывчивость;</a:t>
            </a:r>
          </a:p>
          <a:p>
            <a:pPr lvl="0"/>
            <a:r>
              <a:rPr lang="ru-RU" sz="3500" b="1" dirty="0"/>
              <a:t>Справедливость;</a:t>
            </a:r>
          </a:p>
          <a:p>
            <a:pPr lvl="0"/>
            <a:r>
              <a:rPr lang="ru-RU" sz="3500" b="1" dirty="0"/>
              <a:t>Современность;</a:t>
            </a:r>
          </a:p>
          <a:p>
            <a:pPr lvl="0"/>
            <a:r>
              <a:rPr lang="ru-RU" sz="3500" b="1" dirty="0"/>
              <a:t>Ум;</a:t>
            </a:r>
          </a:p>
          <a:p>
            <a:pPr lvl="0"/>
            <a:r>
              <a:rPr lang="ru-RU" sz="3500" b="1" dirty="0"/>
              <a:t>Честность;</a:t>
            </a:r>
          </a:p>
          <a:p>
            <a:pPr lvl="0"/>
            <a:r>
              <a:rPr lang="ru-RU" sz="3500" b="1" dirty="0"/>
              <a:t>Понимание;</a:t>
            </a:r>
          </a:p>
          <a:p>
            <a:pPr lvl="0"/>
            <a:r>
              <a:rPr lang="ru-RU" sz="3500" b="1" dirty="0"/>
              <a:t>Общительность;</a:t>
            </a:r>
          </a:p>
          <a:p>
            <a:pPr lvl="0"/>
            <a:r>
              <a:rPr lang="ru-RU" sz="3500" b="1" dirty="0"/>
              <a:t>Спокойствие.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5936" y="3284984"/>
            <a:ext cx="4860377" cy="2729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8159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60648"/>
            <a:ext cx="9073008" cy="69398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Заключение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Каким же должен быть современный учитель? Результаты моего исследования показали, что учитель XXI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века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–это начитанный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добрый и одновременно строгий человек. Учитель должен уметь находить общий язык с учениками, не делить учеников на «любимчиков» и остальных учеников, совершенствоваться как личность, но в то же время оставаться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самим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собой.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16477" b="8199"/>
          <a:stretch/>
        </p:blipFill>
        <p:spPr>
          <a:xfrm>
            <a:off x="4751512" y="4005064"/>
            <a:ext cx="4392488" cy="2756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22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648" y="260648"/>
            <a:ext cx="9083352" cy="2520280"/>
          </a:xfrm>
        </p:spPr>
        <p:txBody>
          <a:bodyPr>
            <a:normAutofit/>
          </a:bodyPr>
          <a:lstStyle/>
          <a:p>
            <a:r>
              <a:rPr lang="ru-RU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пасибо за внимание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728" y="2780928"/>
            <a:ext cx="4752528" cy="3564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131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260648"/>
            <a:ext cx="6624736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</a:pPr>
            <a:r>
              <a:rPr lang="ru-RU" sz="2000" i="1" dirty="0">
                <a:ea typeface="Times New Roman" panose="02020603050405020304" pitchFamily="18" charset="0"/>
              </a:rPr>
              <a:t>«</a:t>
            </a:r>
            <a:r>
              <a:rPr lang="ru-RU" b="1" i="1" dirty="0">
                <a:ea typeface="Times New Roman" panose="02020603050405020304" pitchFamily="18" charset="0"/>
              </a:rPr>
              <a:t>Самое</a:t>
            </a:r>
            <a:r>
              <a:rPr lang="ru-RU" i="1" dirty="0">
                <a:ea typeface="Times New Roman" panose="02020603050405020304" pitchFamily="18" charset="0"/>
              </a:rPr>
              <a:t> </a:t>
            </a:r>
            <a:r>
              <a:rPr lang="ru-RU" b="1" i="1" dirty="0">
                <a:ea typeface="Times New Roman" panose="02020603050405020304" pitchFamily="18" charset="0"/>
              </a:rPr>
              <a:t>трудное</a:t>
            </a:r>
            <a:r>
              <a:rPr lang="ru-RU" i="1" dirty="0">
                <a:ea typeface="Times New Roman" panose="02020603050405020304" pitchFamily="18" charset="0"/>
              </a:rPr>
              <a:t> </a:t>
            </a:r>
            <a:r>
              <a:rPr lang="ru-RU" b="1" i="1" dirty="0">
                <a:ea typeface="Times New Roman" panose="02020603050405020304" pitchFamily="18" charset="0"/>
              </a:rPr>
              <a:t>в</a:t>
            </a:r>
            <a:r>
              <a:rPr lang="ru-RU" i="1" dirty="0">
                <a:ea typeface="Times New Roman" panose="02020603050405020304" pitchFamily="18" charset="0"/>
              </a:rPr>
              <a:t> </a:t>
            </a:r>
            <a:r>
              <a:rPr lang="ru-RU" b="1" i="1" dirty="0">
                <a:ea typeface="Times New Roman" panose="02020603050405020304" pitchFamily="18" charset="0"/>
              </a:rPr>
              <a:t>учении</a:t>
            </a:r>
            <a:r>
              <a:rPr lang="ru-RU" i="1" dirty="0">
                <a:ea typeface="Times New Roman" panose="02020603050405020304" pitchFamily="18" charset="0"/>
              </a:rPr>
              <a:t> – </a:t>
            </a:r>
            <a:r>
              <a:rPr lang="ru-RU" b="1" i="1" dirty="0">
                <a:ea typeface="Times New Roman" panose="02020603050405020304" pitchFamily="18" charset="0"/>
              </a:rPr>
              <a:t>научиться</a:t>
            </a:r>
            <a:r>
              <a:rPr lang="ru-RU" i="1" dirty="0">
                <a:ea typeface="Times New Roman" panose="02020603050405020304" pitchFamily="18" charset="0"/>
              </a:rPr>
              <a:t> </a:t>
            </a:r>
            <a:r>
              <a:rPr lang="ru-RU" b="1" i="1" dirty="0">
                <a:ea typeface="Times New Roman" panose="02020603050405020304" pitchFamily="18" charset="0"/>
              </a:rPr>
              <a:t>чтить</a:t>
            </a:r>
            <a:r>
              <a:rPr lang="ru-RU" i="1" dirty="0">
                <a:ea typeface="Times New Roman" panose="02020603050405020304" pitchFamily="18" charset="0"/>
              </a:rPr>
              <a:t> </a:t>
            </a:r>
            <a:r>
              <a:rPr lang="ru-RU" b="1" i="1" dirty="0">
                <a:ea typeface="Times New Roman" panose="02020603050405020304" pitchFamily="18" charset="0"/>
              </a:rPr>
              <a:t>учителя</a:t>
            </a:r>
            <a:r>
              <a:rPr lang="ru-RU" i="1" dirty="0">
                <a:ea typeface="Times New Roman" panose="02020603050405020304" pitchFamily="18" charset="0"/>
              </a:rPr>
              <a:t>. Но лишь </a:t>
            </a:r>
            <a:r>
              <a:rPr lang="ru-RU" b="1" i="1" dirty="0">
                <a:ea typeface="Times New Roman" panose="02020603050405020304" pitchFamily="18" charset="0"/>
              </a:rPr>
              <a:t>чтя</a:t>
            </a:r>
            <a:r>
              <a:rPr lang="ru-RU" i="1" dirty="0">
                <a:ea typeface="Times New Roman" panose="02020603050405020304" pitchFamily="18" charset="0"/>
              </a:rPr>
              <a:t> наставника, сможешь перенять его правду. И лишь перенимая правду, народ способен почитать науки. Поэтому, согласно ритуалу, призванный к государю </a:t>
            </a:r>
            <a:r>
              <a:rPr lang="ru-RU" b="1" i="1" dirty="0">
                <a:ea typeface="Times New Roman" panose="02020603050405020304" pitchFamily="18" charset="0"/>
              </a:rPr>
              <a:t>учитель</a:t>
            </a:r>
            <a:r>
              <a:rPr lang="ru-RU" i="1" dirty="0">
                <a:ea typeface="Times New Roman" panose="02020603050405020304" pitchFamily="18" charset="0"/>
              </a:rPr>
              <a:t> не совершает ему поклона - так высоко древние </a:t>
            </a:r>
            <a:r>
              <a:rPr lang="ru-RU" b="1" i="1" dirty="0">
                <a:ea typeface="Times New Roman" panose="02020603050405020304" pitchFamily="18" charset="0"/>
              </a:rPr>
              <a:t>чтили</a:t>
            </a:r>
            <a:r>
              <a:rPr lang="ru-RU" i="1" dirty="0">
                <a:ea typeface="Times New Roman" panose="02020603050405020304" pitchFamily="18" charset="0"/>
              </a:rPr>
              <a:t> </a:t>
            </a:r>
            <a:r>
              <a:rPr lang="ru-RU" b="1" i="1" dirty="0">
                <a:ea typeface="Times New Roman" panose="02020603050405020304" pitchFamily="18" charset="0"/>
              </a:rPr>
              <a:t>учителя</a:t>
            </a:r>
            <a:r>
              <a:rPr lang="ru-RU" i="1" dirty="0">
                <a:ea typeface="Times New Roman" panose="02020603050405020304" pitchFamily="18" charset="0"/>
              </a:rPr>
              <a:t>...», - говорил великий философ Конфуций.</a:t>
            </a:r>
            <a:endParaRPr lang="ru-RU" dirty="0">
              <a:ea typeface="Times New Roman" panose="02020603050405020304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49721" y="2924944"/>
            <a:ext cx="6654528" cy="3960440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/>
              <a:t>    Личность </a:t>
            </a:r>
            <a:r>
              <a:rPr lang="ru-RU" sz="2400" dirty="0"/>
              <a:t>учителя была значима во все времена, так как этот человек оказывает влияние на подрастающее поколение, и от того какой он </a:t>
            </a:r>
            <a:r>
              <a:rPr lang="ru-RU" sz="3200" dirty="0"/>
              <a:t>зависит</a:t>
            </a:r>
            <a:r>
              <a:rPr lang="ru-RU" sz="2400" dirty="0"/>
              <a:t> очень многое. Умение передать свой опыт молодым людям, только вступившим в самостоятельную жизнь, - это талант. Учитель - одна из самых ответственных профессий на Земле. </a:t>
            </a:r>
          </a:p>
        </p:txBody>
      </p:sp>
      <p:pic>
        <p:nvPicPr>
          <p:cNvPr id="1026" name="Picture 2" descr="https://static.tildacdn.com/tild3535-3436-4130-b138-633334663463/131-1318934_laborer-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636912"/>
            <a:ext cx="2628140" cy="3759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390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Актуальность работы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    В </a:t>
            </a:r>
            <a:r>
              <a:rPr lang="ru-RU" dirty="0"/>
              <a:t>современное время, общество стало более критичным по отношению к представителям данной профессии. В телевизионных ток-шоу, Интернете, газетных публикациях можно встретиться с разными оценками учительского труда, в том числе и негативными. Поэтому, на наш взгляд, данная тема очень актуальна. Мы хотим раскрыть положительные стороны работы учителя и сохранить уважение к людям, передающим свой опыт и знания молодому поколению.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09787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3000"/>
            <a:duotone>
              <a:schemeClr val="bg2">
                <a:shade val="3000"/>
                <a:satMod val="110000"/>
              </a:schemeClr>
              <a:schemeClr val="bg2">
                <a:tint val="60000"/>
                <a:satMod val="42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44624"/>
            <a:ext cx="8928992" cy="6192688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/>
              <a:t>Объект </a:t>
            </a:r>
            <a:r>
              <a:rPr lang="ru-RU" b="1" dirty="0"/>
              <a:t>исследования</a:t>
            </a:r>
            <a:r>
              <a:rPr lang="ru-RU" dirty="0"/>
              <a:t>: образ учителя в представлении школьников. </a:t>
            </a:r>
          </a:p>
          <a:p>
            <a:r>
              <a:rPr lang="ru-RU" b="1" dirty="0"/>
              <a:t>Предмет исследования:</a:t>
            </a:r>
            <a:r>
              <a:rPr lang="ru-RU" dirty="0"/>
              <a:t> профессиональные и личностные качества учителя. </a:t>
            </a:r>
          </a:p>
          <a:p>
            <a:r>
              <a:rPr lang="ru-RU" b="1" dirty="0"/>
              <a:t>Цель проекта</a:t>
            </a:r>
            <a:r>
              <a:rPr lang="ru-RU" dirty="0"/>
              <a:t>: Создание обобщенного образа учителя в представлении учащихся нашей школы. </a:t>
            </a:r>
          </a:p>
          <a:p>
            <a:pPr marL="137160" indent="0">
              <a:buNone/>
            </a:pPr>
            <a:r>
              <a:rPr lang="ru-RU" b="1" dirty="0" smtClean="0"/>
              <a:t>                                                          Задачи</a:t>
            </a:r>
            <a:r>
              <a:rPr lang="ru-RU" b="1" dirty="0"/>
              <a:t>:</a:t>
            </a:r>
            <a:r>
              <a:rPr lang="ru-RU" dirty="0"/>
              <a:t> </a:t>
            </a:r>
          </a:p>
          <a:p>
            <a:pPr marL="137160" indent="0">
              <a:buNone/>
            </a:pPr>
            <a:r>
              <a:rPr lang="ru-RU" dirty="0" smtClean="0"/>
              <a:t>  - </a:t>
            </a:r>
            <a:r>
              <a:rPr lang="ru-RU" dirty="0"/>
              <a:t>изучить литературу (интернет - ресурсы) по данной теме. </a:t>
            </a:r>
          </a:p>
          <a:p>
            <a:pPr marL="137160" indent="0" algn="r">
              <a:buNone/>
            </a:pPr>
            <a:r>
              <a:rPr lang="ru-RU" dirty="0" smtClean="0"/>
              <a:t>                                                                 - </a:t>
            </a:r>
            <a:r>
              <a:rPr lang="ru-RU" dirty="0"/>
              <a:t>провести анкетирование учащихся.</a:t>
            </a:r>
          </a:p>
          <a:p>
            <a:pPr marL="137160" indent="0">
              <a:buNone/>
            </a:pPr>
            <a:r>
              <a:rPr lang="ru-RU" dirty="0" smtClean="0"/>
              <a:t>                                                                 - </a:t>
            </a:r>
            <a:r>
              <a:rPr lang="ru-RU" dirty="0"/>
              <a:t>проанализировать полученную </a:t>
            </a:r>
            <a:endParaRPr lang="ru-RU" dirty="0" smtClean="0"/>
          </a:p>
          <a:p>
            <a:pPr marL="13716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                                   информацию</a:t>
            </a:r>
            <a:r>
              <a:rPr lang="ru-RU" dirty="0"/>
              <a:t>. </a:t>
            </a:r>
          </a:p>
          <a:p>
            <a:pPr marL="137160" indent="0">
              <a:buNone/>
            </a:pPr>
            <a:r>
              <a:rPr lang="ru-RU" dirty="0" smtClean="0"/>
              <a:t>                                                                         Методы </a:t>
            </a:r>
            <a:r>
              <a:rPr lang="ru-RU" dirty="0"/>
              <a:t>исследования: </a:t>
            </a:r>
          </a:p>
          <a:p>
            <a:pPr marL="137160" indent="0">
              <a:buNone/>
            </a:pPr>
            <a:r>
              <a:rPr lang="ru-RU" dirty="0" smtClean="0"/>
              <a:t>                                                                      - </a:t>
            </a:r>
            <a:r>
              <a:rPr lang="ru-RU" dirty="0"/>
              <a:t>теоретические методы: анализ </a:t>
            </a:r>
            <a:endParaRPr lang="ru-RU" dirty="0" smtClean="0"/>
          </a:p>
          <a:p>
            <a:pPr marL="13716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                                      литературы </a:t>
            </a:r>
            <a:r>
              <a:rPr lang="ru-RU" dirty="0"/>
              <a:t>и интернет источников; </a:t>
            </a:r>
            <a:r>
              <a:rPr lang="ru-RU" dirty="0" smtClean="0"/>
              <a:t>        </a:t>
            </a:r>
          </a:p>
          <a:p>
            <a:pPr marL="13716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                                - эмпирические </a:t>
            </a:r>
            <a:r>
              <a:rPr lang="ru-RU" dirty="0"/>
              <a:t>методы: анкетирование, </a:t>
            </a:r>
            <a:endParaRPr lang="ru-RU" dirty="0" smtClean="0"/>
          </a:p>
          <a:p>
            <a:pPr marL="137160" indent="0">
              <a:buNone/>
            </a:pPr>
            <a:r>
              <a:rPr lang="ru-RU" dirty="0" smtClean="0"/>
              <a:t>                                                                     опрос</a:t>
            </a:r>
            <a:r>
              <a:rPr lang="ru-RU" dirty="0"/>
              <a:t>, ранжирования. 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3538" t="4851" r="5113" b="4851"/>
          <a:stretch/>
        </p:blipFill>
        <p:spPr>
          <a:xfrm>
            <a:off x="179512" y="3356992"/>
            <a:ext cx="4104456" cy="3042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60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04664"/>
            <a:ext cx="8856984" cy="626469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i="1" dirty="0" smtClean="0"/>
              <a:t>                             </a:t>
            </a:r>
            <a:r>
              <a:rPr lang="ru-RU" sz="3300" b="1" i="1" dirty="0" smtClean="0">
                <a:solidFill>
                  <a:srgbClr val="FFCC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3300" b="1" i="1" dirty="0">
                <a:solidFill>
                  <a:srgbClr val="FFCC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кто учил раньше.</a:t>
            </a:r>
            <a:endParaRPr lang="ru-RU" sz="3300" dirty="0">
              <a:solidFill>
                <a:srgbClr val="FFCC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средние века педагогами, как правило, были священники, монахи, хотя в городских школах, университетах ими все чаще становились люди, получившие специальное образование.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Киевской Руси обязанности учителя совпадали с обязанностями родителя и властителя. В «Поучении» Мономаха раскрывается основной свод правил жизни,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</a:p>
          <a:p>
            <a:pPr marL="13716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которым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следовал сам государь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которым советовал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13716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следовать своим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детям: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- любить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свою Родину,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- заботиться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народе,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- творить добро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близким,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- не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грешить,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- уклоняться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злых дел,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- быть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милостивым.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1401" t="5817" r="12082" b="8269"/>
          <a:stretch/>
        </p:blipFill>
        <p:spPr>
          <a:xfrm>
            <a:off x="0" y="3068960"/>
            <a:ext cx="4400594" cy="3705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700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87213"/>
            <a:ext cx="8568952" cy="6110139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ru-RU" sz="1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800" b="1" dirty="0">
                <a:solidFill>
                  <a:srgbClr val="FFCC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требования к профессии </a:t>
            </a:r>
            <a:r>
              <a:rPr lang="ru-RU" sz="12800" b="1" dirty="0" smtClean="0">
                <a:solidFill>
                  <a:srgbClr val="FFCC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учитель.</a:t>
            </a:r>
            <a:endParaRPr lang="ru-RU" sz="11200" dirty="0">
              <a:solidFill>
                <a:srgbClr val="FFCC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требования к педагогу освещены в законе «Об образовании»: «Педагогическим работником должно быть лицо с высокими моральными качествами, иметь соответствующее педагогическое образование, надлежащий уровень профессиональной подготовки, осуществлять педагогическую деятельность, обеспечивать результативность и качество </a:t>
            </a:r>
            <a:r>
              <a:rPr lang="ru-RU" sz="1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своей</a:t>
            </a:r>
          </a:p>
          <a:p>
            <a:pPr marL="0" indent="0">
              <a:buNone/>
            </a:pPr>
            <a:r>
              <a:rPr lang="ru-RU" sz="1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</a:t>
            </a:r>
            <a:r>
              <a:rPr lang="ru-RU" sz="1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физическое и психическое </a:t>
            </a:r>
            <a:endParaRPr lang="ru-RU" sz="1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sz="1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здоровья которого </a:t>
            </a:r>
            <a:endParaRPr lang="ru-RU" sz="1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позволяет </a:t>
            </a:r>
            <a:r>
              <a:rPr lang="ru-RU" sz="1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выполнять </a:t>
            </a:r>
            <a:endParaRPr lang="ru-RU" sz="1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профессиональные </a:t>
            </a:r>
            <a:r>
              <a:rPr lang="ru-RU" sz="1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обязанности </a:t>
            </a:r>
            <a:endParaRPr lang="ru-RU" sz="1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учебных заведениях среднего </a:t>
            </a:r>
            <a:endParaRPr lang="ru-RU" sz="1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  <a:r>
              <a:rPr lang="ru-RU" sz="1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1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1284" r="11488"/>
          <a:stretch/>
        </p:blipFill>
        <p:spPr>
          <a:xfrm>
            <a:off x="6588224" y="3767060"/>
            <a:ext cx="2448272" cy="3090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37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4544" y="543446"/>
            <a:ext cx="91440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99CC"/>
                </a:solidFill>
              </a:rPr>
              <a:t> </a:t>
            </a:r>
            <a:r>
              <a:rPr lang="ru-RU" sz="2800" b="1" dirty="0" smtClean="0">
                <a:solidFill>
                  <a:srgbClr val="FFCCFF"/>
                </a:solidFill>
                <a:latin typeface="+mj-lt"/>
              </a:rPr>
              <a:t>Восприятие </a:t>
            </a:r>
            <a:r>
              <a:rPr lang="ru-RU" sz="2800" b="1" dirty="0">
                <a:solidFill>
                  <a:srgbClr val="FFCCFF"/>
                </a:solidFill>
                <a:latin typeface="+mj-lt"/>
              </a:rPr>
              <a:t>и понимание учениками </a:t>
            </a:r>
            <a:r>
              <a:rPr lang="ru-RU" sz="2800" b="1" dirty="0" smtClean="0">
                <a:solidFill>
                  <a:srgbClr val="FFCCFF"/>
                </a:solidFill>
                <a:latin typeface="+mj-lt"/>
              </a:rPr>
              <a:t>педагогов</a:t>
            </a:r>
            <a:endParaRPr lang="ru-RU" sz="2800" b="1" dirty="0">
              <a:solidFill>
                <a:srgbClr val="FFCCFF"/>
              </a:solidFill>
              <a:latin typeface="+mj-lt"/>
            </a:endParaRPr>
          </a:p>
          <a:p>
            <a:r>
              <a:rPr lang="ru-RU" sz="2800" b="1" dirty="0"/>
              <a:t>В наше время образование очень важно, государство выделяет огромные средства на ремонт школ, на современное оборудование, </a:t>
            </a:r>
            <a:endParaRPr lang="ru-RU" sz="2800" b="1" dirty="0" smtClean="0"/>
          </a:p>
          <a:p>
            <a:r>
              <a:rPr lang="ru-RU" sz="2800" b="1" dirty="0" smtClean="0"/>
              <a:t>без </a:t>
            </a:r>
            <a:r>
              <a:rPr lang="ru-RU" sz="2800" b="1" dirty="0"/>
              <a:t>которого не может </a:t>
            </a:r>
            <a:r>
              <a:rPr lang="ru-RU" sz="2800" b="1" dirty="0" smtClean="0"/>
              <a:t>сегодня</a:t>
            </a:r>
          </a:p>
          <a:p>
            <a:r>
              <a:rPr lang="ru-RU" sz="2800" b="1" dirty="0" smtClean="0"/>
              <a:t> </a:t>
            </a:r>
            <a:r>
              <a:rPr lang="ru-RU" sz="2800" b="1" dirty="0"/>
              <a:t>обходиться ни одно образовательное </a:t>
            </a:r>
            <a:endParaRPr lang="ru-RU" sz="2800" b="1" dirty="0" smtClean="0"/>
          </a:p>
          <a:p>
            <a:r>
              <a:rPr lang="ru-RU" sz="2800" b="1" dirty="0" smtClean="0"/>
              <a:t>учреждение</a:t>
            </a:r>
            <a:r>
              <a:rPr lang="ru-RU" sz="2800" b="1" dirty="0"/>
              <a:t>. </a:t>
            </a:r>
            <a:endParaRPr lang="ru-RU" sz="2800" dirty="0"/>
          </a:p>
          <a:p>
            <a:r>
              <a:rPr lang="ru-RU" sz="2800" b="1" dirty="0"/>
              <a:t> </a:t>
            </a:r>
            <a:endParaRPr lang="ru-RU" sz="2800" dirty="0"/>
          </a:p>
          <a:p>
            <a:r>
              <a:rPr lang="ru-RU" sz="2800" b="1" dirty="0"/>
              <a:t>Современная молодежь, собственно, </a:t>
            </a:r>
            <a:endParaRPr lang="ru-RU" sz="2800" b="1" dirty="0" smtClean="0"/>
          </a:p>
          <a:p>
            <a:r>
              <a:rPr lang="ru-RU" sz="2800" b="1" dirty="0" smtClean="0"/>
              <a:t>это </a:t>
            </a:r>
            <a:r>
              <a:rPr lang="ru-RU" sz="2800" b="1" dirty="0"/>
              <a:t>мы, не всегда готовы приносить пользу людям, поэтому учителя и воспитывают нас, учат жизненной грамоте. Школа для нас становится вторым домом, а учителя – вторыми родителями.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6216" y="2060848"/>
            <a:ext cx="2391222" cy="2391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078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386" y="44624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Роль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 в обществе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- воспитатель того гражданина, в котором нуждается страна. Именно поэтому после переворотов и революций вновь приходящие к власти первым делом избавлялись от учителей, работавших при старом режиме, видя в них потенциальную, но грозную опасность появления новых непримиримых противников существующего строя.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2120" y="4536525"/>
            <a:ext cx="3374172" cy="2222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71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FF99CC"/>
                </a:solidFill>
              </a:rPr>
              <a:t>Исследование по проекту. </a:t>
            </a:r>
            <a:r>
              <a:rPr lang="ru-RU" sz="1800" dirty="0" smtClean="0">
                <a:solidFill>
                  <a:srgbClr val="FF99CC"/>
                </a:solidFill>
              </a:rPr>
              <a:t>Анкетирование обучающихся 9 «Б» и 6 «Б» классов.</a:t>
            </a:r>
            <a:endParaRPr lang="ru-RU" sz="1800" dirty="0">
              <a:solidFill>
                <a:srgbClr val="FF99CC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263104"/>
              </p:ext>
            </p:extLst>
          </p:nvPr>
        </p:nvGraphicFramePr>
        <p:xfrm>
          <a:off x="107504" y="1600200"/>
          <a:ext cx="8579296" cy="5213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Объект 3"/>
          <p:cNvPicPr>
            <a:picLocks noChangeAspect="1"/>
          </p:cNvPicPr>
          <p:nvPr/>
        </p:nvPicPr>
        <p:blipFill rotWithShape="1">
          <a:blip r:embed="rId3"/>
          <a:srcRect l="2283" r="68865"/>
          <a:stretch/>
        </p:blipFill>
        <p:spPr>
          <a:xfrm>
            <a:off x="7586743" y="2204864"/>
            <a:ext cx="1557257" cy="3916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740</TotalTime>
  <Words>517</Words>
  <Application>Microsoft Office PowerPoint</Application>
  <PresentationFormat>Экран (4:3)</PresentationFormat>
  <Paragraphs>73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Arial</vt:lpstr>
      <vt:lpstr>Book Antiqua</vt:lpstr>
      <vt:lpstr>Lucida Sans</vt:lpstr>
      <vt:lpstr>Times New Roman</vt:lpstr>
      <vt:lpstr>Wingdings</vt:lpstr>
      <vt:lpstr>Wingdings 2</vt:lpstr>
      <vt:lpstr>Wingdings 3</vt:lpstr>
      <vt:lpstr>Апекс</vt:lpstr>
      <vt:lpstr> Проектная работа «Статус учителя - глазами современных учеников»                             по учебной дисциплине: Психология. Выполнил:                             обучающийся 9 класса                                                           Руководитель:           педагог-психолог       Молчанова А.В.</vt:lpstr>
      <vt:lpstr>Презентация PowerPoint</vt:lpstr>
      <vt:lpstr>Актуальность работы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Исследование по проекту. Анкетирование обучающихся 9 «Б» и 6 «Б» классов.</vt:lpstr>
      <vt:lpstr>Презентация PowerPoint</vt:lpstr>
      <vt:lpstr>Презентация PowerPoint</vt:lpstr>
      <vt:lpstr>Презентация PowerPoint</vt:lpstr>
      <vt:lpstr>Презентация PowerPoint</vt:lpstr>
      <vt:lpstr>Какие качества вам нравятся в учителях нашей школы: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ИНДИВИДУАЛЬНЫЙ ПРОЕКТ            на тему: «Учитель глазами современных учеников»                              по учебной дисциплине: Психология.</dc:title>
  <dc:creator>Данил Филиппов</dc:creator>
  <cp:lastModifiedBy>Image&amp;Matros ®</cp:lastModifiedBy>
  <cp:revision>28</cp:revision>
  <dcterms:created xsi:type="dcterms:W3CDTF">2021-12-08T07:30:17Z</dcterms:created>
  <dcterms:modified xsi:type="dcterms:W3CDTF">2022-10-10T21:20:07Z</dcterms:modified>
</cp:coreProperties>
</file>