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2" r:id="rId2"/>
    <p:sldId id="261" r:id="rId3"/>
    <p:sldId id="290" r:id="rId4"/>
    <p:sldId id="291" r:id="rId5"/>
    <p:sldId id="292" r:id="rId6"/>
    <p:sldId id="293" r:id="rId7"/>
    <p:sldId id="289" r:id="rId8"/>
    <p:sldId id="294" r:id="rId9"/>
    <p:sldId id="262" r:id="rId10"/>
    <p:sldId id="263" r:id="rId11"/>
    <p:sldId id="264" r:id="rId12"/>
    <p:sldId id="295" r:id="rId13"/>
    <p:sldId id="296" r:id="rId14"/>
    <p:sldId id="297" r:id="rId15"/>
    <p:sldId id="298" r:id="rId16"/>
    <p:sldId id="299" r:id="rId17"/>
    <p:sldId id="302" r:id="rId18"/>
    <p:sldId id="267" r:id="rId19"/>
    <p:sldId id="268" r:id="rId20"/>
    <p:sldId id="280" r:id="rId21"/>
    <p:sldId id="269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007E39"/>
    <a:srgbClr val="F24F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67.wmf"/><Relationship Id="rId7" Type="http://schemas.openxmlformats.org/officeDocument/2006/relationships/image" Target="../media/image70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11" Type="http://schemas.openxmlformats.org/officeDocument/2006/relationships/image" Target="../media/image24.wmf"/><Relationship Id="rId5" Type="http://schemas.openxmlformats.org/officeDocument/2006/relationships/image" Target="../media/image18.wmf"/><Relationship Id="rId10" Type="http://schemas.openxmlformats.org/officeDocument/2006/relationships/image" Target="../media/image23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2" Type="http://schemas.openxmlformats.org/officeDocument/2006/relationships/image" Target="../media/image39.wmf"/><Relationship Id="rId1" Type="http://schemas.openxmlformats.org/officeDocument/2006/relationships/image" Target="../media/image32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7" Type="http://schemas.openxmlformats.org/officeDocument/2006/relationships/image" Target="../media/image51.wmf"/><Relationship Id="rId2" Type="http://schemas.openxmlformats.org/officeDocument/2006/relationships/image" Target="../media/image46.wmf"/><Relationship Id="rId1" Type="http://schemas.openxmlformats.org/officeDocument/2006/relationships/image" Target="../media/image32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image" Target="../media/image58.wmf"/><Relationship Id="rId7" Type="http://schemas.openxmlformats.org/officeDocument/2006/relationships/image" Target="../media/image62.wmf"/><Relationship Id="rId2" Type="http://schemas.openxmlformats.org/officeDocument/2006/relationships/image" Target="../media/image57.wmf"/><Relationship Id="rId1" Type="http://schemas.openxmlformats.org/officeDocument/2006/relationships/image" Target="../media/image50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27.wmf"/><Relationship Id="rId7" Type="http://schemas.openxmlformats.org/officeDocument/2006/relationships/image" Target="../media/image66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65.wmf"/><Relationship Id="rId5" Type="http://schemas.openxmlformats.org/officeDocument/2006/relationships/image" Target="../media/image64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210159-9615-4F86-B10A-89F05EA06F49}" type="datetimeFigureOut">
              <a:rPr lang="ru-RU" smtClean="0"/>
              <a:pPr/>
              <a:t>05.09.2021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2B21E-A126-42D4-AC16-C8B6A7770D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405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05.09.2021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05.09.2021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05.09.2021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05.09.2021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05.09.2021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05.09.2021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05.09.2021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05.09.2021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05.09.2021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05.09.2021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A0E26-3F0F-41C2-854E-8232E7B4F7B1}" type="datetimeFigureOut">
              <a:rPr lang="ru-RU" smtClean="0"/>
              <a:pPr/>
              <a:t>05.09.2021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FF99"/>
            </a:gs>
            <a:gs pos="50000">
              <a:schemeClr val="bg1"/>
            </a:gs>
            <a:gs pos="100000">
              <a:srgbClr val="CCFFFF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A0E26-3F0F-41C2-854E-8232E7B4F7B1}" type="datetimeFigureOut">
              <a:rPr lang="ru-RU" smtClean="0"/>
              <a:pPr/>
              <a:t>05.09.2021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F7580-62D0-4D22-8146-629315DE7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35.wmf"/><Relationship Id="rId3" Type="http://schemas.openxmlformats.org/officeDocument/2006/relationships/image" Target="../media/image38.gif"/><Relationship Id="rId7" Type="http://schemas.openxmlformats.org/officeDocument/2006/relationships/image" Target="../media/image32.wmf"/><Relationship Id="rId12" Type="http://schemas.openxmlformats.org/officeDocument/2006/relationships/oleObject" Target="../embeddings/oleObject27.bin"/><Relationship Id="rId17" Type="http://schemas.openxmlformats.org/officeDocument/2006/relationships/image" Target="../media/image3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9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4.wmf"/><Relationship Id="rId5" Type="http://schemas.openxmlformats.org/officeDocument/2006/relationships/image" Target="../media/image31.wmf"/><Relationship Id="rId15" Type="http://schemas.openxmlformats.org/officeDocument/2006/relationships/image" Target="../media/image36.w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3.wmf"/><Relationship Id="rId14" Type="http://schemas.openxmlformats.org/officeDocument/2006/relationships/oleObject" Target="../embeddings/oleObject28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oleObject" Target="../embeddings/oleObject35.bin"/><Relationship Id="rId18" Type="http://schemas.openxmlformats.org/officeDocument/2006/relationships/image" Target="../media/image45.w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42.wmf"/><Relationship Id="rId17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4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31.bin"/><Relationship Id="rId15" Type="http://schemas.openxmlformats.org/officeDocument/2006/relationships/oleObject" Target="../embeddings/oleObject36.bin"/><Relationship Id="rId10" Type="http://schemas.openxmlformats.org/officeDocument/2006/relationships/image" Target="../media/image41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33.bin"/><Relationship Id="rId14" Type="http://schemas.openxmlformats.org/officeDocument/2006/relationships/image" Target="../media/image43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image" Target="../media/image49.wmf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12" Type="http://schemas.openxmlformats.org/officeDocument/2006/relationships/oleObject" Target="../embeddings/oleObject43.bin"/><Relationship Id="rId17" Type="http://schemas.openxmlformats.org/officeDocument/2006/relationships/image" Target="../media/image5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5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46.wmf"/><Relationship Id="rId11" Type="http://schemas.openxmlformats.org/officeDocument/2006/relationships/image" Target="../media/image48.wmf"/><Relationship Id="rId5" Type="http://schemas.openxmlformats.org/officeDocument/2006/relationships/oleObject" Target="../embeddings/oleObject39.bin"/><Relationship Id="rId15" Type="http://schemas.openxmlformats.org/officeDocument/2006/relationships/image" Target="../media/image50.wmf"/><Relationship Id="rId10" Type="http://schemas.openxmlformats.org/officeDocument/2006/relationships/oleObject" Target="../embeddings/oleObject42.bin"/><Relationship Id="rId4" Type="http://schemas.openxmlformats.org/officeDocument/2006/relationships/image" Target="../media/image32.wmf"/><Relationship Id="rId9" Type="http://schemas.openxmlformats.org/officeDocument/2006/relationships/oleObject" Target="../embeddings/oleObject41.bin"/><Relationship Id="rId14" Type="http://schemas.openxmlformats.org/officeDocument/2006/relationships/oleObject" Target="../embeddings/oleObject44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oleObject" Target="../embeddings/oleObject51.bin"/><Relationship Id="rId18" Type="http://schemas.openxmlformats.org/officeDocument/2006/relationships/image" Target="../media/image4.gif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55.wmf"/><Relationship Id="rId17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3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52.wmf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7.bin"/><Relationship Id="rId15" Type="http://schemas.openxmlformats.org/officeDocument/2006/relationships/oleObject" Target="../embeddings/oleObject52.bin"/><Relationship Id="rId10" Type="http://schemas.openxmlformats.org/officeDocument/2006/relationships/image" Target="../media/image54.wmf"/><Relationship Id="rId4" Type="http://schemas.openxmlformats.org/officeDocument/2006/relationships/image" Target="../media/image51.wmf"/><Relationship Id="rId9" Type="http://schemas.openxmlformats.org/officeDocument/2006/relationships/oleObject" Target="../embeddings/oleObject49.bin"/><Relationship Id="rId14" Type="http://schemas.openxmlformats.org/officeDocument/2006/relationships/image" Target="../media/image56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13" Type="http://schemas.openxmlformats.org/officeDocument/2006/relationships/oleObject" Target="../embeddings/oleObject60.bin"/><Relationship Id="rId18" Type="http://schemas.openxmlformats.org/officeDocument/2006/relationships/image" Target="../media/image63.wmf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60.wmf"/><Relationship Id="rId17" Type="http://schemas.openxmlformats.org/officeDocument/2006/relationships/oleObject" Target="../embeddings/oleObject6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2.wmf"/><Relationship Id="rId20" Type="http://schemas.openxmlformats.org/officeDocument/2006/relationships/image" Target="../media/image4.gif"/><Relationship Id="rId1" Type="http://schemas.openxmlformats.org/officeDocument/2006/relationships/vmlDrawing" Target="../drawings/vmlDrawing8.vml"/><Relationship Id="rId6" Type="http://schemas.openxmlformats.org/officeDocument/2006/relationships/image" Target="../media/image57.wmf"/><Relationship Id="rId11" Type="http://schemas.openxmlformats.org/officeDocument/2006/relationships/oleObject" Target="../embeddings/oleObject59.bin"/><Relationship Id="rId5" Type="http://schemas.openxmlformats.org/officeDocument/2006/relationships/oleObject" Target="../embeddings/oleObject56.bin"/><Relationship Id="rId15" Type="http://schemas.openxmlformats.org/officeDocument/2006/relationships/oleObject" Target="../embeddings/oleObject61.bin"/><Relationship Id="rId10" Type="http://schemas.openxmlformats.org/officeDocument/2006/relationships/image" Target="../media/image59.wmf"/><Relationship Id="rId19" Type="http://schemas.openxmlformats.org/officeDocument/2006/relationships/oleObject" Target="../embeddings/oleObject63.bin"/><Relationship Id="rId4" Type="http://schemas.openxmlformats.org/officeDocument/2006/relationships/image" Target="../media/image50.wmf"/><Relationship Id="rId9" Type="http://schemas.openxmlformats.org/officeDocument/2006/relationships/oleObject" Target="../embeddings/oleObject58.bin"/><Relationship Id="rId14" Type="http://schemas.openxmlformats.org/officeDocument/2006/relationships/image" Target="../media/image61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69.bin"/><Relationship Id="rId18" Type="http://schemas.openxmlformats.org/officeDocument/2006/relationships/image" Target="../media/image31.wmf"/><Relationship Id="rId3" Type="http://schemas.openxmlformats.org/officeDocument/2006/relationships/oleObject" Target="../embeddings/oleObject64.bin"/><Relationship Id="rId7" Type="http://schemas.openxmlformats.org/officeDocument/2006/relationships/oleObject" Target="../embeddings/oleObject66.bin"/><Relationship Id="rId12" Type="http://schemas.openxmlformats.org/officeDocument/2006/relationships/image" Target="../media/image64.wmf"/><Relationship Id="rId17" Type="http://schemas.openxmlformats.org/officeDocument/2006/relationships/oleObject" Target="../embeddings/oleObject7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6.wmf"/><Relationship Id="rId20" Type="http://schemas.openxmlformats.org/officeDocument/2006/relationships/image" Target="../media/image37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68.bin"/><Relationship Id="rId5" Type="http://schemas.openxmlformats.org/officeDocument/2006/relationships/oleObject" Target="../embeddings/oleObject65.bin"/><Relationship Id="rId15" Type="http://schemas.openxmlformats.org/officeDocument/2006/relationships/oleObject" Target="../embeddings/oleObject70.bin"/><Relationship Id="rId10" Type="http://schemas.openxmlformats.org/officeDocument/2006/relationships/image" Target="../media/image32.wmf"/><Relationship Id="rId19" Type="http://schemas.openxmlformats.org/officeDocument/2006/relationships/oleObject" Target="../embeddings/oleObject72.bin"/><Relationship Id="rId4" Type="http://schemas.openxmlformats.org/officeDocument/2006/relationships/image" Target="../media/image25.wmf"/><Relationship Id="rId9" Type="http://schemas.openxmlformats.org/officeDocument/2006/relationships/oleObject" Target="../embeddings/oleObject67.bin"/><Relationship Id="rId14" Type="http://schemas.openxmlformats.org/officeDocument/2006/relationships/image" Target="../media/image65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13" Type="http://schemas.openxmlformats.org/officeDocument/2006/relationships/oleObject" Target="../embeddings/oleObject78.bin"/><Relationship Id="rId18" Type="http://schemas.openxmlformats.org/officeDocument/2006/relationships/image" Target="../media/image31.wmf"/><Relationship Id="rId3" Type="http://schemas.openxmlformats.org/officeDocument/2006/relationships/oleObject" Target="../embeddings/oleObject73.bin"/><Relationship Id="rId7" Type="http://schemas.openxmlformats.org/officeDocument/2006/relationships/oleObject" Target="../embeddings/oleObject75.bin"/><Relationship Id="rId12" Type="http://schemas.openxmlformats.org/officeDocument/2006/relationships/image" Target="../media/image68.wmf"/><Relationship Id="rId17" Type="http://schemas.openxmlformats.org/officeDocument/2006/relationships/oleObject" Target="../embeddings/oleObject8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0.wmf"/><Relationship Id="rId20" Type="http://schemas.openxmlformats.org/officeDocument/2006/relationships/image" Target="../media/image37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77.bin"/><Relationship Id="rId5" Type="http://schemas.openxmlformats.org/officeDocument/2006/relationships/oleObject" Target="../embeddings/oleObject74.bin"/><Relationship Id="rId15" Type="http://schemas.openxmlformats.org/officeDocument/2006/relationships/oleObject" Target="../embeddings/oleObject79.bin"/><Relationship Id="rId10" Type="http://schemas.openxmlformats.org/officeDocument/2006/relationships/image" Target="../media/image32.wmf"/><Relationship Id="rId19" Type="http://schemas.openxmlformats.org/officeDocument/2006/relationships/oleObject" Target="../embeddings/oleObject81.bin"/><Relationship Id="rId4" Type="http://schemas.openxmlformats.org/officeDocument/2006/relationships/image" Target="../media/image25.wmf"/><Relationship Id="rId9" Type="http://schemas.openxmlformats.org/officeDocument/2006/relationships/oleObject" Target="../embeddings/oleObject76.bin"/><Relationship Id="rId14" Type="http://schemas.openxmlformats.org/officeDocument/2006/relationships/image" Target="../media/image69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7" Type="http://schemas.openxmlformats.org/officeDocument/2006/relationships/image" Target="../media/image76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75.gif"/><Relationship Id="rId5" Type="http://schemas.openxmlformats.org/officeDocument/2006/relationships/image" Target="../media/image73.emf"/><Relationship Id="rId4" Type="http://schemas.openxmlformats.org/officeDocument/2006/relationships/package" Target="../embeddings/_________Microsoft_Word1.docx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0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21.wmf"/><Relationship Id="rId3" Type="http://schemas.openxmlformats.org/officeDocument/2006/relationships/oleObject" Target="../embeddings/oleObject9.bin"/><Relationship Id="rId21" Type="http://schemas.openxmlformats.org/officeDocument/2006/relationships/oleObject" Target="../embeddings/oleObject18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8.wmf"/><Relationship Id="rId1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.wmf"/><Relationship Id="rId20" Type="http://schemas.openxmlformats.org/officeDocument/2006/relationships/image" Target="../media/image22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13.bin"/><Relationship Id="rId24" Type="http://schemas.openxmlformats.org/officeDocument/2006/relationships/image" Target="../media/image24.wmf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23" Type="http://schemas.openxmlformats.org/officeDocument/2006/relationships/oleObject" Target="../embeddings/oleObject19.bin"/><Relationship Id="rId10" Type="http://schemas.openxmlformats.org/officeDocument/2006/relationships/image" Target="../media/image17.wmf"/><Relationship Id="rId19" Type="http://schemas.openxmlformats.org/officeDocument/2006/relationships/oleObject" Target="../embeddings/oleObject17.bin"/><Relationship Id="rId4" Type="http://schemas.openxmlformats.org/officeDocument/2006/relationships/image" Target="../media/image14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19.wmf"/><Relationship Id="rId22" Type="http://schemas.openxmlformats.org/officeDocument/2006/relationships/image" Target="../media/image23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410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4099" name="Picture 12" descr="BBERAS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4292600"/>
            <a:ext cx="23764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4211960" y="3717032"/>
            <a:ext cx="3631122" cy="769441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Г-9, </a:t>
            </a:r>
            <a:r>
              <a:rPr lang="ru-RU" sz="4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№ </a:t>
            </a: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2" name="Picture 39" descr="4a4ca0b61c252c3c97d2b2265ac9550b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476250"/>
            <a:ext cx="14287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Скругленный прямоугольник 15"/>
          <p:cNvSpPr/>
          <p:nvPr/>
        </p:nvSpPr>
        <p:spPr>
          <a:xfrm>
            <a:off x="539552" y="2276872"/>
            <a:ext cx="8280920" cy="1224136"/>
          </a:xfrm>
          <a:prstGeom prst="round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Тригонометрические функции угла от 0° до 180°.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4" name="Picture 7" descr="ge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333375"/>
            <a:ext cx="26289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1" name="Picture 18" descr="lady_news_anchor_md_wh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275" y="5229225"/>
            <a:ext cx="1600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257408" y="332656"/>
            <a:ext cx="4704493" cy="769441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Сегодня на 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уроке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1340768"/>
            <a:ext cx="82809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Научимся оперировать понятиями синуса, косинуса, тангенса и котангенса угла от 0° до 180°, выводить и применять основное тригонометрическое тождество и формулы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sin(180° - </a:t>
            </a:r>
            <a:r>
              <a:rPr lang="el-GR" sz="28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) = sin</a:t>
            </a:r>
            <a:r>
              <a:rPr lang="el-GR" sz="28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и </a:t>
            </a:r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(180° - </a:t>
            </a:r>
            <a:r>
              <a:rPr lang="el-GR" sz="28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) = -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l-GR" sz="28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187624" y="188640"/>
            <a:ext cx="6786601" cy="707886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Изучение нового материала</a:t>
            </a:r>
          </a:p>
        </p:txBody>
      </p:sp>
      <p:pic>
        <p:nvPicPr>
          <p:cNvPr id="12" name="Picture 12" descr="doc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5661248"/>
            <a:ext cx="1224136" cy="97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5773738" y="4114800"/>
            <a:ext cx="465137" cy="76200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44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x</a:t>
            </a:r>
            <a:endParaRPr lang="ru-RU" sz="4400" i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graphicFrame>
        <p:nvGraphicFramePr>
          <p:cNvPr id="14" name="Object 89"/>
          <p:cNvGraphicFramePr>
            <a:graphicFrameLocks noChangeAspect="1"/>
          </p:cNvGraphicFramePr>
          <p:nvPr/>
        </p:nvGraphicFramePr>
        <p:xfrm>
          <a:off x="6629400" y="2514600"/>
          <a:ext cx="1524000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" name="Формула" r:id="rId4" imgW="583920" imgH="203040" progId="Equation.3">
                  <p:embed/>
                </p:oleObj>
              </mc:Choice>
              <mc:Fallback>
                <p:oleObj name="Формула" r:id="rId4" imgW="583920" imgH="20304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2514600"/>
                        <a:ext cx="1524000" cy="528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Freeform 94"/>
          <p:cNvSpPr>
            <a:spLocks/>
          </p:cNvSpPr>
          <p:nvPr/>
        </p:nvSpPr>
        <p:spPr bwMode="auto">
          <a:xfrm>
            <a:off x="2649538" y="3276600"/>
            <a:ext cx="1676400" cy="1524000"/>
          </a:xfrm>
          <a:custGeom>
            <a:avLst/>
            <a:gdLst/>
            <a:ahLst/>
            <a:cxnLst>
              <a:cxn ang="0">
                <a:pos x="0" y="960"/>
              </a:cxn>
              <a:cxn ang="0">
                <a:pos x="1056" y="960"/>
              </a:cxn>
              <a:cxn ang="0">
                <a:pos x="1056" y="0"/>
              </a:cxn>
              <a:cxn ang="0">
                <a:pos x="0" y="960"/>
              </a:cxn>
            </a:cxnLst>
            <a:rect l="0" t="0" r="r" b="b"/>
            <a:pathLst>
              <a:path w="1056" h="960">
                <a:moveTo>
                  <a:pt x="0" y="960"/>
                </a:moveTo>
                <a:lnTo>
                  <a:pt x="1056" y="960"/>
                </a:lnTo>
                <a:lnTo>
                  <a:pt x="1056" y="0"/>
                </a:lnTo>
                <a:lnTo>
                  <a:pt x="0" y="960"/>
                </a:lnTo>
                <a:close/>
              </a:path>
            </a:pathLst>
          </a:custGeom>
          <a:solidFill>
            <a:srgbClr val="33CCFF">
              <a:alpha val="64999"/>
            </a:srgbClr>
          </a:solidFill>
          <a:ln w="9525" cap="flat" cmpd="sng">
            <a:noFill/>
            <a:prstDash val="solid"/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" name="Rectangle 48"/>
          <p:cNvSpPr>
            <a:spLocks noChangeArrowheads="1"/>
          </p:cNvSpPr>
          <p:nvPr/>
        </p:nvSpPr>
        <p:spPr bwMode="auto">
          <a:xfrm>
            <a:off x="251520" y="836712"/>
            <a:ext cx="4724400" cy="984885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Единичная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полуокружность</a:t>
            </a:r>
          </a:p>
          <a:p>
            <a:r>
              <a:rPr lang="en-US" sz="40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r = </a:t>
            </a:r>
            <a:r>
              <a:rPr 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190500" y="4787900"/>
            <a:ext cx="590073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717" y="0"/>
              </a:cxn>
            </a:cxnLst>
            <a:rect l="0" t="0" r="r" b="b"/>
            <a:pathLst>
              <a:path w="3717" h="1">
                <a:moveTo>
                  <a:pt x="0" y="0"/>
                </a:moveTo>
                <a:lnTo>
                  <a:pt x="3717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2649538" y="1146175"/>
            <a:ext cx="12700" cy="4124325"/>
          </a:xfrm>
          <a:custGeom>
            <a:avLst/>
            <a:gdLst/>
            <a:ahLst/>
            <a:cxnLst>
              <a:cxn ang="0">
                <a:pos x="8" y="2598"/>
              </a:cxn>
              <a:cxn ang="0">
                <a:pos x="0" y="0"/>
              </a:cxn>
            </a:cxnLst>
            <a:rect l="0" t="0" r="r" b="b"/>
            <a:pathLst>
              <a:path w="8" h="2598">
                <a:moveTo>
                  <a:pt x="8" y="2598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2699792" y="836712"/>
            <a:ext cx="431800" cy="76200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</a:t>
            </a:r>
            <a:endParaRPr lang="ru-RU" sz="4400" i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2128838" y="4691063"/>
            <a:ext cx="479425" cy="579437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32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O</a:t>
            </a:r>
            <a:endParaRPr lang="ru-RU" sz="3200" i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1" name="Arc 56"/>
          <p:cNvSpPr>
            <a:spLocks/>
          </p:cNvSpPr>
          <p:nvPr/>
        </p:nvSpPr>
        <p:spPr bwMode="auto">
          <a:xfrm rot="10800000">
            <a:off x="449263" y="2460625"/>
            <a:ext cx="4422775" cy="2354263"/>
          </a:xfrm>
          <a:custGeom>
            <a:avLst/>
            <a:gdLst>
              <a:gd name="G0" fmla="+- 21600 0 0"/>
              <a:gd name="G1" fmla="+- 274 0 0"/>
              <a:gd name="G2" fmla="+- 21600 0 0"/>
              <a:gd name="T0" fmla="*/ 43200 w 43200"/>
              <a:gd name="T1" fmla="*/ 160 h 21874"/>
              <a:gd name="T2" fmla="*/ 2 w 43200"/>
              <a:gd name="T3" fmla="*/ 0 h 21874"/>
              <a:gd name="T4" fmla="*/ 21600 w 43200"/>
              <a:gd name="T5" fmla="*/ 274 h 2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1874" fill="none" extrusionOk="0">
                <a:moveTo>
                  <a:pt x="43199" y="160"/>
                </a:moveTo>
                <a:cubicBezTo>
                  <a:pt x="43199" y="198"/>
                  <a:pt x="43200" y="236"/>
                  <a:pt x="43200" y="274"/>
                </a:cubicBezTo>
                <a:cubicBezTo>
                  <a:pt x="43200" y="12203"/>
                  <a:pt x="33529" y="21874"/>
                  <a:pt x="21600" y="21874"/>
                </a:cubicBezTo>
                <a:cubicBezTo>
                  <a:pt x="9670" y="21874"/>
                  <a:pt x="0" y="12203"/>
                  <a:pt x="0" y="274"/>
                </a:cubicBezTo>
                <a:cubicBezTo>
                  <a:pt x="-1" y="182"/>
                  <a:pt x="0" y="91"/>
                  <a:pt x="1" y="-1"/>
                </a:cubicBezTo>
              </a:path>
              <a:path w="43200" h="21874" stroke="0" extrusionOk="0">
                <a:moveTo>
                  <a:pt x="43199" y="160"/>
                </a:moveTo>
                <a:cubicBezTo>
                  <a:pt x="43199" y="198"/>
                  <a:pt x="43200" y="236"/>
                  <a:pt x="43200" y="274"/>
                </a:cubicBezTo>
                <a:cubicBezTo>
                  <a:pt x="43200" y="12203"/>
                  <a:pt x="33529" y="21874"/>
                  <a:pt x="21600" y="21874"/>
                </a:cubicBezTo>
                <a:cubicBezTo>
                  <a:pt x="9670" y="21874"/>
                  <a:pt x="0" y="12203"/>
                  <a:pt x="0" y="274"/>
                </a:cubicBezTo>
                <a:cubicBezTo>
                  <a:pt x="-1" y="182"/>
                  <a:pt x="0" y="91"/>
                  <a:pt x="1" y="-1"/>
                </a:cubicBezTo>
                <a:lnTo>
                  <a:pt x="21600" y="274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2" name="Group 59"/>
          <p:cNvGrpSpPr>
            <a:grpSpLocks/>
          </p:cNvGrpSpPr>
          <p:nvPr/>
        </p:nvGrpSpPr>
        <p:grpSpPr bwMode="auto">
          <a:xfrm>
            <a:off x="-533400" y="4762500"/>
            <a:ext cx="6388100" cy="23813"/>
            <a:chOff x="-240" y="1646"/>
            <a:chExt cx="3120" cy="11"/>
          </a:xfrm>
        </p:grpSpPr>
        <p:sp>
          <p:nvSpPr>
            <p:cNvPr id="23" name="Freeform 57"/>
            <p:cNvSpPr>
              <a:spLocks/>
            </p:cNvSpPr>
            <p:nvPr/>
          </p:nvSpPr>
          <p:spPr bwMode="auto">
            <a:xfrm>
              <a:off x="1312" y="1656"/>
              <a:ext cx="156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68" y="0"/>
                </a:cxn>
              </a:cxnLst>
              <a:rect l="0" t="0" r="r" b="b"/>
              <a:pathLst>
                <a:path w="1568" h="1">
                  <a:moveTo>
                    <a:pt x="0" y="0"/>
                  </a:moveTo>
                  <a:lnTo>
                    <a:pt x="1568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58"/>
            <p:cNvSpPr>
              <a:spLocks/>
            </p:cNvSpPr>
            <p:nvPr/>
          </p:nvSpPr>
          <p:spPr bwMode="auto">
            <a:xfrm>
              <a:off x="-240" y="1646"/>
              <a:ext cx="1566" cy="6"/>
            </a:xfrm>
            <a:custGeom>
              <a:avLst/>
              <a:gdLst/>
              <a:ahLst/>
              <a:cxnLst>
                <a:cxn ang="0">
                  <a:pos x="1566" y="6"/>
                </a:cxn>
                <a:cxn ang="0">
                  <a:pos x="0" y="0"/>
                </a:cxn>
              </a:cxnLst>
              <a:rect l="0" t="0" r="r" b="b"/>
              <a:pathLst>
                <a:path w="1566" h="6">
                  <a:moveTo>
                    <a:pt x="1566" y="6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>
              <a:noFill/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" name="Oval 24"/>
          <p:cNvSpPr>
            <a:spLocks noChangeArrowheads="1"/>
          </p:cNvSpPr>
          <p:nvPr/>
        </p:nvSpPr>
        <p:spPr bwMode="auto">
          <a:xfrm rot="3834243">
            <a:off x="2606676" y="4737100"/>
            <a:ext cx="131762" cy="1222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6" name="Group 62"/>
          <p:cNvGrpSpPr>
            <a:grpSpLocks/>
          </p:cNvGrpSpPr>
          <p:nvPr/>
        </p:nvGrpSpPr>
        <p:grpSpPr bwMode="auto">
          <a:xfrm>
            <a:off x="4283075" y="2914650"/>
            <a:ext cx="1374775" cy="581025"/>
            <a:chOff x="2112" y="787"/>
            <a:chExt cx="672" cy="270"/>
          </a:xfrm>
        </p:grpSpPr>
        <p:sp>
          <p:nvSpPr>
            <p:cNvPr id="27" name="Text Box 53"/>
            <p:cNvSpPr txBox="1">
              <a:spLocks noChangeArrowheads="1"/>
            </p:cNvSpPr>
            <p:nvPr/>
          </p:nvSpPr>
          <p:spPr bwMode="auto">
            <a:xfrm>
              <a:off x="2121" y="787"/>
              <a:ext cx="663" cy="270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M</a:t>
              </a:r>
              <a:r>
                <a:rPr lang="ru-RU" sz="32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(</a:t>
              </a:r>
              <a:r>
                <a:rPr lang="en-US" sz="3200" i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x;y</a:t>
              </a:r>
              <a:r>
                <a:rPr lang="en-US" sz="32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)</a:t>
              </a:r>
              <a:endParaRPr lang="ru-RU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28" name="Oval 54"/>
            <p:cNvSpPr>
              <a:spLocks noChangeArrowheads="1"/>
            </p:cNvSpPr>
            <p:nvPr/>
          </p:nvSpPr>
          <p:spPr bwMode="auto">
            <a:xfrm rot="3834243">
              <a:off x="2111" y="913"/>
              <a:ext cx="61" cy="6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2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9" name="Text Box 61"/>
          <p:cNvSpPr txBox="1">
            <a:spLocks noChangeArrowheads="1"/>
          </p:cNvSpPr>
          <p:nvPr/>
        </p:nvSpPr>
        <p:spPr bwMode="auto">
          <a:xfrm>
            <a:off x="4751388" y="2057400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32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h</a:t>
            </a:r>
            <a:endParaRPr lang="ru-RU" sz="3200" i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0" name="Text Box 64"/>
          <p:cNvSpPr txBox="1">
            <a:spLocks noChangeArrowheads="1"/>
          </p:cNvSpPr>
          <p:nvPr/>
        </p:nvSpPr>
        <p:spPr bwMode="auto">
          <a:xfrm>
            <a:off x="3406775" y="4587875"/>
            <a:ext cx="385763" cy="579438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3200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x</a:t>
            </a:r>
            <a:endParaRPr lang="ru-RU" sz="3200" i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graphicFrame>
        <p:nvGraphicFramePr>
          <p:cNvPr id="31" name="Object 65"/>
          <p:cNvGraphicFramePr>
            <a:graphicFrameLocks noChangeAspect="1"/>
          </p:cNvGraphicFramePr>
          <p:nvPr/>
        </p:nvGraphicFramePr>
        <p:xfrm>
          <a:off x="2808288" y="4422775"/>
          <a:ext cx="49053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" name="Формула" r:id="rId6" imgW="152280" imgH="139680" progId="Equation.3">
                  <p:embed/>
                </p:oleObj>
              </mc:Choice>
              <mc:Fallback>
                <p:oleObj name="Формула" r:id="rId6" imgW="152280" imgH="1396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8288" y="4422775"/>
                        <a:ext cx="490537" cy="473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80"/>
          <p:cNvSpPr txBox="1">
            <a:spLocks noChangeArrowheads="1"/>
          </p:cNvSpPr>
          <p:nvPr/>
        </p:nvSpPr>
        <p:spPr bwMode="auto">
          <a:xfrm>
            <a:off x="4291013" y="3659188"/>
            <a:ext cx="363537" cy="581025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3200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</a:t>
            </a:r>
            <a:endParaRPr lang="ru-RU" sz="3200" i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grpSp>
        <p:nvGrpSpPr>
          <p:cNvPr id="33" name="Group 95"/>
          <p:cNvGrpSpPr>
            <a:grpSpLocks/>
          </p:cNvGrpSpPr>
          <p:nvPr/>
        </p:nvGrpSpPr>
        <p:grpSpPr bwMode="auto">
          <a:xfrm>
            <a:off x="4076700" y="3262313"/>
            <a:ext cx="477838" cy="2008187"/>
            <a:chOff x="2771" y="2055"/>
            <a:chExt cx="301" cy="1265"/>
          </a:xfrm>
        </p:grpSpPr>
        <p:sp>
          <p:nvSpPr>
            <p:cNvPr id="34" name="Freeform 79"/>
            <p:cNvSpPr>
              <a:spLocks/>
            </p:cNvSpPr>
            <p:nvPr/>
          </p:nvSpPr>
          <p:spPr bwMode="auto">
            <a:xfrm>
              <a:off x="2926" y="2055"/>
              <a:ext cx="11" cy="9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712"/>
                </a:cxn>
              </a:cxnLst>
              <a:rect l="0" t="0" r="r" b="b"/>
              <a:pathLst>
                <a:path w="8" h="712">
                  <a:moveTo>
                    <a:pt x="0" y="0"/>
                  </a:moveTo>
                  <a:lnTo>
                    <a:pt x="8" y="712"/>
                  </a:lnTo>
                </a:path>
              </a:pathLst>
            </a:custGeom>
            <a:noFill/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Text Box 81"/>
            <p:cNvSpPr txBox="1">
              <a:spLocks noChangeArrowheads="1"/>
            </p:cNvSpPr>
            <p:nvPr/>
          </p:nvSpPr>
          <p:spPr bwMode="auto">
            <a:xfrm>
              <a:off x="2771" y="2955"/>
              <a:ext cx="301" cy="365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D</a:t>
              </a:r>
              <a:endParaRPr lang="ru-RU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</p:grpSp>
      <p:graphicFrame>
        <p:nvGraphicFramePr>
          <p:cNvPr id="36" name="Object 86"/>
          <p:cNvGraphicFramePr>
            <a:graphicFrameLocks noChangeAspect="1"/>
          </p:cNvGraphicFramePr>
          <p:nvPr/>
        </p:nvGraphicFramePr>
        <p:xfrm>
          <a:off x="3995936" y="1052736"/>
          <a:ext cx="201295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" name="Формула" r:id="rId8" imgW="787320" imgH="393480" progId="Equation.3">
                  <p:embed/>
                </p:oleObj>
              </mc:Choice>
              <mc:Fallback>
                <p:oleObj name="Формула" r:id="rId8" imgW="78732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36" y="1052736"/>
                        <a:ext cx="2012950" cy="1006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87"/>
          <p:cNvGraphicFramePr>
            <a:graphicFrameLocks noChangeAspect="1"/>
          </p:cNvGraphicFramePr>
          <p:nvPr/>
        </p:nvGraphicFramePr>
        <p:xfrm>
          <a:off x="6553200" y="1295400"/>
          <a:ext cx="1558925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Формула" r:id="rId10" imgW="609480" imgH="393480" progId="Equation.3">
                  <p:embed/>
                </p:oleObj>
              </mc:Choice>
              <mc:Fallback>
                <p:oleObj name="Формула" r:id="rId10" imgW="60948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1295400"/>
                        <a:ext cx="1558925" cy="1006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90"/>
          <p:cNvGraphicFramePr>
            <a:graphicFrameLocks noChangeAspect="1"/>
          </p:cNvGraphicFramePr>
          <p:nvPr/>
        </p:nvGraphicFramePr>
        <p:xfrm>
          <a:off x="6400800" y="3489325"/>
          <a:ext cx="204470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Формула" r:id="rId12" imgW="799920" imgH="393480" progId="Equation.3">
                  <p:embed/>
                </p:oleObj>
              </mc:Choice>
              <mc:Fallback>
                <p:oleObj name="Формула" r:id="rId12" imgW="79992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3489325"/>
                        <a:ext cx="2044700" cy="1006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92"/>
          <p:cNvGraphicFramePr>
            <a:graphicFrameLocks noChangeAspect="1"/>
          </p:cNvGraphicFramePr>
          <p:nvPr/>
        </p:nvGraphicFramePr>
        <p:xfrm>
          <a:off x="6477000" y="4556125"/>
          <a:ext cx="1590675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" name="Формула" r:id="rId14" imgW="622080" imgH="393480" progId="Equation.3">
                  <p:embed/>
                </p:oleObj>
              </mc:Choice>
              <mc:Fallback>
                <p:oleObj name="Формула" r:id="rId14" imgW="62208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556125"/>
                        <a:ext cx="1590675" cy="1006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93"/>
          <p:cNvGraphicFramePr>
            <a:graphicFrameLocks noChangeAspect="1"/>
          </p:cNvGraphicFramePr>
          <p:nvPr/>
        </p:nvGraphicFramePr>
        <p:xfrm>
          <a:off x="6553200" y="5791200"/>
          <a:ext cx="152717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" name="Формула" r:id="rId16" imgW="596880" imgH="139680" progId="Equation.3">
                  <p:embed/>
                </p:oleObj>
              </mc:Choice>
              <mc:Fallback>
                <p:oleObj name="Формула" r:id="rId16" imgW="596880" imgH="1396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791200"/>
                        <a:ext cx="1527175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96"/>
          <p:cNvSpPr>
            <a:spLocks noChangeArrowheads="1"/>
          </p:cNvSpPr>
          <p:nvPr/>
        </p:nvSpPr>
        <p:spPr bwMode="auto">
          <a:xfrm>
            <a:off x="6400800" y="2438400"/>
            <a:ext cx="1981200" cy="685800"/>
          </a:xfrm>
          <a:prstGeom prst="rect">
            <a:avLst/>
          </a:prstGeom>
          <a:noFill/>
          <a:ln w="38100" cmpd="dbl">
            <a:solidFill>
              <a:srgbClr val="FF0000"/>
            </a:solidFill>
            <a:miter lim="800000"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Rectangle 97"/>
          <p:cNvSpPr>
            <a:spLocks noChangeArrowheads="1"/>
          </p:cNvSpPr>
          <p:nvPr/>
        </p:nvSpPr>
        <p:spPr bwMode="auto">
          <a:xfrm>
            <a:off x="6324600" y="5562600"/>
            <a:ext cx="1981200" cy="685800"/>
          </a:xfrm>
          <a:prstGeom prst="rect">
            <a:avLst/>
          </a:prstGeom>
          <a:noFill/>
          <a:ln w="38100" cmpd="dbl">
            <a:solidFill>
              <a:srgbClr val="FF0000"/>
            </a:solidFill>
            <a:miter lim="800000"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3" name="Group 100"/>
          <p:cNvGrpSpPr>
            <a:grpSpLocks/>
          </p:cNvGrpSpPr>
          <p:nvPr/>
        </p:nvGrpSpPr>
        <p:grpSpPr bwMode="auto">
          <a:xfrm>
            <a:off x="8312150" y="2362200"/>
            <a:ext cx="673100" cy="4191000"/>
            <a:chOff x="5236" y="1488"/>
            <a:chExt cx="424" cy="2640"/>
          </a:xfrm>
        </p:grpSpPr>
        <p:sp>
          <p:nvSpPr>
            <p:cNvPr id="44" name="Text Box 98"/>
            <p:cNvSpPr txBox="1">
              <a:spLocks noChangeArrowheads="1"/>
            </p:cNvSpPr>
            <p:nvPr/>
          </p:nvSpPr>
          <p:spPr bwMode="auto">
            <a:xfrm>
              <a:off x="5280" y="1488"/>
              <a:ext cx="380" cy="6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66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*</a:t>
              </a:r>
              <a:endParaRPr lang="ru-RU" sz="6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45" name="Text Box 99"/>
            <p:cNvSpPr txBox="1">
              <a:spLocks noChangeArrowheads="1"/>
            </p:cNvSpPr>
            <p:nvPr/>
          </p:nvSpPr>
          <p:spPr bwMode="auto">
            <a:xfrm>
              <a:off x="5236" y="3436"/>
              <a:ext cx="380" cy="6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66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*</a:t>
              </a:r>
              <a:endParaRPr lang="ru-RU" sz="6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550000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500"/>
                            </p:stCondLst>
                            <p:childTnLst>
                              <p:par>
                                <p:cTn id="12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9" grpId="0"/>
      <p:bldP spid="30" grpId="0"/>
      <p:bldP spid="32" grpId="0"/>
      <p:bldP spid="41" grpId="0" animBg="1"/>
      <p:bldP spid="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" name="Group 55"/>
          <p:cNvGrpSpPr>
            <a:grpSpLocks/>
          </p:cNvGrpSpPr>
          <p:nvPr/>
        </p:nvGrpSpPr>
        <p:grpSpPr bwMode="auto">
          <a:xfrm>
            <a:off x="228600" y="244475"/>
            <a:ext cx="8382000" cy="1570038"/>
            <a:chOff x="240" y="154"/>
            <a:chExt cx="5280" cy="989"/>
          </a:xfrm>
        </p:grpSpPr>
        <p:sp>
          <p:nvSpPr>
            <p:cNvPr id="12" name="Rectangle 50"/>
            <p:cNvSpPr>
              <a:spLocks noChangeArrowheads="1"/>
            </p:cNvSpPr>
            <p:nvPr/>
          </p:nvSpPr>
          <p:spPr bwMode="auto">
            <a:xfrm>
              <a:off x="240" y="154"/>
              <a:ext cx="5280" cy="989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>
              <a:spAutoFit/>
            </a:bodyPr>
            <a:lstStyle/>
            <a:p>
              <a:r>
                <a:rPr lang="ru-RU" sz="24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  </a:t>
              </a:r>
              <a:r>
                <a:rPr lang="ru-RU" sz="24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Косинусом и синусом угла      (                           ), которому соответствует точка М единичной полуокружности, называют соответственно абсциссу и ординату точки М.</a:t>
              </a:r>
              <a:endPara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endPara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13" name="Object 51"/>
            <p:cNvGraphicFramePr>
              <a:graphicFrameLocks noChangeAspect="1"/>
            </p:cNvGraphicFramePr>
            <p:nvPr/>
          </p:nvGraphicFramePr>
          <p:xfrm>
            <a:off x="2749" y="210"/>
            <a:ext cx="237" cy="2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932" name="Формула" r:id="rId3" imgW="152280" imgH="139680" progId="Equation.3">
                    <p:embed/>
                  </p:oleObj>
                </mc:Choice>
                <mc:Fallback>
                  <p:oleObj name="Формула" r:id="rId3" imgW="152280" imgH="13968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49" y="210"/>
                          <a:ext cx="237" cy="22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Freeform 14"/>
          <p:cNvSpPr>
            <a:spLocks/>
          </p:cNvSpPr>
          <p:nvPr/>
        </p:nvSpPr>
        <p:spPr bwMode="auto">
          <a:xfrm>
            <a:off x="-4763" y="5524500"/>
            <a:ext cx="6096001" cy="12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40" y="8"/>
              </a:cxn>
            </a:cxnLst>
            <a:rect l="0" t="0" r="r" b="b"/>
            <a:pathLst>
              <a:path w="3840" h="8">
                <a:moveTo>
                  <a:pt x="0" y="0"/>
                </a:moveTo>
                <a:lnTo>
                  <a:pt x="3840" y="8"/>
                </a:lnTo>
              </a:path>
            </a:pathLst>
          </a:custGeom>
          <a:noFill/>
          <a:ln w="19050" cmpd="sng">
            <a:solidFill>
              <a:srgbClr val="000000"/>
            </a:solidFill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2649538" y="1895475"/>
            <a:ext cx="12700" cy="4124325"/>
          </a:xfrm>
          <a:custGeom>
            <a:avLst/>
            <a:gdLst/>
            <a:ahLst/>
            <a:cxnLst>
              <a:cxn ang="0">
                <a:pos x="8" y="2598"/>
              </a:cxn>
              <a:cxn ang="0">
                <a:pos x="0" y="0"/>
              </a:cxn>
            </a:cxnLst>
            <a:rect l="0" t="0" r="r" b="b"/>
            <a:pathLst>
              <a:path w="8" h="2598">
                <a:moveTo>
                  <a:pt x="8" y="2598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5741988" y="5334000"/>
            <a:ext cx="343364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ru-RU" sz="2800" i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2192338" y="1676400"/>
            <a:ext cx="343364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endParaRPr lang="ru-RU" sz="2800" i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4173538" y="5516563"/>
            <a:ext cx="1143262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1;0)</a:t>
            </a:r>
            <a:endParaRPr lang="ru-RU" sz="28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Arc 22"/>
          <p:cNvSpPr>
            <a:spLocks/>
          </p:cNvSpPr>
          <p:nvPr/>
        </p:nvSpPr>
        <p:spPr bwMode="auto">
          <a:xfrm rot="10800000">
            <a:off x="449263" y="3209925"/>
            <a:ext cx="4422775" cy="2354263"/>
          </a:xfrm>
          <a:custGeom>
            <a:avLst/>
            <a:gdLst>
              <a:gd name="G0" fmla="+- 21600 0 0"/>
              <a:gd name="G1" fmla="+- 274 0 0"/>
              <a:gd name="G2" fmla="+- 21600 0 0"/>
              <a:gd name="T0" fmla="*/ 43200 w 43200"/>
              <a:gd name="T1" fmla="*/ 160 h 21874"/>
              <a:gd name="T2" fmla="*/ 2 w 43200"/>
              <a:gd name="T3" fmla="*/ 0 h 21874"/>
              <a:gd name="T4" fmla="*/ 21600 w 43200"/>
              <a:gd name="T5" fmla="*/ 274 h 2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1874" fill="none" extrusionOk="0">
                <a:moveTo>
                  <a:pt x="43199" y="160"/>
                </a:moveTo>
                <a:cubicBezTo>
                  <a:pt x="43199" y="198"/>
                  <a:pt x="43200" y="236"/>
                  <a:pt x="43200" y="274"/>
                </a:cubicBezTo>
                <a:cubicBezTo>
                  <a:pt x="43200" y="12203"/>
                  <a:pt x="33529" y="21874"/>
                  <a:pt x="21600" y="21874"/>
                </a:cubicBezTo>
                <a:cubicBezTo>
                  <a:pt x="9670" y="21874"/>
                  <a:pt x="0" y="12203"/>
                  <a:pt x="0" y="274"/>
                </a:cubicBezTo>
                <a:cubicBezTo>
                  <a:pt x="-1" y="182"/>
                  <a:pt x="0" y="91"/>
                  <a:pt x="1" y="-1"/>
                </a:cubicBezTo>
              </a:path>
              <a:path w="43200" h="21874" stroke="0" extrusionOk="0">
                <a:moveTo>
                  <a:pt x="43199" y="160"/>
                </a:moveTo>
                <a:cubicBezTo>
                  <a:pt x="43199" y="198"/>
                  <a:pt x="43200" y="236"/>
                  <a:pt x="43200" y="274"/>
                </a:cubicBezTo>
                <a:cubicBezTo>
                  <a:pt x="43200" y="12203"/>
                  <a:pt x="33529" y="21874"/>
                  <a:pt x="21600" y="21874"/>
                </a:cubicBezTo>
                <a:cubicBezTo>
                  <a:pt x="9670" y="21874"/>
                  <a:pt x="0" y="12203"/>
                  <a:pt x="0" y="274"/>
                </a:cubicBezTo>
                <a:cubicBezTo>
                  <a:pt x="-1" y="182"/>
                  <a:pt x="0" y="91"/>
                  <a:pt x="1" y="-1"/>
                </a:cubicBezTo>
                <a:lnTo>
                  <a:pt x="21600" y="274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Oval 29"/>
          <p:cNvSpPr>
            <a:spLocks noChangeArrowheads="1"/>
          </p:cNvSpPr>
          <p:nvPr/>
        </p:nvSpPr>
        <p:spPr bwMode="auto">
          <a:xfrm rot="3834243">
            <a:off x="4278313" y="3937000"/>
            <a:ext cx="131762" cy="1222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" name="Object 32"/>
          <p:cNvGraphicFramePr>
            <a:graphicFrameLocks noChangeAspect="1"/>
          </p:cNvGraphicFramePr>
          <p:nvPr/>
        </p:nvGraphicFramePr>
        <p:xfrm>
          <a:off x="5410200" y="1981200"/>
          <a:ext cx="1065213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3" name="Формула" r:id="rId5" imgW="431640" imgH="203040" progId="Equation.3">
                  <p:embed/>
                </p:oleObj>
              </mc:Choice>
              <mc:Fallback>
                <p:oleObj name="Формула" r:id="rId5" imgW="43164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1981200"/>
                        <a:ext cx="1065213" cy="527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Oval 33"/>
          <p:cNvSpPr>
            <a:spLocks noChangeArrowheads="1"/>
          </p:cNvSpPr>
          <p:nvPr/>
        </p:nvSpPr>
        <p:spPr bwMode="auto">
          <a:xfrm rot="3834243">
            <a:off x="2608263" y="3143250"/>
            <a:ext cx="95250" cy="1047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Oval 36"/>
          <p:cNvSpPr>
            <a:spLocks noChangeArrowheads="1"/>
          </p:cNvSpPr>
          <p:nvPr/>
        </p:nvSpPr>
        <p:spPr bwMode="auto">
          <a:xfrm rot="3834243">
            <a:off x="4823619" y="5455444"/>
            <a:ext cx="106362" cy="1143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 Box 41"/>
          <p:cNvSpPr txBox="1">
            <a:spLocks noChangeArrowheads="1"/>
          </p:cNvSpPr>
          <p:nvPr/>
        </p:nvSpPr>
        <p:spPr bwMode="auto">
          <a:xfrm>
            <a:off x="2649538" y="2654300"/>
            <a:ext cx="1122423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0;1)</a:t>
            </a:r>
            <a:endParaRPr lang="ru-RU" sz="28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7" name="Object 52"/>
          <p:cNvGraphicFramePr>
            <a:graphicFrameLocks noChangeAspect="1"/>
          </p:cNvGraphicFramePr>
          <p:nvPr/>
        </p:nvGraphicFramePr>
        <p:xfrm>
          <a:off x="4644008" y="188640"/>
          <a:ext cx="2088232" cy="49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4" name="Формула" r:id="rId7" imgW="850680" imgH="203040" progId="Equation.3">
                  <p:embed/>
                </p:oleObj>
              </mc:Choice>
              <mc:Fallback>
                <p:oleObj name="Формула" r:id="rId7" imgW="85068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188640"/>
                        <a:ext cx="2088232" cy="49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56"/>
          <p:cNvGraphicFramePr>
            <a:graphicFrameLocks noChangeAspect="1"/>
          </p:cNvGraphicFramePr>
          <p:nvPr/>
        </p:nvGraphicFramePr>
        <p:xfrm>
          <a:off x="7010400" y="1828800"/>
          <a:ext cx="1944688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5" name="Формула" r:id="rId9" imgW="711000" imgH="482400" progId="Equation.3">
                  <p:embed/>
                </p:oleObj>
              </mc:Choice>
              <mc:Fallback>
                <p:oleObj name="Формула" r:id="rId9" imgW="711000" imgH="4824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1828800"/>
                        <a:ext cx="1944688" cy="1387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57"/>
          <p:cNvGraphicFramePr>
            <a:graphicFrameLocks noChangeAspect="1"/>
          </p:cNvGraphicFramePr>
          <p:nvPr/>
        </p:nvGraphicFramePr>
        <p:xfrm>
          <a:off x="6881813" y="3276600"/>
          <a:ext cx="2049462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6" name="Формула" r:id="rId11" imgW="749160" imgH="482400" progId="Equation.3">
                  <p:embed/>
                </p:oleObj>
              </mc:Choice>
              <mc:Fallback>
                <p:oleObj name="Формула" r:id="rId11" imgW="749160" imgH="4824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1813" y="3276600"/>
                        <a:ext cx="2049462" cy="1387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58"/>
          <p:cNvGraphicFramePr>
            <a:graphicFrameLocks noChangeAspect="1"/>
          </p:cNvGraphicFramePr>
          <p:nvPr/>
        </p:nvGraphicFramePr>
        <p:xfrm>
          <a:off x="6732588" y="4989513"/>
          <a:ext cx="2428875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7" name="Формула" r:id="rId13" imgW="888840" imgH="457200" progId="Equation.3">
                  <p:embed/>
                </p:oleObj>
              </mc:Choice>
              <mc:Fallback>
                <p:oleObj name="Формула" r:id="rId13" imgW="888840" imgH="4572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588" y="4989513"/>
                        <a:ext cx="2428875" cy="1314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59"/>
          <p:cNvGraphicFramePr>
            <a:graphicFrameLocks noChangeAspect="1"/>
          </p:cNvGraphicFramePr>
          <p:nvPr/>
        </p:nvGraphicFramePr>
        <p:xfrm>
          <a:off x="5334000" y="3352800"/>
          <a:ext cx="121920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8" name="Формула" r:id="rId15" imgW="495000" imgH="203040" progId="Equation.3">
                  <p:embed/>
                </p:oleObj>
              </mc:Choice>
              <mc:Fallback>
                <p:oleObj name="Формула" r:id="rId15" imgW="49500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3352800"/>
                        <a:ext cx="1219200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60"/>
          <p:cNvGraphicFramePr>
            <a:graphicFrameLocks noChangeAspect="1"/>
          </p:cNvGraphicFramePr>
          <p:nvPr/>
        </p:nvGraphicFramePr>
        <p:xfrm>
          <a:off x="5410200" y="4724400"/>
          <a:ext cx="137160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9" name="Формула" r:id="rId17" imgW="571320" imgH="203040" progId="Equation.3">
                  <p:embed/>
                </p:oleObj>
              </mc:Choice>
              <mc:Fallback>
                <p:oleObj name="Формула" r:id="rId17" imgW="57132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4724400"/>
                        <a:ext cx="1371600" cy="512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2128838" y="5440363"/>
            <a:ext cx="444352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endParaRPr lang="ru-RU" sz="2800" i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 Box 42"/>
          <p:cNvSpPr txBox="1">
            <a:spLocks noChangeArrowheads="1"/>
          </p:cNvSpPr>
          <p:nvPr/>
        </p:nvSpPr>
        <p:spPr bwMode="auto">
          <a:xfrm>
            <a:off x="122238" y="5516563"/>
            <a:ext cx="1242648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-1;0)</a:t>
            </a:r>
            <a:endParaRPr lang="ru-RU" sz="28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Oval 34"/>
          <p:cNvSpPr>
            <a:spLocks noChangeArrowheads="1"/>
          </p:cNvSpPr>
          <p:nvPr/>
        </p:nvSpPr>
        <p:spPr bwMode="auto">
          <a:xfrm rot="3834243">
            <a:off x="391319" y="5477669"/>
            <a:ext cx="88900" cy="968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 Box 68"/>
          <p:cNvSpPr txBox="1">
            <a:spLocks noChangeArrowheads="1"/>
          </p:cNvSpPr>
          <p:nvPr/>
        </p:nvSpPr>
        <p:spPr bwMode="auto">
          <a:xfrm>
            <a:off x="8458200" y="533400"/>
            <a:ext cx="30489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28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/>
      <p:bldP spid="34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Freeform 7"/>
          <p:cNvSpPr>
            <a:spLocks/>
          </p:cNvSpPr>
          <p:nvPr/>
        </p:nvSpPr>
        <p:spPr bwMode="auto">
          <a:xfrm>
            <a:off x="850900" y="5372100"/>
            <a:ext cx="6096000" cy="12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40" y="8"/>
              </a:cxn>
            </a:cxnLst>
            <a:rect l="0" t="0" r="r" b="b"/>
            <a:pathLst>
              <a:path w="3840" h="8">
                <a:moveTo>
                  <a:pt x="0" y="0"/>
                </a:moveTo>
                <a:lnTo>
                  <a:pt x="3840" y="8"/>
                </a:lnTo>
              </a:path>
            </a:pathLst>
          </a:custGeom>
          <a:noFill/>
          <a:ln w="19050" cmpd="sng">
            <a:solidFill>
              <a:srgbClr val="000000"/>
            </a:solidFill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3505200" y="1743075"/>
            <a:ext cx="12700" cy="4124325"/>
          </a:xfrm>
          <a:custGeom>
            <a:avLst/>
            <a:gdLst/>
            <a:ahLst/>
            <a:cxnLst>
              <a:cxn ang="0">
                <a:pos x="8" y="2598"/>
              </a:cxn>
              <a:cxn ang="0">
                <a:pos x="0" y="0"/>
              </a:cxn>
            </a:cxnLst>
            <a:rect l="0" t="0" r="r" b="b"/>
            <a:pathLst>
              <a:path w="8" h="2598">
                <a:moveTo>
                  <a:pt x="8" y="2598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597650" y="5181600"/>
            <a:ext cx="343364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ru-RU" sz="2800" i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3048000" y="1524000"/>
            <a:ext cx="343364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endParaRPr lang="ru-RU" sz="2800" i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Arc 14"/>
          <p:cNvSpPr>
            <a:spLocks/>
          </p:cNvSpPr>
          <p:nvPr/>
        </p:nvSpPr>
        <p:spPr bwMode="auto">
          <a:xfrm rot="10800000">
            <a:off x="1304925" y="3057525"/>
            <a:ext cx="4422775" cy="2354263"/>
          </a:xfrm>
          <a:custGeom>
            <a:avLst/>
            <a:gdLst>
              <a:gd name="G0" fmla="+- 21600 0 0"/>
              <a:gd name="G1" fmla="+- 274 0 0"/>
              <a:gd name="G2" fmla="+- 21600 0 0"/>
              <a:gd name="T0" fmla="*/ 43200 w 43200"/>
              <a:gd name="T1" fmla="*/ 160 h 21874"/>
              <a:gd name="T2" fmla="*/ 2 w 43200"/>
              <a:gd name="T3" fmla="*/ 0 h 21874"/>
              <a:gd name="T4" fmla="*/ 21600 w 43200"/>
              <a:gd name="T5" fmla="*/ 274 h 2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1874" fill="none" extrusionOk="0">
                <a:moveTo>
                  <a:pt x="43199" y="160"/>
                </a:moveTo>
                <a:cubicBezTo>
                  <a:pt x="43199" y="198"/>
                  <a:pt x="43200" y="236"/>
                  <a:pt x="43200" y="274"/>
                </a:cubicBezTo>
                <a:cubicBezTo>
                  <a:pt x="43200" y="12203"/>
                  <a:pt x="33529" y="21874"/>
                  <a:pt x="21600" y="21874"/>
                </a:cubicBezTo>
                <a:cubicBezTo>
                  <a:pt x="9670" y="21874"/>
                  <a:pt x="0" y="12203"/>
                  <a:pt x="0" y="274"/>
                </a:cubicBezTo>
                <a:cubicBezTo>
                  <a:pt x="-1" y="182"/>
                  <a:pt x="0" y="91"/>
                  <a:pt x="1" y="-1"/>
                </a:cubicBezTo>
              </a:path>
              <a:path w="43200" h="21874" stroke="0" extrusionOk="0">
                <a:moveTo>
                  <a:pt x="43199" y="160"/>
                </a:moveTo>
                <a:cubicBezTo>
                  <a:pt x="43199" y="198"/>
                  <a:pt x="43200" y="236"/>
                  <a:pt x="43200" y="274"/>
                </a:cubicBezTo>
                <a:cubicBezTo>
                  <a:pt x="43200" y="12203"/>
                  <a:pt x="33529" y="21874"/>
                  <a:pt x="21600" y="21874"/>
                </a:cubicBezTo>
                <a:cubicBezTo>
                  <a:pt x="9670" y="21874"/>
                  <a:pt x="0" y="12203"/>
                  <a:pt x="0" y="274"/>
                </a:cubicBezTo>
                <a:cubicBezTo>
                  <a:pt x="-1" y="182"/>
                  <a:pt x="0" y="91"/>
                  <a:pt x="1" y="-1"/>
                </a:cubicBezTo>
                <a:lnTo>
                  <a:pt x="21600" y="274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val 18"/>
          <p:cNvSpPr>
            <a:spLocks noChangeArrowheads="1"/>
          </p:cNvSpPr>
          <p:nvPr/>
        </p:nvSpPr>
        <p:spPr bwMode="auto">
          <a:xfrm rot="3834243">
            <a:off x="1469232" y="4339431"/>
            <a:ext cx="96838" cy="1047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val 19"/>
          <p:cNvSpPr>
            <a:spLocks noChangeArrowheads="1"/>
          </p:cNvSpPr>
          <p:nvPr/>
        </p:nvSpPr>
        <p:spPr bwMode="auto">
          <a:xfrm rot="3834243">
            <a:off x="5679282" y="5303044"/>
            <a:ext cx="106362" cy="1143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Box 32"/>
          <p:cNvSpPr txBox="1">
            <a:spLocks noChangeArrowheads="1"/>
          </p:cNvSpPr>
          <p:nvPr/>
        </p:nvSpPr>
        <p:spPr bwMode="auto">
          <a:xfrm>
            <a:off x="2984500" y="5287963"/>
            <a:ext cx="444352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endParaRPr lang="ru-RU" sz="2800" i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Group 46"/>
          <p:cNvGrpSpPr>
            <a:grpSpLocks/>
          </p:cNvGrpSpPr>
          <p:nvPr/>
        </p:nvGrpSpPr>
        <p:grpSpPr bwMode="auto">
          <a:xfrm>
            <a:off x="304800" y="1143000"/>
            <a:ext cx="8382000" cy="539750"/>
            <a:chOff x="144" y="144"/>
            <a:chExt cx="5280" cy="340"/>
          </a:xfrm>
        </p:grpSpPr>
        <p:sp>
          <p:nvSpPr>
            <p:cNvPr id="20" name="Rectangle 3"/>
            <p:cNvSpPr>
              <a:spLocks noChangeArrowheads="1"/>
            </p:cNvSpPr>
            <p:nvPr/>
          </p:nvSpPr>
          <p:spPr bwMode="auto">
            <a:xfrm>
              <a:off x="144" y="154"/>
              <a:ext cx="5280" cy="330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>
              <a:spAutoFit/>
            </a:bodyPr>
            <a:lstStyle/>
            <a:p>
              <a:r>
                <a:rPr lang="ru-RU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  Если угол        тупой,  то                     и</a:t>
              </a:r>
            </a:p>
          </p:txBody>
        </p:sp>
        <p:graphicFrame>
          <p:nvGraphicFramePr>
            <p:cNvPr id="21" name="Object 4"/>
            <p:cNvGraphicFramePr>
              <a:graphicFrameLocks noChangeAspect="1"/>
            </p:cNvGraphicFramePr>
            <p:nvPr/>
          </p:nvGraphicFramePr>
          <p:xfrm>
            <a:off x="1419" y="182"/>
            <a:ext cx="309" cy="2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54" name="Формула" r:id="rId3" imgW="152280" imgH="139680" progId="Equation.3">
                    <p:embed/>
                  </p:oleObj>
                </mc:Choice>
                <mc:Fallback>
                  <p:oleObj name="Формула" r:id="rId3" imgW="152280" imgH="13968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19" y="182"/>
                          <a:ext cx="309" cy="29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44"/>
            <p:cNvGraphicFramePr>
              <a:graphicFrameLocks noChangeAspect="1"/>
            </p:cNvGraphicFramePr>
            <p:nvPr/>
          </p:nvGraphicFramePr>
          <p:xfrm>
            <a:off x="2928" y="144"/>
            <a:ext cx="888" cy="2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55" name="Формула" r:id="rId5" imgW="571320" imgH="177480" progId="Equation.3">
                    <p:embed/>
                  </p:oleObj>
                </mc:Choice>
                <mc:Fallback>
                  <p:oleObj name="Формула" r:id="rId5" imgW="571320" imgH="17748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28" y="144"/>
                          <a:ext cx="888" cy="29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45"/>
            <p:cNvGraphicFramePr>
              <a:graphicFrameLocks noChangeAspect="1"/>
            </p:cNvGraphicFramePr>
            <p:nvPr/>
          </p:nvGraphicFramePr>
          <p:xfrm>
            <a:off x="4108" y="144"/>
            <a:ext cx="928" cy="2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56" name="Формула" r:id="rId7" imgW="596880" imgH="177480" progId="Equation.3">
                    <p:embed/>
                  </p:oleObj>
                </mc:Choice>
                <mc:Fallback>
                  <p:oleObj name="Формула" r:id="rId7" imgW="596880" imgH="17748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08" y="144"/>
                          <a:ext cx="928" cy="29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4" name="Group 47"/>
          <p:cNvGrpSpPr>
            <a:grpSpLocks/>
          </p:cNvGrpSpPr>
          <p:nvPr/>
        </p:nvGrpSpPr>
        <p:grpSpPr bwMode="auto">
          <a:xfrm>
            <a:off x="304800" y="457200"/>
            <a:ext cx="8382000" cy="539750"/>
            <a:chOff x="144" y="144"/>
            <a:chExt cx="5280" cy="340"/>
          </a:xfrm>
        </p:grpSpPr>
        <p:sp>
          <p:nvSpPr>
            <p:cNvPr id="25" name="Rectangle 48"/>
            <p:cNvSpPr>
              <a:spLocks noChangeArrowheads="1"/>
            </p:cNvSpPr>
            <p:nvPr/>
          </p:nvSpPr>
          <p:spPr bwMode="auto">
            <a:xfrm>
              <a:off x="144" y="154"/>
              <a:ext cx="5280" cy="330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>
              <a:spAutoFit/>
            </a:bodyPr>
            <a:lstStyle/>
            <a:p>
              <a:r>
                <a:rPr lang="ru-RU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  Если угол        острый, то                  </a:t>
              </a:r>
              <a:r>
                <a:rPr lang="ru-RU" sz="28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и</a:t>
              </a:r>
            </a:p>
          </p:txBody>
        </p:sp>
        <p:graphicFrame>
          <p:nvGraphicFramePr>
            <p:cNvPr id="26" name="Object 49"/>
            <p:cNvGraphicFramePr>
              <a:graphicFrameLocks noChangeAspect="1"/>
            </p:cNvGraphicFramePr>
            <p:nvPr/>
          </p:nvGraphicFramePr>
          <p:xfrm>
            <a:off x="1419" y="182"/>
            <a:ext cx="309" cy="2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57" name="Формула" r:id="rId9" imgW="152280" imgH="139680" progId="Equation.3">
                    <p:embed/>
                  </p:oleObj>
                </mc:Choice>
                <mc:Fallback>
                  <p:oleObj name="Формула" r:id="rId9" imgW="152280" imgH="13968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19" y="182"/>
                          <a:ext cx="309" cy="29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ct 50"/>
            <p:cNvGraphicFramePr>
              <a:graphicFrameLocks noChangeAspect="1"/>
            </p:cNvGraphicFramePr>
            <p:nvPr/>
          </p:nvGraphicFramePr>
          <p:xfrm>
            <a:off x="2928" y="144"/>
            <a:ext cx="888" cy="2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58" name="Формула" r:id="rId10" imgW="571320" imgH="177480" progId="Equation.3">
                    <p:embed/>
                  </p:oleObj>
                </mc:Choice>
                <mc:Fallback>
                  <p:oleObj name="Формула" r:id="rId10" imgW="571320" imgH="17748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28" y="144"/>
                          <a:ext cx="888" cy="29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Object 51"/>
            <p:cNvGraphicFramePr>
              <a:graphicFrameLocks noChangeAspect="1"/>
            </p:cNvGraphicFramePr>
            <p:nvPr/>
          </p:nvGraphicFramePr>
          <p:xfrm>
            <a:off x="4108" y="144"/>
            <a:ext cx="928" cy="2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59" name="Формула" r:id="rId12" imgW="596880" imgH="177480" progId="Equation.3">
                    <p:embed/>
                  </p:oleObj>
                </mc:Choice>
                <mc:Fallback>
                  <p:oleObj name="Формула" r:id="rId12" imgW="596880" imgH="17748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08" y="144"/>
                          <a:ext cx="928" cy="29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9" name="Oval 52"/>
          <p:cNvSpPr>
            <a:spLocks noChangeArrowheads="1"/>
          </p:cNvSpPr>
          <p:nvPr/>
        </p:nvSpPr>
        <p:spPr bwMode="auto">
          <a:xfrm>
            <a:off x="3979863" y="4077920"/>
            <a:ext cx="1066800" cy="735747"/>
          </a:xfrm>
          <a:prstGeom prst="ellipse">
            <a:avLst/>
          </a:prstGeom>
          <a:solidFill>
            <a:srgbClr val="FF66FF">
              <a:alpha val="42000"/>
            </a:srgbClr>
          </a:solidFill>
          <a:ln w="38100" cmpd="dbl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endParaRPr lang="ru-RU" sz="280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Oval 53"/>
          <p:cNvSpPr>
            <a:spLocks noChangeArrowheads="1"/>
          </p:cNvSpPr>
          <p:nvPr/>
        </p:nvSpPr>
        <p:spPr bwMode="auto">
          <a:xfrm>
            <a:off x="1922463" y="4077920"/>
            <a:ext cx="1219200" cy="735747"/>
          </a:xfrm>
          <a:prstGeom prst="ellipse">
            <a:avLst/>
          </a:prstGeom>
          <a:solidFill>
            <a:srgbClr val="FF66FF">
              <a:alpha val="42000"/>
            </a:srgbClr>
          </a:solidFill>
          <a:ln w="38100" cmpd="dbl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</a:t>
            </a:r>
            <a:endParaRPr lang="ru-RU" sz="280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Freeform 54"/>
          <p:cNvSpPr>
            <a:spLocks/>
          </p:cNvSpPr>
          <p:nvPr/>
        </p:nvSpPr>
        <p:spPr bwMode="auto">
          <a:xfrm>
            <a:off x="5186363" y="3886200"/>
            <a:ext cx="12700" cy="523220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0" y="928"/>
              </a:cxn>
            </a:cxnLst>
            <a:rect l="0" t="0" r="r" b="b"/>
            <a:pathLst>
              <a:path w="8" h="928">
                <a:moveTo>
                  <a:pt x="8" y="0"/>
                </a:moveTo>
                <a:lnTo>
                  <a:pt x="0" y="928"/>
                </a:lnTo>
              </a:path>
            </a:pathLst>
          </a:custGeom>
          <a:noFill/>
          <a:ln w="19050" cap="flat" cmpd="sng">
            <a:solidFill>
              <a:srgbClr val="0033CC"/>
            </a:solidFill>
            <a:prstDash val="solid"/>
            <a:round/>
            <a:headEnd/>
            <a:tailEnd type="stealth" w="lg" len="lg"/>
          </a:ln>
          <a:effectLst/>
        </p:spPr>
        <p:txBody>
          <a:bodyPr>
            <a:spAutoFit/>
          </a:bodyPr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Freeform 55"/>
          <p:cNvSpPr>
            <a:spLocks/>
          </p:cNvSpPr>
          <p:nvPr/>
        </p:nvSpPr>
        <p:spPr bwMode="auto">
          <a:xfrm>
            <a:off x="3522663" y="3886200"/>
            <a:ext cx="1651000" cy="523220"/>
          </a:xfrm>
          <a:custGeom>
            <a:avLst/>
            <a:gdLst/>
            <a:ahLst/>
            <a:cxnLst>
              <a:cxn ang="0">
                <a:pos x="1040" y="0"/>
              </a:cxn>
              <a:cxn ang="0">
                <a:pos x="0" y="8"/>
              </a:cxn>
            </a:cxnLst>
            <a:rect l="0" t="0" r="r" b="b"/>
            <a:pathLst>
              <a:path w="1040" h="8">
                <a:moveTo>
                  <a:pt x="1040" y="0"/>
                </a:moveTo>
                <a:lnTo>
                  <a:pt x="0" y="8"/>
                </a:lnTo>
              </a:path>
            </a:pathLst>
          </a:custGeom>
          <a:noFill/>
          <a:ln w="19050" cap="flat" cmpd="sng">
            <a:solidFill>
              <a:srgbClr val="0033CC"/>
            </a:solidFill>
            <a:prstDash val="solid"/>
            <a:round/>
            <a:headEnd/>
            <a:tailEnd type="stealth" w="lg" len="lg"/>
          </a:ln>
          <a:effectLst/>
        </p:spPr>
        <p:txBody>
          <a:bodyPr>
            <a:spAutoFit/>
          </a:bodyPr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Oval 15"/>
          <p:cNvSpPr>
            <a:spLocks noChangeArrowheads="1"/>
          </p:cNvSpPr>
          <p:nvPr/>
        </p:nvSpPr>
        <p:spPr bwMode="auto">
          <a:xfrm rot="3834243">
            <a:off x="5118100" y="3814763"/>
            <a:ext cx="131763" cy="1222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Freeform 61"/>
          <p:cNvSpPr>
            <a:spLocks/>
          </p:cNvSpPr>
          <p:nvPr/>
        </p:nvSpPr>
        <p:spPr bwMode="auto">
          <a:xfrm>
            <a:off x="1516063" y="4424363"/>
            <a:ext cx="12700" cy="52322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613"/>
              </a:cxn>
            </a:cxnLst>
            <a:rect l="0" t="0" r="r" b="b"/>
            <a:pathLst>
              <a:path w="8" h="613">
                <a:moveTo>
                  <a:pt x="0" y="0"/>
                </a:moveTo>
                <a:lnTo>
                  <a:pt x="8" y="613"/>
                </a:lnTo>
              </a:path>
            </a:pathLst>
          </a:custGeom>
          <a:noFill/>
          <a:ln w="19050" cap="flat" cmpd="sng">
            <a:solidFill>
              <a:srgbClr val="008000"/>
            </a:solidFill>
            <a:prstDash val="solid"/>
            <a:round/>
            <a:headEnd/>
            <a:tailEnd type="stealth" w="lg" len="lg"/>
          </a:ln>
          <a:effectLst/>
        </p:spPr>
        <p:txBody>
          <a:bodyPr>
            <a:spAutoFit/>
          </a:bodyPr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Freeform 62"/>
          <p:cNvSpPr>
            <a:spLocks/>
          </p:cNvSpPr>
          <p:nvPr/>
        </p:nvSpPr>
        <p:spPr bwMode="auto">
          <a:xfrm>
            <a:off x="1563688" y="4394200"/>
            <a:ext cx="1958975" cy="523220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1234" y="0"/>
              </a:cxn>
            </a:cxnLst>
            <a:rect l="0" t="0" r="r" b="b"/>
            <a:pathLst>
              <a:path w="1234" h="1">
                <a:moveTo>
                  <a:pt x="0" y="1"/>
                </a:moveTo>
                <a:lnTo>
                  <a:pt x="1234" y="0"/>
                </a:lnTo>
              </a:path>
            </a:pathLst>
          </a:custGeom>
          <a:noFill/>
          <a:ln w="19050" cap="flat" cmpd="sng">
            <a:solidFill>
              <a:srgbClr val="008000"/>
            </a:solidFill>
            <a:prstDash val="solid"/>
            <a:round/>
            <a:headEnd/>
            <a:tailEnd type="stealth" w="lg" len="lg"/>
          </a:ln>
          <a:effectLst/>
        </p:spPr>
        <p:txBody>
          <a:bodyPr>
            <a:spAutoFit/>
          </a:bodyPr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6" name="Object 63"/>
          <p:cNvGraphicFramePr>
            <a:graphicFrameLocks noChangeAspect="1"/>
          </p:cNvGraphicFramePr>
          <p:nvPr/>
        </p:nvGraphicFramePr>
        <p:xfrm>
          <a:off x="3886200" y="2438400"/>
          <a:ext cx="23622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0" name="Формула" r:id="rId14" imgW="774360" imgH="177480" progId="Equation.3">
                  <p:embed/>
                </p:oleObj>
              </mc:Choice>
              <mc:Fallback>
                <p:oleObj name="Формула" r:id="rId14" imgW="774360" imgH="177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2438400"/>
                        <a:ext cx="2362200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7" name="Group 68"/>
          <p:cNvGrpSpPr>
            <a:grpSpLocks/>
          </p:cNvGrpSpPr>
          <p:nvPr/>
        </p:nvGrpSpPr>
        <p:grpSpPr bwMode="auto">
          <a:xfrm>
            <a:off x="1358900" y="5473700"/>
            <a:ext cx="4279900" cy="1012825"/>
            <a:chOff x="856" y="3448"/>
            <a:chExt cx="2696" cy="638"/>
          </a:xfrm>
        </p:grpSpPr>
        <p:graphicFrame>
          <p:nvGraphicFramePr>
            <p:cNvPr id="38" name="Object 64"/>
            <p:cNvGraphicFramePr>
              <a:graphicFrameLocks noChangeAspect="1"/>
            </p:cNvGraphicFramePr>
            <p:nvPr/>
          </p:nvGraphicFramePr>
          <p:xfrm>
            <a:off x="1440" y="3744"/>
            <a:ext cx="1683" cy="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61" name="Формула" r:id="rId16" imgW="876240" imgH="177480" progId="Equation.3">
                    <p:embed/>
                  </p:oleObj>
                </mc:Choice>
                <mc:Fallback>
                  <p:oleObj name="Формула" r:id="rId16" imgW="876240" imgH="177480" progId="Equation.3">
                    <p:embed/>
                    <p:pic>
                      <p:nvPicPr>
                        <p:cNvPr id="0" name="Picture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40" y="3744"/>
                          <a:ext cx="1683" cy="34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9" name="Freeform 67"/>
            <p:cNvSpPr>
              <a:spLocks/>
            </p:cNvSpPr>
            <p:nvPr/>
          </p:nvSpPr>
          <p:spPr bwMode="auto">
            <a:xfrm>
              <a:off x="856" y="3448"/>
              <a:ext cx="2696" cy="3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52" y="296"/>
                </a:cxn>
                <a:cxn ang="0">
                  <a:pos x="2696" y="8"/>
                </a:cxn>
              </a:cxnLst>
              <a:rect l="0" t="0" r="r" b="b"/>
              <a:pathLst>
                <a:path w="2696" h="297">
                  <a:moveTo>
                    <a:pt x="0" y="0"/>
                  </a:moveTo>
                  <a:cubicBezTo>
                    <a:pt x="225" y="47"/>
                    <a:pt x="903" y="295"/>
                    <a:pt x="1352" y="296"/>
                  </a:cubicBezTo>
                  <a:cubicBezTo>
                    <a:pt x="1801" y="297"/>
                    <a:pt x="2248" y="156"/>
                    <a:pt x="2696" y="8"/>
                  </a:cubicBez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0" name="Group 71"/>
          <p:cNvGrpSpPr>
            <a:grpSpLocks/>
          </p:cNvGrpSpPr>
          <p:nvPr/>
        </p:nvGrpSpPr>
        <p:grpSpPr bwMode="auto">
          <a:xfrm>
            <a:off x="946150" y="5329238"/>
            <a:ext cx="4978400" cy="566737"/>
            <a:chOff x="596" y="3357"/>
            <a:chExt cx="3136" cy="357"/>
          </a:xfrm>
        </p:grpSpPr>
        <p:grpSp>
          <p:nvGrpSpPr>
            <p:cNvPr id="41" name="Group 66"/>
            <p:cNvGrpSpPr>
              <a:grpSpLocks/>
            </p:cNvGrpSpPr>
            <p:nvPr/>
          </p:nvGrpSpPr>
          <p:grpSpPr bwMode="auto">
            <a:xfrm>
              <a:off x="783" y="3357"/>
              <a:ext cx="2833" cy="357"/>
              <a:chOff x="783" y="3357"/>
              <a:chExt cx="2833" cy="357"/>
            </a:xfrm>
          </p:grpSpPr>
          <p:sp>
            <p:nvSpPr>
              <p:cNvPr id="44" name="Oval 34"/>
              <p:cNvSpPr>
                <a:spLocks noChangeArrowheads="1"/>
              </p:cNvSpPr>
              <p:nvPr/>
            </p:nvSpPr>
            <p:spPr bwMode="auto">
              <a:xfrm rot="3834243">
                <a:off x="786" y="3354"/>
                <a:ext cx="56" cy="6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</p:spPr>
            <p:txBody>
              <a:bodyPr wrap="none" anchor="ctr"/>
              <a:lstStyle/>
              <a:p>
                <a:endParaRPr lang="ru-RU" sz="28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5" name="Freeform 65"/>
              <p:cNvSpPr>
                <a:spLocks/>
              </p:cNvSpPr>
              <p:nvPr/>
            </p:nvSpPr>
            <p:spPr bwMode="auto">
              <a:xfrm>
                <a:off x="816" y="3384"/>
                <a:ext cx="2800" cy="33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2800" y="0"/>
                  </a:cxn>
                </a:cxnLst>
                <a:rect l="0" t="0" r="r" b="b"/>
                <a:pathLst>
                  <a:path w="2800" h="8">
                    <a:moveTo>
                      <a:pt x="0" y="8"/>
                    </a:moveTo>
                    <a:lnTo>
                      <a:pt x="2800" y="0"/>
                    </a:ln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 sz="28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42" name="Text Box 69"/>
            <p:cNvSpPr txBox="1">
              <a:spLocks noChangeArrowheads="1"/>
            </p:cNvSpPr>
            <p:nvPr/>
          </p:nvSpPr>
          <p:spPr bwMode="auto">
            <a:xfrm>
              <a:off x="596" y="3369"/>
              <a:ext cx="316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-1</a:t>
              </a:r>
              <a:endParaRPr lang="ru-RU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Text Box 70"/>
            <p:cNvSpPr txBox="1">
              <a:spLocks noChangeArrowheads="1"/>
            </p:cNvSpPr>
            <p:nvPr/>
          </p:nvSpPr>
          <p:spPr bwMode="auto">
            <a:xfrm>
              <a:off x="3503" y="3360"/>
              <a:ext cx="229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6" name="Group 76"/>
          <p:cNvGrpSpPr>
            <a:grpSpLocks/>
          </p:cNvGrpSpPr>
          <p:nvPr/>
        </p:nvGrpSpPr>
        <p:grpSpPr bwMode="auto">
          <a:xfrm>
            <a:off x="3459163" y="2590800"/>
            <a:ext cx="409575" cy="3267076"/>
            <a:chOff x="2179" y="1632"/>
            <a:chExt cx="258" cy="2058"/>
          </a:xfrm>
        </p:grpSpPr>
        <p:sp>
          <p:nvSpPr>
            <p:cNvPr id="47" name="Oval 17"/>
            <p:cNvSpPr>
              <a:spLocks noChangeArrowheads="1"/>
            </p:cNvSpPr>
            <p:nvPr/>
          </p:nvSpPr>
          <p:spPr bwMode="auto">
            <a:xfrm rot="3834243">
              <a:off x="2182" y="1884"/>
              <a:ext cx="60" cy="66"/>
            </a:xfrm>
            <a:prstGeom prst="ellipse">
              <a:avLst/>
            </a:prstGeom>
            <a:solidFill>
              <a:srgbClr val="007CD0"/>
            </a:solidFill>
            <a:ln w="9525">
              <a:solidFill>
                <a:schemeClr val="tx2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Text Box 72"/>
            <p:cNvSpPr txBox="1">
              <a:spLocks noChangeArrowheads="1"/>
            </p:cNvSpPr>
            <p:nvPr/>
          </p:nvSpPr>
          <p:spPr bwMode="auto">
            <a:xfrm>
              <a:off x="2208" y="3360"/>
              <a:ext cx="229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2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Text Box 74"/>
            <p:cNvSpPr txBox="1">
              <a:spLocks noChangeArrowheads="1"/>
            </p:cNvSpPr>
            <p:nvPr/>
          </p:nvSpPr>
          <p:spPr bwMode="auto">
            <a:xfrm>
              <a:off x="2208" y="1632"/>
              <a:ext cx="229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2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Line 75"/>
            <p:cNvSpPr>
              <a:spLocks noChangeShapeType="1"/>
            </p:cNvSpPr>
            <p:nvPr/>
          </p:nvSpPr>
          <p:spPr bwMode="auto">
            <a:xfrm>
              <a:off x="2208" y="1920"/>
              <a:ext cx="1" cy="1440"/>
            </a:xfrm>
            <a:prstGeom prst="line">
              <a:avLst/>
            </a:prstGeom>
            <a:noFill/>
            <a:ln w="38100">
              <a:solidFill>
                <a:srgbClr val="007CD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1" name="Text Box 77"/>
          <p:cNvSpPr txBox="1">
            <a:spLocks noChangeArrowheads="1"/>
          </p:cNvSpPr>
          <p:nvPr/>
        </p:nvSpPr>
        <p:spPr bwMode="auto">
          <a:xfrm>
            <a:off x="8305800" y="304800"/>
            <a:ext cx="30489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28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 Box 79"/>
          <p:cNvSpPr txBox="1">
            <a:spLocks noChangeArrowheads="1"/>
          </p:cNvSpPr>
          <p:nvPr/>
        </p:nvSpPr>
        <p:spPr bwMode="auto">
          <a:xfrm>
            <a:off x="6248400" y="1981200"/>
            <a:ext cx="30489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28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  <p:bldP spid="51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Freeform 2"/>
          <p:cNvSpPr>
            <a:spLocks/>
          </p:cNvSpPr>
          <p:nvPr/>
        </p:nvSpPr>
        <p:spPr bwMode="auto">
          <a:xfrm>
            <a:off x="368300" y="5372100"/>
            <a:ext cx="5651500" cy="12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560" y="8"/>
              </a:cxn>
            </a:cxnLst>
            <a:rect l="0" t="0" r="r" b="b"/>
            <a:pathLst>
              <a:path w="3560" h="8">
                <a:moveTo>
                  <a:pt x="0" y="0"/>
                </a:moveTo>
                <a:lnTo>
                  <a:pt x="3560" y="8"/>
                </a:lnTo>
              </a:path>
            </a:pathLst>
          </a:custGeom>
          <a:noFill/>
          <a:ln w="19050" cmpd="sng">
            <a:solidFill>
              <a:srgbClr val="000000"/>
            </a:solidFill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Freeform 3"/>
          <p:cNvSpPr>
            <a:spLocks/>
          </p:cNvSpPr>
          <p:nvPr/>
        </p:nvSpPr>
        <p:spPr bwMode="auto">
          <a:xfrm>
            <a:off x="3048000" y="1743075"/>
            <a:ext cx="12700" cy="4124325"/>
          </a:xfrm>
          <a:custGeom>
            <a:avLst/>
            <a:gdLst/>
            <a:ahLst/>
            <a:cxnLst>
              <a:cxn ang="0">
                <a:pos x="8" y="2598"/>
              </a:cxn>
              <a:cxn ang="0">
                <a:pos x="0" y="0"/>
              </a:cxn>
            </a:cxnLst>
            <a:rect l="0" t="0" r="r" b="b"/>
            <a:pathLst>
              <a:path w="8" h="2598">
                <a:moveTo>
                  <a:pt x="8" y="2598"/>
                </a:move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759450" y="4845050"/>
            <a:ext cx="343364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ru-RU" sz="2800" i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590800" y="1524000"/>
            <a:ext cx="343364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endParaRPr lang="ru-RU" sz="2800" i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Arc 6"/>
          <p:cNvSpPr>
            <a:spLocks/>
          </p:cNvSpPr>
          <p:nvPr/>
        </p:nvSpPr>
        <p:spPr bwMode="auto">
          <a:xfrm rot="10800000">
            <a:off x="847725" y="3057525"/>
            <a:ext cx="4422775" cy="2354263"/>
          </a:xfrm>
          <a:custGeom>
            <a:avLst/>
            <a:gdLst>
              <a:gd name="G0" fmla="+- 21600 0 0"/>
              <a:gd name="G1" fmla="+- 274 0 0"/>
              <a:gd name="G2" fmla="+- 21600 0 0"/>
              <a:gd name="T0" fmla="*/ 43200 w 43200"/>
              <a:gd name="T1" fmla="*/ 160 h 21874"/>
              <a:gd name="T2" fmla="*/ 2 w 43200"/>
              <a:gd name="T3" fmla="*/ 0 h 21874"/>
              <a:gd name="T4" fmla="*/ 21600 w 43200"/>
              <a:gd name="T5" fmla="*/ 274 h 2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1874" fill="none" extrusionOk="0">
                <a:moveTo>
                  <a:pt x="43199" y="160"/>
                </a:moveTo>
                <a:cubicBezTo>
                  <a:pt x="43199" y="198"/>
                  <a:pt x="43200" y="236"/>
                  <a:pt x="43200" y="274"/>
                </a:cubicBezTo>
                <a:cubicBezTo>
                  <a:pt x="43200" y="12203"/>
                  <a:pt x="33529" y="21874"/>
                  <a:pt x="21600" y="21874"/>
                </a:cubicBezTo>
                <a:cubicBezTo>
                  <a:pt x="9670" y="21874"/>
                  <a:pt x="0" y="12203"/>
                  <a:pt x="0" y="274"/>
                </a:cubicBezTo>
                <a:cubicBezTo>
                  <a:pt x="-1" y="182"/>
                  <a:pt x="0" y="91"/>
                  <a:pt x="1" y="-1"/>
                </a:cubicBezTo>
              </a:path>
              <a:path w="43200" h="21874" stroke="0" extrusionOk="0">
                <a:moveTo>
                  <a:pt x="43199" y="160"/>
                </a:moveTo>
                <a:cubicBezTo>
                  <a:pt x="43199" y="198"/>
                  <a:pt x="43200" y="236"/>
                  <a:pt x="43200" y="274"/>
                </a:cubicBezTo>
                <a:cubicBezTo>
                  <a:pt x="43200" y="12203"/>
                  <a:pt x="33529" y="21874"/>
                  <a:pt x="21600" y="21874"/>
                </a:cubicBezTo>
                <a:cubicBezTo>
                  <a:pt x="9670" y="21874"/>
                  <a:pt x="0" y="12203"/>
                  <a:pt x="0" y="274"/>
                </a:cubicBezTo>
                <a:cubicBezTo>
                  <a:pt x="-1" y="182"/>
                  <a:pt x="0" y="91"/>
                  <a:pt x="1" y="-1"/>
                </a:cubicBezTo>
                <a:lnTo>
                  <a:pt x="21600" y="274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val 8"/>
          <p:cNvSpPr>
            <a:spLocks noChangeArrowheads="1"/>
          </p:cNvSpPr>
          <p:nvPr/>
        </p:nvSpPr>
        <p:spPr bwMode="auto">
          <a:xfrm rot="3834243">
            <a:off x="5222082" y="5303044"/>
            <a:ext cx="106362" cy="1143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2527300" y="5287963"/>
            <a:ext cx="444352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endParaRPr lang="ru-RU" sz="2800" i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Group 37"/>
          <p:cNvGrpSpPr>
            <a:grpSpLocks/>
          </p:cNvGrpSpPr>
          <p:nvPr/>
        </p:nvGrpSpPr>
        <p:grpSpPr bwMode="auto">
          <a:xfrm>
            <a:off x="901700" y="5473700"/>
            <a:ext cx="4279900" cy="1012825"/>
            <a:chOff x="856" y="3448"/>
            <a:chExt cx="2696" cy="638"/>
          </a:xfrm>
        </p:grpSpPr>
        <p:graphicFrame>
          <p:nvGraphicFramePr>
            <p:cNvPr id="20" name="Object 38"/>
            <p:cNvGraphicFramePr>
              <a:graphicFrameLocks noChangeAspect="1"/>
            </p:cNvGraphicFramePr>
            <p:nvPr/>
          </p:nvGraphicFramePr>
          <p:xfrm>
            <a:off x="1440" y="3744"/>
            <a:ext cx="1683" cy="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80" name="Формула" r:id="rId3" imgW="876240" imgH="177480" progId="Equation.3">
                    <p:embed/>
                  </p:oleObj>
                </mc:Choice>
                <mc:Fallback>
                  <p:oleObj name="Формула" r:id="rId3" imgW="876240" imgH="17748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40" y="3744"/>
                          <a:ext cx="1683" cy="34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856" y="3448"/>
              <a:ext cx="2696" cy="3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52" y="296"/>
                </a:cxn>
                <a:cxn ang="0">
                  <a:pos x="2696" y="8"/>
                </a:cxn>
              </a:cxnLst>
              <a:rect l="0" t="0" r="r" b="b"/>
              <a:pathLst>
                <a:path w="2696" h="297">
                  <a:moveTo>
                    <a:pt x="0" y="0"/>
                  </a:moveTo>
                  <a:cubicBezTo>
                    <a:pt x="225" y="47"/>
                    <a:pt x="903" y="295"/>
                    <a:pt x="1352" y="296"/>
                  </a:cubicBezTo>
                  <a:cubicBezTo>
                    <a:pt x="1801" y="297"/>
                    <a:pt x="2248" y="156"/>
                    <a:pt x="2696" y="8"/>
                  </a:cubicBezTo>
                </a:path>
              </a:pathLst>
            </a:custGeom>
            <a:noFill/>
            <a:ln w="9525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" name="Group 40"/>
          <p:cNvGrpSpPr>
            <a:grpSpLocks/>
          </p:cNvGrpSpPr>
          <p:nvPr/>
        </p:nvGrpSpPr>
        <p:grpSpPr bwMode="auto">
          <a:xfrm>
            <a:off x="488950" y="5329238"/>
            <a:ext cx="4978400" cy="566737"/>
            <a:chOff x="596" y="3357"/>
            <a:chExt cx="3136" cy="357"/>
          </a:xfrm>
        </p:grpSpPr>
        <p:grpSp>
          <p:nvGrpSpPr>
            <p:cNvPr id="23" name="Group 41"/>
            <p:cNvGrpSpPr>
              <a:grpSpLocks/>
            </p:cNvGrpSpPr>
            <p:nvPr/>
          </p:nvGrpSpPr>
          <p:grpSpPr bwMode="auto">
            <a:xfrm>
              <a:off x="783" y="3357"/>
              <a:ext cx="2833" cy="357"/>
              <a:chOff x="783" y="3357"/>
              <a:chExt cx="2833" cy="357"/>
            </a:xfrm>
          </p:grpSpPr>
          <p:sp>
            <p:nvSpPr>
              <p:cNvPr id="26" name="Oval 42"/>
              <p:cNvSpPr>
                <a:spLocks noChangeArrowheads="1"/>
              </p:cNvSpPr>
              <p:nvPr/>
            </p:nvSpPr>
            <p:spPr bwMode="auto">
              <a:xfrm rot="3834243">
                <a:off x="786" y="3354"/>
                <a:ext cx="56" cy="6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</p:spPr>
            <p:txBody>
              <a:bodyPr wrap="none" anchor="ctr"/>
              <a:lstStyle/>
              <a:p>
                <a:endParaRPr lang="ru-RU" sz="28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7" name="Freeform 43"/>
              <p:cNvSpPr>
                <a:spLocks/>
              </p:cNvSpPr>
              <p:nvPr/>
            </p:nvSpPr>
            <p:spPr bwMode="auto">
              <a:xfrm>
                <a:off x="816" y="3384"/>
                <a:ext cx="2800" cy="33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2800" y="0"/>
                  </a:cxn>
                </a:cxnLst>
                <a:rect l="0" t="0" r="r" b="b"/>
                <a:pathLst>
                  <a:path w="2800" h="8">
                    <a:moveTo>
                      <a:pt x="0" y="8"/>
                    </a:moveTo>
                    <a:lnTo>
                      <a:pt x="2800" y="0"/>
                    </a:lnTo>
                  </a:path>
                </a:pathLst>
              </a:cu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 sz="28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4" name="Text Box 44"/>
            <p:cNvSpPr txBox="1">
              <a:spLocks noChangeArrowheads="1"/>
            </p:cNvSpPr>
            <p:nvPr/>
          </p:nvSpPr>
          <p:spPr bwMode="auto">
            <a:xfrm>
              <a:off x="596" y="3369"/>
              <a:ext cx="316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-1</a:t>
              </a:r>
              <a:endParaRPr lang="ru-RU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 Box 45"/>
            <p:cNvSpPr txBox="1">
              <a:spLocks noChangeArrowheads="1"/>
            </p:cNvSpPr>
            <p:nvPr/>
          </p:nvSpPr>
          <p:spPr bwMode="auto">
            <a:xfrm>
              <a:off x="3503" y="3360"/>
              <a:ext cx="229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8" name="Rectangle 59"/>
          <p:cNvSpPr>
            <a:spLocks noChangeArrowheads="1"/>
          </p:cNvSpPr>
          <p:nvPr/>
        </p:nvSpPr>
        <p:spPr bwMode="auto">
          <a:xfrm>
            <a:off x="1907704" y="260648"/>
            <a:ext cx="6324600" cy="954107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>
            <a:spAutoFit/>
          </a:bodyPr>
          <a:lstStyle/>
          <a:p>
            <a:r>
              <a:rPr lang="ru-RU" sz="2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Может ли абсцисса точки единичной полуокружности иметь </a:t>
            </a:r>
            <a:r>
              <a:rPr lang="ru-RU" sz="2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значения? 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ectangle 60"/>
          <p:cNvSpPr>
            <a:spLocks noChangeArrowheads="1"/>
          </p:cNvSpPr>
          <p:nvPr/>
        </p:nvSpPr>
        <p:spPr bwMode="auto">
          <a:xfrm>
            <a:off x="6629400" y="1219200"/>
            <a:ext cx="762000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>
            <a:spAutoFit/>
          </a:bodyPr>
          <a:lstStyle/>
          <a:p>
            <a:r>
              <a:rPr lang="ru-RU" sz="2800" b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0,3</a:t>
            </a:r>
            <a:endParaRPr lang="ru-RU" sz="28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tangle 61"/>
          <p:cNvSpPr>
            <a:spLocks noChangeArrowheads="1"/>
          </p:cNvSpPr>
          <p:nvPr/>
        </p:nvSpPr>
        <p:spPr bwMode="auto">
          <a:xfrm>
            <a:off x="6400800" y="2209800"/>
            <a:ext cx="1371600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>
            <a:spAutoFit/>
          </a:bodyPr>
          <a:lstStyle/>
          <a:p>
            <a:r>
              <a:rPr lang="ru-RU" sz="2800" b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– 2,8 </a:t>
            </a:r>
            <a:endParaRPr lang="ru-RU" sz="28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" name="Object 62"/>
          <p:cNvGraphicFramePr>
            <a:graphicFrameLocks noChangeAspect="1"/>
          </p:cNvGraphicFramePr>
          <p:nvPr/>
        </p:nvGraphicFramePr>
        <p:xfrm>
          <a:off x="6637338" y="3003550"/>
          <a:ext cx="366712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1" name="Формула" r:id="rId5" imgW="139680" imgH="393480" progId="Equation.3">
                  <p:embed/>
                </p:oleObj>
              </mc:Choice>
              <mc:Fallback>
                <p:oleObj name="Формула" r:id="rId5" imgW="13968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7338" y="3003550"/>
                        <a:ext cx="366712" cy="1035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63"/>
          <p:cNvGraphicFramePr>
            <a:graphicFrameLocks noChangeAspect="1"/>
          </p:cNvGraphicFramePr>
          <p:nvPr/>
        </p:nvGraphicFramePr>
        <p:xfrm>
          <a:off x="6596063" y="5441950"/>
          <a:ext cx="566737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2" name="Формула" r:id="rId7" imgW="215640" imgH="393480" progId="Equation.3">
                  <p:embed/>
                </p:oleObj>
              </mc:Choice>
              <mc:Fallback>
                <p:oleObj name="Формула" r:id="rId7" imgW="21564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6063" y="5441950"/>
                        <a:ext cx="566737" cy="1035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64"/>
          <p:cNvGraphicFramePr>
            <a:graphicFrameLocks noChangeAspect="1"/>
          </p:cNvGraphicFramePr>
          <p:nvPr/>
        </p:nvGraphicFramePr>
        <p:xfrm>
          <a:off x="6489700" y="4222750"/>
          <a:ext cx="666750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3" name="Формула" r:id="rId9" imgW="253800" imgH="393480" progId="Equation.3">
                  <p:embed/>
                </p:oleObj>
              </mc:Choice>
              <mc:Fallback>
                <p:oleObj name="Формула" r:id="rId9" imgW="25380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9700" y="4222750"/>
                        <a:ext cx="666750" cy="1035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65"/>
          <p:cNvGraphicFramePr>
            <a:graphicFrameLocks noChangeAspect="1"/>
          </p:cNvGraphicFramePr>
          <p:nvPr/>
        </p:nvGraphicFramePr>
        <p:xfrm>
          <a:off x="7234238" y="1143000"/>
          <a:ext cx="1300162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4" name="Формула" r:id="rId11" imgW="495000" imgH="203040" progId="Equation.3">
                  <p:embed/>
                </p:oleObj>
              </mc:Choice>
              <mc:Fallback>
                <p:oleObj name="Формула" r:id="rId11" imgW="49500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4238" y="1143000"/>
                        <a:ext cx="1300162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66"/>
          <p:cNvGraphicFramePr>
            <a:graphicFrameLocks noChangeAspect="1"/>
          </p:cNvGraphicFramePr>
          <p:nvPr/>
        </p:nvGraphicFramePr>
        <p:xfrm>
          <a:off x="7234238" y="2209800"/>
          <a:ext cx="1300162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5" name="Формула" r:id="rId13" imgW="495000" imgH="203040" progId="Equation.3">
                  <p:embed/>
                </p:oleObj>
              </mc:Choice>
              <mc:Fallback>
                <p:oleObj name="Формула" r:id="rId13" imgW="49500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4238" y="2209800"/>
                        <a:ext cx="1300162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67"/>
          <p:cNvGraphicFramePr>
            <a:graphicFrameLocks noChangeAspect="1"/>
          </p:cNvGraphicFramePr>
          <p:nvPr/>
        </p:nvGraphicFramePr>
        <p:xfrm>
          <a:off x="7162800" y="3352800"/>
          <a:ext cx="1300163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6" name="Формула" r:id="rId15" imgW="495000" imgH="203040" progId="Equation.3">
                  <p:embed/>
                </p:oleObj>
              </mc:Choice>
              <mc:Fallback>
                <p:oleObj name="Формула" r:id="rId15" imgW="49500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2800" y="3352800"/>
                        <a:ext cx="1300163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68"/>
          <p:cNvGraphicFramePr>
            <a:graphicFrameLocks noChangeAspect="1"/>
          </p:cNvGraphicFramePr>
          <p:nvPr/>
        </p:nvGraphicFramePr>
        <p:xfrm>
          <a:off x="7162800" y="4419600"/>
          <a:ext cx="1300163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7" name="Формула" r:id="rId16" imgW="495000" imgH="203040" progId="Equation.3">
                  <p:embed/>
                </p:oleObj>
              </mc:Choice>
              <mc:Fallback>
                <p:oleObj name="Формула" r:id="rId16" imgW="49500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2800" y="4419600"/>
                        <a:ext cx="1300163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69"/>
          <p:cNvGraphicFramePr>
            <a:graphicFrameLocks noChangeAspect="1"/>
          </p:cNvGraphicFramePr>
          <p:nvPr/>
        </p:nvGraphicFramePr>
        <p:xfrm>
          <a:off x="7239000" y="5638800"/>
          <a:ext cx="1300163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8" name="Формула" r:id="rId17" imgW="495000" imgH="203040" progId="Equation.3">
                  <p:embed/>
                </p:oleObj>
              </mc:Choice>
              <mc:Fallback>
                <p:oleObj name="Формула" r:id="rId17" imgW="49500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5638800"/>
                        <a:ext cx="1300163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" name="Picture 10" descr="Человечек-1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51520" y="548680"/>
            <a:ext cx="1368425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Freeform 2"/>
          <p:cNvSpPr>
            <a:spLocks/>
          </p:cNvSpPr>
          <p:nvPr/>
        </p:nvSpPr>
        <p:spPr bwMode="auto">
          <a:xfrm>
            <a:off x="368300" y="5372100"/>
            <a:ext cx="5651500" cy="12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560" y="8"/>
              </a:cxn>
            </a:cxnLst>
            <a:rect l="0" t="0" r="r" b="b"/>
            <a:pathLst>
              <a:path w="3560" h="8">
                <a:moveTo>
                  <a:pt x="0" y="0"/>
                </a:moveTo>
                <a:lnTo>
                  <a:pt x="3560" y="8"/>
                </a:lnTo>
              </a:path>
            </a:pathLst>
          </a:custGeom>
          <a:noFill/>
          <a:ln w="19050" cmpd="sng">
            <a:solidFill>
              <a:srgbClr val="000000"/>
            </a:solidFill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Freeform 3"/>
          <p:cNvSpPr>
            <a:spLocks/>
          </p:cNvSpPr>
          <p:nvPr/>
        </p:nvSpPr>
        <p:spPr bwMode="auto">
          <a:xfrm>
            <a:off x="3022600" y="1743075"/>
            <a:ext cx="25400" cy="4098925"/>
          </a:xfrm>
          <a:custGeom>
            <a:avLst/>
            <a:gdLst/>
            <a:ahLst/>
            <a:cxnLst>
              <a:cxn ang="0">
                <a:pos x="0" y="2582"/>
              </a:cxn>
              <a:cxn ang="0">
                <a:pos x="16" y="0"/>
              </a:cxn>
            </a:cxnLst>
            <a:rect l="0" t="0" r="r" b="b"/>
            <a:pathLst>
              <a:path w="16" h="2582">
                <a:moveTo>
                  <a:pt x="0" y="2582"/>
                </a:moveTo>
                <a:lnTo>
                  <a:pt x="16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 type="none" w="med" len="med"/>
            <a:tailEnd type="stealth" w="lg" len="lg"/>
          </a:ln>
          <a:effectLst/>
        </p:spPr>
        <p:txBody>
          <a:bodyPr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759450" y="4845050"/>
            <a:ext cx="343364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ru-RU" sz="2800" i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590800" y="1524000"/>
            <a:ext cx="343364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endParaRPr lang="ru-RU" sz="2800" i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Arc 6"/>
          <p:cNvSpPr>
            <a:spLocks/>
          </p:cNvSpPr>
          <p:nvPr/>
        </p:nvSpPr>
        <p:spPr bwMode="auto">
          <a:xfrm rot="10800000">
            <a:off x="847725" y="3057525"/>
            <a:ext cx="4422775" cy="2354263"/>
          </a:xfrm>
          <a:custGeom>
            <a:avLst/>
            <a:gdLst>
              <a:gd name="G0" fmla="+- 21600 0 0"/>
              <a:gd name="G1" fmla="+- 274 0 0"/>
              <a:gd name="G2" fmla="+- 21600 0 0"/>
              <a:gd name="T0" fmla="*/ 43200 w 43200"/>
              <a:gd name="T1" fmla="*/ 160 h 21874"/>
              <a:gd name="T2" fmla="*/ 2 w 43200"/>
              <a:gd name="T3" fmla="*/ 0 h 21874"/>
              <a:gd name="T4" fmla="*/ 21600 w 43200"/>
              <a:gd name="T5" fmla="*/ 274 h 2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1874" fill="none" extrusionOk="0">
                <a:moveTo>
                  <a:pt x="43199" y="160"/>
                </a:moveTo>
                <a:cubicBezTo>
                  <a:pt x="43199" y="198"/>
                  <a:pt x="43200" y="236"/>
                  <a:pt x="43200" y="274"/>
                </a:cubicBezTo>
                <a:cubicBezTo>
                  <a:pt x="43200" y="12203"/>
                  <a:pt x="33529" y="21874"/>
                  <a:pt x="21600" y="21874"/>
                </a:cubicBezTo>
                <a:cubicBezTo>
                  <a:pt x="9670" y="21874"/>
                  <a:pt x="0" y="12203"/>
                  <a:pt x="0" y="274"/>
                </a:cubicBezTo>
                <a:cubicBezTo>
                  <a:pt x="-1" y="182"/>
                  <a:pt x="0" y="91"/>
                  <a:pt x="1" y="-1"/>
                </a:cubicBezTo>
              </a:path>
              <a:path w="43200" h="21874" stroke="0" extrusionOk="0">
                <a:moveTo>
                  <a:pt x="43199" y="160"/>
                </a:moveTo>
                <a:cubicBezTo>
                  <a:pt x="43199" y="198"/>
                  <a:pt x="43200" y="236"/>
                  <a:pt x="43200" y="274"/>
                </a:cubicBezTo>
                <a:cubicBezTo>
                  <a:pt x="43200" y="12203"/>
                  <a:pt x="33529" y="21874"/>
                  <a:pt x="21600" y="21874"/>
                </a:cubicBezTo>
                <a:cubicBezTo>
                  <a:pt x="9670" y="21874"/>
                  <a:pt x="0" y="12203"/>
                  <a:pt x="0" y="274"/>
                </a:cubicBezTo>
                <a:cubicBezTo>
                  <a:pt x="-1" y="182"/>
                  <a:pt x="0" y="91"/>
                  <a:pt x="1" y="-1"/>
                </a:cubicBezTo>
                <a:lnTo>
                  <a:pt x="21600" y="274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2527300" y="5287963"/>
            <a:ext cx="444352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>
            <a:spAutoFit/>
          </a:bodyPr>
          <a:lstStyle/>
          <a:p>
            <a:r>
              <a:rPr lang="en-US" sz="28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endParaRPr lang="ru-RU" sz="2800" i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Object 19"/>
          <p:cNvGraphicFramePr>
            <a:graphicFrameLocks noChangeAspect="1"/>
          </p:cNvGraphicFramePr>
          <p:nvPr/>
        </p:nvGraphicFramePr>
        <p:xfrm>
          <a:off x="381000" y="2590800"/>
          <a:ext cx="23622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4" name="Формула" r:id="rId3" imgW="774360" imgH="177480" progId="Equation.3">
                  <p:embed/>
                </p:oleObj>
              </mc:Choice>
              <mc:Fallback>
                <p:oleObj name="Формула" r:id="rId3" imgW="77436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590800"/>
                        <a:ext cx="2362200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Group 29"/>
          <p:cNvGrpSpPr>
            <a:grpSpLocks/>
          </p:cNvGrpSpPr>
          <p:nvPr/>
        </p:nvGrpSpPr>
        <p:grpSpPr bwMode="auto">
          <a:xfrm>
            <a:off x="3001963" y="2590800"/>
            <a:ext cx="409575" cy="3267076"/>
            <a:chOff x="2179" y="1632"/>
            <a:chExt cx="258" cy="2058"/>
          </a:xfrm>
        </p:grpSpPr>
        <p:sp>
          <p:nvSpPr>
            <p:cNvPr id="20" name="Oval 30"/>
            <p:cNvSpPr>
              <a:spLocks noChangeArrowheads="1"/>
            </p:cNvSpPr>
            <p:nvPr/>
          </p:nvSpPr>
          <p:spPr bwMode="auto">
            <a:xfrm rot="3834243">
              <a:off x="2182" y="1884"/>
              <a:ext cx="60" cy="66"/>
            </a:xfrm>
            <a:prstGeom prst="ellipse">
              <a:avLst/>
            </a:prstGeom>
            <a:solidFill>
              <a:srgbClr val="007CD0"/>
            </a:solidFill>
            <a:ln w="9525">
              <a:solidFill>
                <a:schemeClr val="tx2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Text Box 31"/>
            <p:cNvSpPr txBox="1">
              <a:spLocks noChangeArrowheads="1"/>
            </p:cNvSpPr>
            <p:nvPr/>
          </p:nvSpPr>
          <p:spPr bwMode="auto">
            <a:xfrm>
              <a:off x="2208" y="3360"/>
              <a:ext cx="229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2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 Box 32"/>
            <p:cNvSpPr txBox="1">
              <a:spLocks noChangeArrowheads="1"/>
            </p:cNvSpPr>
            <p:nvPr/>
          </p:nvSpPr>
          <p:spPr bwMode="auto">
            <a:xfrm>
              <a:off x="2208" y="1632"/>
              <a:ext cx="229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2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Line 33"/>
            <p:cNvSpPr>
              <a:spLocks noChangeShapeType="1"/>
            </p:cNvSpPr>
            <p:nvPr/>
          </p:nvSpPr>
          <p:spPr bwMode="auto">
            <a:xfrm>
              <a:off x="2208" y="1920"/>
              <a:ext cx="1" cy="1440"/>
            </a:xfrm>
            <a:prstGeom prst="line">
              <a:avLst/>
            </a:prstGeom>
            <a:noFill/>
            <a:ln w="38100">
              <a:solidFill>
                <a:srgbClr val="007CD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sz="28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Rectangle 34"/>
          <p:cNvSpPr>
            <a:spLocks noChangeArrowheads="1"/>
          </p:cNvSpPr>
          <p:nvPr/>
        </p:nvSpPr>
        <p:spPr bwMode="auto">
          <a:xfrm>
            <a:off x="1547664" y="260648"/>
            <a:ext cx="6324600" cy="954107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>
            <a:spAutoFit/>
          </a:bodyPr>
          <a:lstStyle/>
          <a:p>
            <a:r>
              <a:rPr lang="ru-RU" sz="28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Может ли ордината точки единичной полуокружности иметь </a:t>
            </a:r>
            <a:r>
              <a:rPr lang="ru-RU" sz="28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значения?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35"/>
          <p:cNvSpPr>
            <a:spLocks noChangeArrowheads="1"/>
          </p:cNvSpPr>
          <p:nvPr/>
        </p:nvSpPr>
        <p:spPr bwMode="auto">
          <a:xfrm>
            <a:off x="6629400" y="1219200"/>
            <a:ext cx="762000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>
            <a:spAutoFit/>
          </a:bodyPr>
          <a:lstStyle/>
          <a:p>
            <a:r>
              <a:rPr lang="ru-RU" sz="2800" b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0,6</a:t>
            </a:r>
            <a:endParaRPr lang="ru-RU" sz="28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6400800" y="2209800"/>
            <a:ext cx="1371600" cy="523220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>
            <a:spAutoFit/>
          </a:bodyPr>
          <a:lstStyle/>
          <a:p>
            <a:r>
              <a:rPr lang="ru-RU" sz="2800" b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– 0,3 </a:t>
            </a:r>
            <a:endParaRPr lang="ru-RU" sz="28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7" name="Object 37"/>
          <p:cNvGraphicFramePr>
            <a:graphicFrameLocks noChangeAspect="1"/>
          </p:cNvGraphicFramePr>
          <p:nvPr/>
        </p:nvGraphicFramePr>
        <p:xfrm>
          <a:off x="6653213" y="3286125"/>
          <a:ext cx="333375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5" name="Формула" r:id="rId5" imgW="126720" imgH="177480" progId="Equation.3">
                  <p:embed/>
                </p:oleObj>
              </mc:Choice>
              <mc:Fallback>
                <p:oleObj name="Формула" r:id="rId5" imgW="12672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3213" y="3286125"/>
                        <a:ext cx="333375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8"/>
          <p:cNvGraphicFramePr>
            <a:graphicFrameLocks noChangeAspect="1"/>
          </p:cNvGraphicFramePr>
          <p:nvPr/>
        </p:nvGraphicFramePr>
        <p:xfrm>
          <a:off x="6413500" y="5691188"/>
          <a:ext cx="933450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6" name="Формула" r:id="rId7" imgW="355320" imgH="203040" progId="Equation.3">
                  <p:embed/>
                </p:oleObj>
              </mc:Choice>
              <mc:Fallback>
                <p:oleObj name="Формула" r:id="rId7" imgW="35532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3500" y="5691188"/>
                        <a:ext cx="933450" cy="534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39"/>
          <p:cNvGraphicFramePr>
            <a:graphicFrameLocks noChangeAspect="1"/>
          </p:cNvGraphicFramePr>
          <p:nvPr/>
        </p:nvGraphicFramePr>
        <p:xfrm>
          <a:off x="6623050" y="4222750"/>
          <a:ext cx="400050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7" name="Формула" r:id="rId9" imgW="152280" imgH="393480" progId="Equation.3">
                  <p:embed/>
                </p:oleObj>
              </mc:Choice>
              <mc:Fallback>
                <p:oleObj name="Формула" r:id="rId9" imgW="15228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3050" y="4222750"/>
                        <a:ext cx="400050" cy="1035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40"/>
          <p:cNvGraphicFramePr>
            <a:graphicFrameLocks noChangeAspect="1"/>
          </p:cNvGraphicFramePr>
          <p:nvPr/>
        </p:nvGraphicFramePr>
        <p:xfrm>
          <a:off x="7334250" y="1143000"/>
          <a:ext cx="1100138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8" name="Формула" r:id="rId11" imgW="419040" imgH="203040" progId="Equation.3">
                  <p:embed/>
                </p:oleObj>
              </mc:Choice>
              <mc:Fallback>
                <p:oleObj name="Формула" r:id="rId11" imgW="41904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4250" y="1143000"/>
                        <a:ext cx="1100138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41"/>
          <p:cNvGraphicFramePr>
            <a:graphicFrameLocks noChangeAspect="1"/>
          </p:cNvGraphicFramePr>
          <p:nvPr/>
        </p:nvGraphicFramePr>
        <p:xfrm>
          <a:off x="7334250" y="2209800"/>
          <a:ext cx="1100138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9" name="Формула" r:id="rId13" imgW="419040" imgH="203040" progId="Equation.3">
                  <p:embed/>
                </p:oleObj>
              </mc:Choice>
              <mc:Fallback>
                <p:oleObj name="Формула" r:id="rId13" imgW="41904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4250" y="2209800"/>
                        <a:ext cx="1100138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45"/>
          <p:cNvGraphicFramePr>
            <a:graphicFrameLocks noChangeAspect="1"/>
          </p:cNvGraphicFramePr>
          <p:nvPr/>
        </p:nvGraphicFramePr>
        <p:xfrm>
          <a:off x="7391400" y="3276600"/>
          <a:ext cx="1100138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0" name="Формула" r:id="rId15" imgW="419040" imgH="203040" progId="Equation.3">
                  <p:embed/>
                </p:oleObj>
              </mc:Choice>
              <mc:Fallback>
                <p:oleObj name="Формула" r:id="rId15" imgW="41904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3276600"/>
                        <a:ext cx="1100138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46"/>
          <p:cNvGraphicFramePr>
            <a:graphicFrameLocks noChangeAspect="1"/>
          </p:cNvGraphicFramePr>
          <p:nvPr/>
        </p:nvGraphicFramePr>
        <p:xfrm>
          <a:off x="7391400" y="4419600"/>
          <a:ext cx="1100138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1" name="Формула" r:id="rId17" imgW="419040" imgH="203040" progId="Equation.3">
                  <p:embed/>
                </p:oleObj>
              </mc:Choice>
              <mc:Fallback>
                <p:oleObj name="Формула" r:id="rId17" imgW="41904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4419600"/>
                        <a:ext cx="1100138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47"/>
          <p:cNvGraphicFramePr>
            <a:graphicFrameLocks noChangeAspect="1"/>
          </p:cNvGraphicFramePr>
          <p:nvPr/>
        </p:nvGraphicFramePr>
        <p:xfrm>
          <a:off x="7467600" y="5638800"/>
          <a:ext cx="1100138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2" name="Формула" r:id="rId19" imgW="419040" imgH="203040" progId="Equation.3">
                  <p:embed/>
                </p:oleObj>
              </mc:Choice>
              <mc:Fallback>
                <p:oleObj name="Формула" r:id="rId19" imgW="41904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7600" y="5638800"/>
                        <a:ext cx="1100138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Oval 48"/>
          <p:cNvSpPr>
            <a:spLocks noChangeArrowheads="1"/>
          </p:cNvSpPr>
          <p:nvPr/>
        </p:nvSpPr>
        <p:spPr bwMode="auto">
          <a:xfrm rot="3834243">
            <a:off x="2975769" y="5303044"/>
            <a:ext cx="106362" cy="1143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2"/>
            </a:solidFill>
            <a:round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" name="Picture 10" descr="Человечек-1"/>
          <p:cNvPicPr>
            <a:picLocks noChangeAspect="1" noChangeArrowheads="1" noCrop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51520" y="548680"/>
            <a:ext cx="1368425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Скругленный прямоугольник 36"/>
          <p:cNvSpPr/>
          <p:nvPr/>
        </p:nvSpPr>
        <p:spPr>
          <a:xfrm>
            <a:off x="3563888" y="5661248"/>
            <a:ext cx="2592635" cy="863600"/>
          </a:xfrm>
          <a:prstGeom prst="roundRect">
            <a:avLst/>
          </a:prstGeom>
          <a:ln w="38100">
            <a:solidFill>
              <a:schemeClr val="accent2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устно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11" name="Group 109"/>
          <p:cNvGraphicFramePr>
            <a:graphicFrameLocks noGrp="1"/>
          </p:cNvGraphicFramePr>
          <p:nvPr/>
        </p:nvGraphicFramePr>
        <p:xfrm>
          <a:off x="331788" y="3200400"/>
          <a:ext cx="8534400" cy="3440113"/>
        </p:xfrm>
        <a:graphic>
          <a:graphicData uri="http://schemas.openxmlformats.org/drawingml/2006/table">
            <a:tbl>
              <a:tblPr/>
              <a:tblGrid>
                <a:gridCol w="2133600"/>
                <a:gridCol w="1066800"/>
                <a:gridCol w="1066800"/>
                <a:gridCol w="1066800"/>
                <a:gridCol w="1066800"/>
                <a:gridCol w="1066800"/>
                <a:gridCol w="1066800"/>
              </a:tblGrid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2" name="Group 50"/>
          <p:cNvGrpSpPr>
            <a:grpSpLocks/>
          </p:cNvGrpSpPr>
          <p:nvPr/>
        </p:nvGrpSpPr>
        <p:grpSpPr bwMode="auto">
          <a:xfrm>
            <a:off x="3836996" y="4114800"/>
            <a:ext cx="369888" cy="798513"/>
            <a:chOff x="2006" y="793"/>
            <a:chExt cx="233" cy="503"/>
          </a:xfrm>
        </p:grpSpPr>
        <p:sp>
          <p:nvSpPr>
            <p:cNvPr id="13" name="Text Box 47"/>
            <p:cNvSpPr txBox="1">
              <a:spLocks noChangeArrowheads="1"/>
            </p:cNvSpPr>
            <p:nvPr/>
          </p:nvSpPr>
          <p:spPr bwMode="auto">
            <a:xfrm>
              <a:off x="2006" y="793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</a:t>
              </a:r>
            </a:p>
          </p:txBody>
        </p:sp>
        <p:sp>
          <p:nvSpPr>
            <p:cNvPr id="14" name="Freeform 48"/>
            <p:cNvSpPr>
              <a:spLocks/>
            </p:cNvSpPr>
            <p:nvPr/>
          </p:nvSpPr>
          <p:spPr bwMode="auto">
            <a:xfrm>
              <a:off x="2043" y="1047"/>
              <a:ext cx="167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7" y="2"/>
                </a:cxn>
              </a:cxnLst>
              <a:rect l="0" t="0" r="r" b="b"/>
              <a:pathLst>
                <a:path w="167" h="2">
                  <a:moveTo>
                    <a:pt x="0" y="0"/>
                  </a:moveTo>
                  <a:lnTo>
                    <a:pt x="167" y="2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15" name="Text Box 49"/>
            <p:cNvSpPr txBox="1">
              <a:spLocks noChangeArrowheads="1"/>
            </p:cNvSpPr>
            <p:nvPr/>
          </p:nvSpPr>
          <p:spPr bwMode="auto">
            <a:xfrm>
              <a:off x="2016" y="1008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</p:grpSp>
      <p:sp>
        <p:nvSpPr>
          <p:cNvPr id="16" name="Text Box 110"/>
          <p:cNvSpPr txBox="1">
            <a:spLocks noChangeArrowheads="1"/>
          </p:cNvSpPr>
          <p:nvPr/>
        </p:nvSpPr>
        <p:spPr bwMode="auto">
          <a:xfrm>
            <a:off x="2693988" y="3375025"/>
            <a:ext cx="52610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111"/>
          <p:cNvSpPr txBox="1">
            <a:spLocks noChangeArrowheads="1"/>
          </p:cNvSpPr>
          <p:nvPr/>
        </p:nvSpPr>
        <p:spPr bwMode="auto">
          <a:xfrm>
            <a:off x="3684588" y="3375025"/>
            <a:ext cx="73129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3200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Box 112"/>
          <p:cNvSpPr txBox="1">
            <a:spLocks noChangeArrowheads="1"/>
          </p:cNvSpPr>
          <p:nvPr/>
        </p:nvSpPr>
        <p:spPr bwMode="auto">
          <a:xfrm>
            <a:off x="4675188" y="3375025"/>
            <a:ext cx="73129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45</a:t>
            </a:r>
            <a:r>
              <a:rPr lang="ru-RU" sz="3200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Box 113"/>
          <p:cNvSpPr txBox="1">
            <a:spLocks noChangeArrowheads="1"/>
          </p:cNvSpPr>
          <p:nvPr/>
        </p:nvSpPr>
        <p:spPr bwMode="auto">
          <a:xfrm>
            <a:off x="5741988" y="3375025"/>
            <a:ext cx="73129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60</a:t>
            </a:r>
            <a:r>
              <a:rPr lang="ru-RU" sz="3200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114"/>
          <p:cNvSpPr txBox="1">
            <a:spLocks noChangeArrowheads="1"/>
          </p:cNvSpPr>
          <p:nvPr/>
        </p:nvSpPr>
        <p:spPr bwMode="auto">
          <a:xfrm>
            <a:off x="6808788" y="3375025"/>
            <a:ext cx="73129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90</a:t>
            </a:r>
            <a:r>
              <a:rPr lang="ru-RU" sz="32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115"/>
          <p:cNvSpPr txBox="1">
            <a:spLocks noChangeArrowheads="1"/>
          </p:cNvSpPr>
          <p:nvPr/>
        </p:nvSpPr>
        <p:spPr bwMode="auto">
          <a:xfrm>
            <a:off x="7799388" y="3375025"/>
            <a:ext cx="93647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180</a:t>
            </a:r>
            <a:r>
              <a:rPr lang="ru-RU" sz="32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" name="Object 117"/>
          <p:cNvGraphicFramePr>
            <a:graphicFrameLocks noChangeAspect="1"/>
          </p:cNvGraphicFramePr>
          <p:nvPr/>
        </p:nvGraphicFramePr>
        <p:xfrm>
          <a:off x="712788" y="4114800"/>
          <a:ext cx="12954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9" name="Формула" r:id="rId3" imgW="355320" imgH="177480" progId="Equation.3">
                  <p:embed/>
                </p:oleObj>
              </mc:Choice>
              <mc:Fallback>
                <p:oleObj name="Формула" r:id="rId3" imgW="355320" imgH="17748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788" y="4114800"/>
                        <a:ext cx="12954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18"/>
          <p:cNvGraphicFramePr>
            <a:graphicFrameLocks noChangeAspect="1"/>
          </p:cNvGraphicFramePr>
          <p:nvPr/>
        </p:nvGraphicFramePr>
        <p:xfrm>
          <a:off x="690563" y="5099050"/>
          <a:ext cx="1341437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0" name="Формула" r:id="rId5" imgW="368280" imgH="139680" progId="Equation.3">
                  <p:embed/>
                </p:oleObj>
              </mc:Choice>
              <mc:Fallback>
                <p:oleObj name="Формула" r:id="rId5" imgW="368280" imgH="1396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563" y="5099050"/>
                        <a:ext cx="1341437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119"/>
          <p:cNvGraphicFramePr>
            <a:graphicFrameLocks noChangeAspect="1"/>
          </p:cNvGraphicFramePr>
          <p:nvPr/>
        </p:nvGraphicFramePr>
        <p:xfrm>
          <a:off x="850900" y="5867400"/>
          <a:ext cx="101758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1" name="Формула" r:id="rId7" imgW="279360" imgH="177480" progId="Equation.3">
                  <p:embed/>
                </p:oleObj>
              </mc:Choice>
              <mc:Fallback>
                <p:oleObj name="Формула" r:id="rId7" imgW="27936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900" y="5867400"/>
                        <a:ext cx="1017588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5" name="Group 120"/>
          <p:cNvGrpSpPr>
            <a:grpSpLocks/>
          </p:cNvGrpSpPr>
          <p:nvPr/>
        </p:nvGrpSpPr>
        <p:grpSpPr bwMode="auto">
          <a:xfrm>
            <a:off x="6046796" y="4953000"/>
            <a:ext cx="369888" cy="798513"/>
            <a:chOff x="2006" y="793"/>
            <a:chExt cx="233" cy="503"/>
          </a:xfrm>
        </p:grpSpPr>
        <p:sp>
          <p:nvSpPr>
            <p:cNvPr id="26" name="Text Box 121"/>
            <p:cNvSpPr txBox="1">
              <a:spLocks noChangeArrowheads="1"/>
            </p:cNvSpPr>
            <p:nvPr/>
          </p:nvSpPr>
          <p:spPr bwMode="auto">
            <a:xfrm>
              <a:off x="2006" y="793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</a:t>
              </a:r>
            </a:p>
          </p:txBody>
        </p:sp>
        <p:sp>
          <p:nvSpPr>
            <p:cNvPr id="27" name="Freeform 122"/>
            <p:cNvSpPr>
              <a:spLocks/>
            </p:cNvSpPr>
            <p:nvPr/>
          </p:nvSpPr>
          <p:spPr bwMode="auto">
            <a:xfrm>
              <a:off x="2043" y="1047"/>
              <a:ext cx="167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7" y="2"/>
                </a:cxn>
              </a:cxnLst>
              <a:rect l="0" t="0" r="r" b="b"/>
              <a:pathLst>
                <a:path w="167" h="2">
                  <a:moveTo>
                    <a:pt x="0" y="0"/>
                  </a:moveTo>
                  <a:lnTo>
                    <a:pt x="167" y="2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28" name="Text Box 123"/>
            <p:cNvSpPr txBox="1">
              <a:spLocks noChangeArrowheads="1"/>
            </p:cNvSpPr>
            <p:nvPr/>
          </p:nvSpPr>
          <p:spPr bwMode="auto">
            <a:xfrm>
              <a:off x="2016" y="1008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29" name="Group 131"/>
          <p:cNvGrpSpPr>
            <a:grpSpLocks/>
          </p:cNvGrpSpPr>
          <p:nvPr/>
        </p:nvGrpSpPr>
        <p:grpSpPr bwMode="auto">
          <a:xfrm>
            <a:off x="3836997" y="4992688"/>
            <a:ext cx="431801" cy="798512"/>
            <a:chOff x="2570" y="3408"/>
            <a:chExt cx="272" cy="503"/>
          </a:xfrm>
        </p:grpSpPr>
        <p:grpSp>
          <p:nvGrpSpPr>
            <p:cNvPr id="30" name="Group 124"/>
            <p:cNvGrpSpPr>
              <a:grpSpLocks/>
            </p:cNvGrpSpPr>
            <p:nvPr/>
          </p:nvGrpSpPr>
          <p:grpSpPr bwMode="auto">
            <a:xfrm>
              <a:off x="2592" y="3408"/>
              <a:ext cx="250" cy="503"/>
              <a:chOff x="2006" y="793"/>
              <a:chExt cx="250" cy="503"/>
            </a:xfrm>
          </p:grpSpPr>
          <p:sp>
            <p:nvSpPr>
              <p:cNvPr id="32" name="Text Box 125"/>
              <p:cNvSpPr txBox="1">
                <a:spLocks noChangeArrowheads="1"/>
              </p:cNvSpPr>
              <p:nvPr/>
            </p:nvSpPr>
            <p:spPr bwMode="auto">
              <a:xfrm>
                <a:off x="2006" y="793"/>
                <a:ext cx="250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3</a:t>
                </a:r>
              </a:p>
            </p:txBody>
          </p:sp>
          <p:sp>
            <p:nvSpPr>
              <p:cNvPr id="33" name="Freeform 126"/>
              <p:cNvSpPr>
                <a:spLocks/>
              </p:cNvSpPr>
              <p:nvPr/>
            </p:nvSpPr>
            <p:spPr bwMode="auto">
              <a:xfrm>
                <a:off x="2043" y="1047"/>
                <a:ext cx="16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" y="2"/>
                  </a:cxn>
                </a:cxnLst>
                <a:rect l="0" t="0" r="r" b="b"/>
                <a:pathLst>
                  <a:path w="167" h="2">
                    <a:moveTo>
                      <a:pt x="0" y="0"/>
                    </a:moveTo>
                    <a:lnTo>
                      <a:pt x="167" y="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4" name="Text Box 127"/>
              <p:cNvSpPr txBox="1">
                <a:spLocks noChangeArrowheads="1"/>
              </p:cNvSpPr>
              <p:nvPr/>
            </p:nvSpPr>
            <p:spPr bwMode="auto">
              <a:xfrm>
                <a:off x="2016" y="1008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</p:grpSp>
        <p:sp>
          <p:nvSpPr>
            <p:cNvPr id="31" name="Freeform 130"/>
            <p:cNvSpPr>
              <a:spLocks/>
            </p:cNvSpPr>
            <p:nvPr/>
          </p:nvSpPr>
          <p:spPr bwMode="auto">
            <a:xfrm>
              <a:off x="2570" y="3434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5" name="Group 132"/>
          <p:cNvGrpSpPr>
            <a:grpSpLocks/>
          </p:cNvGrpSpPr>
          <p:nvPr/>
        </p:nvGrpSpPr>
        <p:grpSpPr bwMode="auto">
          <a:xfrm>
            <a:off x="5970597" y="4114800"/>
            <a:ext cx="431801" cy="798513"/>
            <a:chOff x="2570" y="3408"/>
            <a:chExt cx="272" cy="503"/>
          </a:xfrm>
        </p:grpSpPr>
        <p:grpSp>
          <p:nvGrpSpPr>
            <p:cNvPr id="36" name="Group 133"/>
            <p:cNvGrpSpPr>
              <a:grpSpLocks/>
            </p:cNvGrpSpPr>
            <p:nvPr/>
          </p:nvGrpSpPr>
          <p:grpSpPr bwMode="auto">
            <a:xfrm>
              <a:off x="2592" y="3408"/>
              <a:ext cx="250" cy="503"/>
              <a:chOff x="2006" y="793"/>
              <a:chExt cx="250" cy="503"/>
            </a:xfrm>
          </p:grpSpPr>
          <p:sp>
            <p:nvSpPr>
              <p:cNvPr id="38" name="Text Box 134"/>
              <p:cNvSpPr txBox="1">
                <a:spLocks noChangeArrowheads="1"/>
              </p:cNvSpPr>
              <p:nvPr/>
            </p:nvSpPr>
            <p:spPr bwMode="auto">
              <a:xfrm>
                <a:off x="2006" y="793"/>
                <a:ext cx="250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3</a:t>
                </a:r>
              </a:p>
            </p:txBody>
          </p:sp>
          <p:sp>
            <p:nvSpPr>
              <p:cNvPr id="39" name="Freeform 135"/>
              <p:cNvSpPr>
                <a:spLocks/>
              </p:cNvSpPr>
              <p:nvPr/>
            </p:nvSpPr>
            <p:spPr bwMode="auto">
              <a:xfrm>
                <a:off x="2043" y="1047"/>
                <a:ext cx="16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" y="2"/>
                  </a:cxn>
                </a:cxnLst>
                <a:rect l="0" t="0" r="r" b="b"/>
                <a:pathLst>
                  <a:path w="167" h="2">
                    <a:moveTo>
                      <a:pt x="0" y="0"/>
                    </a:moveTo>
                    <a:lnTo>
                      <a:pt x="167" y="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40" name="Text Box 136"/>
              <p:cNvSpPr txBox="1">
                <a:spLocks noChangeArrowheads="1"/>
              </p:cNvSpPr>
              <p:nvPr/>
            </p:nvSpPr>
            <p:spPr bwMode="auto">
              <a:xfrm>
                <a:off x="2016" y="1008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</p:grpSp>
        <p:sp>
          <p:nvSpPr>
            <p:cNvPr id="37" name="Freeform 137"/>
            <p:cNvSpPr>
              <a:spLocks/>
            </p:cNvSpPr>
            <p:nvPr/>
          </p:nvSpPr>
          <p:spPr bwMode="auto">
            <a:xfrm>
              <a:off x="2570" y="3434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1" name="Group 138"/>
          <p:cNvGrpSpPr>
            <a:grpSpLocks/>
          </p:cNvGrpSpPr>
          <p:nvPr/>
        </p:nvGrpSpPr>
        <p:grpSpPr bwMode="auto">
          <a:xfrm>
            <a:off x="4903797" y="4114800"/>
            <a:ext cx="431801" cy="798513"/>
            <a:chOff x="2570" y="3408"/>
            <a:chExt cx="272" cy="503"/>
          </a:xfrm>
        </p:grpSpPr>
        <p:grpSp>
          <p:nvGrpSpPr>
            <p:cNvPr id="42" name="Group 139"/>
            <p:cNvGrpSpPr>
              <a:grpSpLocks/>
            </p:cNvGrpSpPr>
            <p:nvPr/>
          </p:nvGrpSpPr>
          <p:grpSpPr bwMode="auto">
            <a:xfrm>
              <a:off x="2592" y="3408"/>
              <a:ext cx="250" cy="503"/>
              <a:chOff x="2006" y="793"/>
              <a:chExt cx="250" cy="503"/>
            </a:xfrm>
          </p:grpSpPr>
          <p:sp>
            <p:nvSpPr>
              <p:cNvPr id="44" name="Text Box 140"/>
              <p:cNvSpPr txBox="1">
                <a:spLocks noChangeArrowheads="1"/>
              </p:cNvSpPr>
              <p:nvPr/>
            </p:nvSpPr>
            <p:spPr bwMode="auto">
              <a:xfrm>
                <a:off x="2006" y="793"/>
                <a:ext cx="250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  <p:sp>
            <p:nvSpPr>
              <p:cNvPr id="45" name="Freeform 141"/>
              <p:cNvSpPr>
                <a:spLocks/>
              </p:cNvSpPr>
              <p:nvPr/>
            </p:nvSpPr>
            <p:spPr bwMode="auto">
              <a:xfrm>
                <a:off x="2043" y="1047"/>
                <a:ext cx="16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" y="2"/>
                  </a:cxn>
                </a:cxnLst>
                <a:rect l="0" t="0" r="r" b="b"/>
                <a:pathLst>
                  <a:path w="167" h="2">
                    <a:moveTo>
                      <a:pt x="0" y="0"/>
                    </a:moveTo>
                    <a:lnTo>
                      <a:pt x="167" y="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46" name="Text Box 142"/>
              <p:cNvSpPr txBox="1">
                <a:spLocks noChangeArrowheads="1"/>
              </p:cNvSpPr>
              <p:nvPr/>
            </p:nvSpPr>
            <p:spPr bwMode="auto">
              <a:xfrm>
                <a:off x="2016" y="1008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</p:grpSp>
        <p:sp>
          <p:nvSpPr>
            <p:cNvPr id="43" name="Freeform 143"/>
            <p:cNvSpPr>
              <a:spLocks/>
            </p:cNvSpPr>
            <p:nvPr/>
          </p:nvSpPr>
          <p:spPr bwMode="auto">
            <a:xfrm>
              <a:off x="2570" y="3434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7" name="Group 144"/>
          <p:cNvGrpSpPr>
            <a:grpSpLocks/>
          </p:cNvGrpSpPr>
          <p:nvPr/>
        </p:nvGrpSpPr>
        <p:grpSpPr bwMode="auto">
          <a:xfrm>
            <a:off x="4903797" y="4992688"/>
            <a:ext cx="431801" cy="798512"/>
            <a:chOff x="2570" y="3408"/>
            <a:chExt cx="272" cy="503"/>
          </a:xfrm>
        </p:grpSpPr>
        <p:grpSp>
          <p:nvGrpSpPr>
            <p:cNvPr id="48" name="Group 145"/>
            <p:cNvGrpSpPr>
              <a:grpSpLocks/>
            </p:cNvGrpSpPr>
            <p:nvPr/>
          </p:nvGrpSpPr>
          <p:grpSpPr bwMode="auto">
            <a:xfrm>
              <a:off x="2592" y="3408"/>
              <a:ext cx="250" cy="503"/>
              <a:chOff x="2006" y="793"/>
              <a:chExt cx="250" cy="503"/>
            </a:xfrm>
          </p:grpSpPr>
          <p:sp>
            <p:nvSpPr>
              <p:cNvPr id="50" name="Text Box 146"/>
              <p:cNvSpPr txBox="1">
                <a:spLocks noChangeArrowheads="1"/>
              </p:cNvSpPr>
              <p:nvPr/>
            </p:nvSpPr>
            <p:spPr bwMode="auto">
              <a:xfrm>
                <a:off x="2006" y="793"/>
                <a:ext cx="250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  <p:sp>
            <p:nvSpPr>
              <p:cNvPr id="51" name="Freeform 147"/>
              <p:cNvSpPr>
                <a:spLocks/>
              </p:cNvSpPr>
              <p:nvPr/>
            </p:nvSpPr>
            <p:spPr bwMode="auto">
              <a:xfrm>
                <a:off x="2043" y="1047"/>
                <a:ext cx="16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" y="2"/>
                  </a:cxn>
                </a:cxnLst>
                <a:rect l="0" t="0" r="r" b="b"/>
                <a:pathLst>
                  <a:path w="167" h="2">
                    <a:moveTo>
                      <a:pt x="0" y="0"/>
                    </a:moveTo>
                    <a:lnTo>
                      <a:pt x="167" y="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52" name="Text Box 148"/>
              <p:cNvSpPr txBox="1">
                <a:spLocks noChangeArrowheads="1"/>
              </p:cNvSpPr>
              <p:nvPr/>
            </p:nvSpPr>
            <p:spPr bwMode="auto">
              <a:xfrm>
                <a:off x="2016" y="1008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</p:grpSp>
        <p:sp>
          <p:nvSpPr>
            <p:cNvPr id="49" name="Freeform 149"/>
            <p:cNvSpPr>
              <a:spLocks/>
            </p:cNvSpPr>
            <p:nvPr/>
          </p:nvSpPr>
          <p:spPr bwMode="auto">
            <a:xfrm>
              <a:off x="2570" y="3434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7" name="Text Box 164"/>
          <p:cNvSpPr txBox="1">
            <a:spLocks noChangeArrowheads="1"/>
          </p:cNvSpPr>
          <p:nvPr/>
        </p:nvSpPr>
        <p:spPr bwMode="auto">
          <a:xfrm>
            <a:off x="2770188" y="4267200"/>
            <a:ext cx="3825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59" name="Text Box 166"/>
          <p:cNvSpPr txBox="1">
            <a:spLocks noChangeArrowheads="1"/>
          </p:cNvSpPr>
          <p:nvPr/>
        </p:nvSpPr>
        <p:spPr bwMode="auto">
          <a:xfrm>
            <a:off x="7113588" y="5105400"/>
            <a:ext cx="3825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60" name="Text Box 167"/>
          <p:cNvSpPr txBox="1">
            <a:spLocks noChangeArrowheads="1"/>
          </p:cNvSpPr>
          <p:nvPr/>
        </p:nvSpPr>
        <p:spPr bwMode="auto">
          <a:xfrm>
            <a:off x="8104188" y="4191000"/>
            <a:ext cx="3825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61" name="Text Box 168"/>
          <p:cNvSpPr txBox="1">
            <a:spLocks noChangeArrowheads="1"/>
          </p:cNvSpPr>
          <p:nvPr/>
        </p:nvSpPr>
        <p:spPr bwMode="auto">
          <a:xfrm>
            <a:off x="2770188" y="5105400"/>
            <a:ext cx="3825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62" name="Text Box 169"/>
          <p:cNvSpPr txBox="1">
            <a:spLocks noChangeArrowheads="1"/>
          </p:cNvSpPr>
          <p:nvPr/>
        </p:nvSpPr>
        <p:spPr bwMode="auto">
          <a:xfrm>
            <a:off x="7113588" y="4191000"/>
            <a:ext cx="3825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63" name="Text Box 170"/>
          <p:cNvSpPr txBox="1">
            <a:spLocks noChangeArrowheads="1"/>
          </p:cNvSpPr>
          <p:nvPr/>
        </p:nvSpPr>
        <p:spPr bwMode="auto">
          <a:xfrm>
            <a:off x="8104188" y="5105400"/>
            <a:ext cx="58102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–1</a:t>
            </a:r>
          </a:p>
        </p:txBody>
      </p:sp>
      <p:grpSp>
        <p:nvGrpSpPr>
          <p:cNvPr id="66" name="Group 187"/>
          <p:cNvGrpSpPr>
            <a:grpSpLocks/>
          </p:cNvGrpSpPr>
          <p:nvPr/>
        </p:nvGrpSpPr>
        <p:grpSpPr bwMode="auto">
          <a:xfrm>
            <a:off x="228600" y="333375"/>
            <a:ext cx="8382000" cy="1724025"/>
            <a:chOff x="144" y="210"/>
            <a:chExt cx="5280" cy="1086"/>
          </a:xfrm>
        </p:grpSpPr>
        <p:sp>
          <p:nvSpPr>
            <p:cNvPr id="67" name="Rectangle 182"/>
            <p:cNvSpPr>
              <a:spLocks noChangeArrowheads="1"/>
            </p:cNvSpPr>
            <p:nvPr/>
          </p:nvSpPr>
          <p:spPr bwMode="auto">
            <a:xfrm>
              <a:off x="144" y="250"/>
              <a:ext cx="5280" cy="872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>
              <a:spAutoFit/>
            </a:bodyPr>
            <a:lstStyle/>
            <a:p>
              <a:r>
                <a:rPr lang="ru-RU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  Тангенсом  угла       </a:t>
              </a:r>
              <a:r>
                <a:rPr lang="en-US" sz="28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ru-RU" sz="28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  </a:t>
              </a:r>
              <a:r>
                <a:rPr lang="en-US" sz="28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          )                                     </a:t>
              </a:r>
              <a:r>
                <a:rPr lang="ru-RU" sz="28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называется </a:t>
              </a:r>
              <a:r>
                <a:rPr lang="ru-RU" sz="280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отношение</a:t>
              </a:r>
              <a:endPara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graphicFrame>
          <p:nvGraphicFramePr>
            <p:cNvPr id="68" name="Object 183"/>
            <p:cNvGraphicFramePr>
              <a:graphicFrameLocks noChangeAspect="1"/>
            </p:cNvGraphicFramePr>
            <p:nvPr/>
          </p:nvGraphicFramePr>
          <p:xfrm>
            <a:off x="1973" y="300"/>
            <a:ext cx="309" cy="2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2" name="Формула" r:id="rId9" imgW="152280" imgH="139680" progId="Equation.3">
                    <p:embed/>
                  </p:oleObj>
                </mc:Choice>
                <mc:Fallback>
                  <p:oleObj name="Формула" r:id="rId9" imgW="152280" imgH="13968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73" y="300"/>
                          <a:ext cx="309" cy="29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" name="Object 184"/>
            <p:cNvGraphicFramePr>
              <a:graphicFrameLocks noChangeAspect="1"/>
            </p:cNvGraphicFramePr>
            <p:nvPr/>
          </p:nvGraphicFramePr>
          <p:xfrm>
            <a:off x="4004" y="562"/>
            <a:ext cx="1372" cy="7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3" name="Формула" r:id="rId11" imgW="774360" imgH="393480" progId="Equation.3">
                    <p:embed/>
                  </p:oleObj>
                </mc:Choice>
                <mc:Fallback>
                  <p:oleObj name="Формула" r:id="rId11" imgW="774360" imgH="39348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04" y="562"/>
                          <a:ext cx="1372" cy="73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0" name="Object 185"/>
            <p:cNvGraphicFramePr>
              <a:graphicFrameLocks noChangeAspect="1"/>
            </p:cNvGraphicFramePr>
            <p:nvPr/>
          </p:nvGraphicFramePr>
          <p:xfrm>
            <a:off x="2426" y="210"/>
            <a:ext cx="816" cy="3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4" name="Формула" r:id="rId13" imgW="380880" imgH="177480" progId="Equation.3">
                    <p:embed/>
                  </p:oleObj>
                </mc:Choice>
                <mc:Fallback>
                  <p:oleObj name="Формула" r:id="rId13" imgW="380880" imgH="17748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26" y="210"/>
                          <a:ext cx="816" cy="38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" name="Object 186"/>
            <p:cNvGraphicFramePr>
              <a:graphicFrameLocks noChangeAspect="1"/>
            </p:cNvGraphicFramePr>
            <p:nvPr/>
          </p:nvGraphicFramePr>
          <p:xfrm>
            <a:off x="2426" y="436"/>
            <a:ext cx="544" cy="5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5" name="Формула" r:id="rId15" imgW="393480" imgH="393480" progId="Equation.3">
                    <p:embed/>
                  </p:oleObj>
                </mc:Choice>
                <mc:Fallback>
                  <p:oleObj name="Формула" r:id="rId15" imgW="393480" imgH="39348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26" y="436"/>
                          <a:ext cx="544" cy="54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2" name="Group 201"/>
          <p:cNvGrpSpPr>
            <a:grpSpLocks/>
          </p:cNvGrpSpPr>
          <p:nvPr/>
        </p:nvGrpSpPr>
        <p:grpSpPr bwMode="auto">
          <a:xfrm>
            <a:off x="755576" y="188640"/>
            <a:ext cx="4756150" cy="3044825"/>
            <a:chOff x="144" y="48"/>
            <a:chExt cx="2996" cy="1918"/>
          </a:xfrm>
        </p:grpSpPr>
        <p:sp>
          <p:nvSpPr>
            <p:cNvPr id="73" name="Freeform 189"/>
            <p:cNvSpPr>
              <a:spLocks/>
            </p:cNvSpPr>
            <p:nvPr/>
          </p:nvSpPr>
          <p:spPr bwMode="auto">
            <a:xfrm>
              <a:off x="144" y="1605"/>
              <a:ext cx="2901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40" y="8"/>
                </a:cxn>
              </a:cxnLst>
              <a:rect l="0" t="0" r="r" b="b"/>
              <a:pathLst>
                <a:path w="3840" h="8">
                  <a:moveTo>
                    <a:pt x="0" y="0"/>
                  </a:moveTo>
                  <a:lnTo>
                    <a:pt x="3840" y="8"/>
                  </a:lnTo>
                </a:path>
              </a:pathLst>
            </a:custGeom>
            <a:noFill/>
            <a:ln w="19050" cmpd="sng">
              <a:solidFill>
                <a:srgbClr val="000000"/>
              </a:solidFill>
              <a:round/>
              <a:headEnd type="none" w="med" len="med"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190"/>
            <p:cNvSpPr>
              <a:spLocks/>
            </p:cNvSpPr>
            <p:nvPr/>
          </p:nvSpPr>
          <p:spPr bwMode="auto">
            <a:xfrm>
              <a:off x="1400" y="216"/>
              <a:ext cx="13" cy="1620"/>
            </a:xfrm>
            <a:custGeom>
              <a:avLst/>
              <a:gdLst/>
              <a:ahLst/>
              <a:cxnLst>
                <a:cxn ang="0">
                  <a:pos x="13" y="1620"/>
                </a:cxn>
                <a:cxn ang="0">
                  <a:pos x="0" y="0"/>
                </a:cxn>
              </a:cxnLst>
              <a:rect l="0" t="0" r="r" b="b"/>
              <a:pathLst>
                <a:path w="13" h="1620">
                  <a:moveTo>
                    <a:pt x="13" y="162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 type="none" w="med" len="med"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Text Box 191"/>
            <p:cNvSpPr txBox="1">
              <a:spLocks noChangeArrowheads="1"/>
            </p:cNvSpPr>
            <p:nvPr/>
          </p:nvSpPr>
          <p:spPr bwMode="auto">
            <a:xfrm>
              <a:off x="2880" y="1248"/>
              <a:ext cx="260" cy="404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600" i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x</a:t>
              </a:r>
              <a:endParaRPr lang="ru-RU" sz="36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76" name="Text Box 192"/>
            <p:cNvSpPr txBox="1">
              <a:spLocks noChangeArrowheads="1"/>
            </p:cNvSpPr>
            <p:nvPr/>
          </p:nvSpPr>
          <p:spPr bwMode="auto">
            <a:xfrm>
              <a:off x="1152" y="48"/>
              <a:ext cx="272" cy="480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400" i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y</a:t>
              </a:r>
              <a:endPara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77" name="Text Box 193"/>
            <p:cNvSpPr txBox="1">
              <a:spLocks noChangeArrowheads="1"/>
            </p:cNvSpPr>
            <p:nvPr/>
          </p:nvSpPr>
          <p:spPr bwMode="auto">
            <a:xfrm>
              <a:off x="2132" y="1601"/>
              <a:ext cx="812" cy="365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A</a:t>
              </a:r>
              <a:r>
                <a:rPr lang="ru-RU" sz="32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(</a:t>
              </a:r>
              <a:r>
                <a:rPr lang="en-US" sz="32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1;0)</a:t>
              </a:r>
              <a:endParaRPr lang="ru-RU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78" name="Arc 194"/>
            <p:cNvSpPr>
              <a:spLocks/>
            </p:cNvSpPr>
            <p:nvPr/>
          </p:nvSpPr>
          <p:spPr bwMode="auto">
            <a:xfrm rot="10800000">
              <a:off x="360" y="524"/>
              <a:ext cx="2104" cy="1100"/>
            </a:xfrm>
            <a:custGeom>
              <a:avLst/>
              <a:gdLst>
                <a:gd name="G0" fmla="+- 21600 0 0"/>
                <a:gd name="G1" fmla="+- 274 0 0"/>
                <a:gd name="G2" fmla="+- 21600 0 0"/>
                <a:gd name="T0" fmla="*/ 43200 w 43200"/>
                <a:gd name="T1" fmla="*/ 160 h 21874"/>
                <a:gd name="T2" fmla="*/ 2 w 43200"/>
                <a:gd name="T3" fmla="*/ 0 h 21874"/>
                <a:gd name="T4" fmla="*/ 21600 w 43200"/>
                <a:gd name="T5" fmla="*/ 274 h 21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1874" fill="none" extrusionOk="0">
                  <a:moveTo>
                    <a:pt x="43199" y="160"/>
                  </a:moveTo>
                  <a:cubicBezTo>
                    <a:pt x="43199" y="198"/>
                    <a:pt x="43200" y="236"/>
                    <a:pt x="43200" y="274"/>
                  </a:cubicBezTo>
                  <a:cubicBezTo>
                    <a:pt x="43200" y="12203"/>
                    <a:pt x="33529" y="21874"/>
                    <a:pt x="21600" y="21874"/>
                  </a:cubicBezTo>
                  <a:cubicBezTo>
                    <a:pt x="9670" y="21874"/>
                    <a:pt x="0" y="12203"/>
                    <a:pt x="0" y="274"/>
                  </a:cubicBezTo>
                  <a:cubicBezTo>
                    <a:pt x="-1" y="182"/>
                    <a:pt x="0" y="91"/>
                    <a:pt x="1" y="-1"/>
                  </a:cubicBezTo>
                </a:path>
                <a:path w="43200" h="21874" stroke="0" extrusionOk="0">
                  <a:moveTo>
                    <a:pt x="43199" y="160"/>
                  </a:moveTo>
                  <a:cubicBezTo>
                    <a:pt x="43199" y="198"/>
                    <a:pt x="43200" y="236"/>
                    <a:pt x="43200" y="274"/>
                  </a:cubicBezTo>
                  <a:cubicBezTo>
                    <a:pt x="43200" y="12203"/>
                    <a:pt x="33529" y="21874"/>
                    <a:pt x="21600" y="21874"/>
                  </a:cubicBezTo>
                  <a:cubicBezTo>
                    <a:pt x="9670" y="21874"/>
                    <a:pt x="0" y="12203"/>
                    <a:pt x="0" y="274"/>
                  </a:cubicBezTo>
                  <a:cubicBezTo>
                    <a:pt x="-1" y="182"/>
                    <a:pt x="0" y="91"/>
                    <a:pt x="1" y="-1"/>
                  </a:cubicBezTo>
                  <a:lnTo>
                    <a:pt x="21600" y="274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195"/>
            <p:cNvSpPr>
              <a:spLocks noChangeArrowheads="1"/>
            </p:cNvSpPr>
            <p:nvPr/>
          </p:nvSpPr>
          <p:spPr bwMode="auto">
            <a:xfrm rot="3834243">
              <a:off x="1387" y="493"/>
              <a:ext cx="45" cy="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2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Oval 196"/>
            <p:cNvSpPr>
              <a:spLocks noChangeArrowheads="1"/>
            </p:cNvSpPr>
            <p:nvPr/>
          </p:nvSpPr>
          <p:spPr bwMode="auto">
            <a:xfrm rot="3834243">
              <a:off x="2442" y="1573"/>
              <a:ext cx="49" cy="5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2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Text Box 197"/>
            <p:cNvSpPr txBox="1">
              <a:spLocks noChangeArrowheads="1"/>
            </p:cNvSpPr>
            <p:nvPr/>
          </p:nvSpPr>
          <p:spPr bwMode="auto">
            <a:xfrm>
              <a:off x="1407" y="265"/>
              <a:ext cx="812" cy="365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C</a:t>
              </a:r>
              <a:r>
                <a:rPr lang="ru-RU" sz="3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(</a:t>
              </a:r>
              <a:r>
                <a:rPr lang="en-US" sz="3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0;1)</a:t>
              </a:r>
              <a:endPara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82" name="Text Box 198"/>
            <p:cNvSpPr txBox="1">
              <a:spLocks noChangeArrowheads="1"/>
            </p:cNvSpPr>
            <p:nvPr/>
          </p:nvSpPr>
          <p:spPr bwMode="auto">
            <a:xfrm>
              <a:off x="1159" y="1566"/>
              <a:ext cx="301" cy="365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i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O</a:t>
              </a:r>
              <a:endParaRPr lang="ru-RU" sz="32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83" name="Text Box 199"/>
            <p:cNvSpPr txBox="1">
              <a:spLocks noChangeArrowheads="1"/>
            </p:cNvSpPr>
            <p:nvPr/>
          </p:nvSpPr>
          <p:spPr bwMode="auto">
            <a:xfrm>
              <a:off x="204" y="1601"/>
              <a:ext cx="883" cy="365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B</a:t>
              </a:r>
              <a:r>
                <a:rPr lang="ru-RU" sz="32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(</a:t>
              </a:r>
              <a:r>
                <a:rPr lang="en-US" sz="32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-1;0)</a:t>
              </a:r>
              <a:endParaRPr lang="ru-RU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84" name="Oval 200"/>
            <p:cNvSpPr>
              <a:spLocks noChangeArrowheads="1"/>
            </p:cNvSpPr>
            <p:nvPr/>
          </p:nvSpPr>
          <p:spPr bwMode="auto">
            <a:xfrm rot="3834243">
              <a:off x="333" y="1583"/>
              <a:ext cx="41" cy="4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2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5" name="Group 202"/>
          <p:cNvGrpSpPr>
            <a:grpSpLocks/>
          </p:cNvGrpSpPr>
          <p:nvPr/>
        </p:nvGrpSpPr>
        <p:grpSpPr bwMode="auto">
          <a:xfrm>
            <a:off x="6084168" y="260648"/>
            <a:ext cx="1981200" cy="685800"/>
            <a:chOff x="4320" y="1536"/>
            <a:chExt cx="1248" cy="432"/>
          </a:xfrm>
        </p:grpSpPr>
        <p:graphicFrame>
          <p:nvGraphicFramePr>
            <p:cNvPr id="86" name="Object 203"/>
            <p:cNvGraphicFramePr>
              <a:graphicFrameLocks noChangeAspect="1"/>
            </p:cNvGraphicFramePr>
            <p:nvPr/>
          </p:nvGraphicFramePr>
          <p:xfrm>
            <a:off x="4464" y="1584"/>
            <a:ext cx="960" cy="3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6" name="Формула" r:id="rId17" imgW="583920" imgH="203040" progId="Equation.3">
                    <p:embed/>
                  </p:oleObj>
                </mc:Choice>
                <mc:Fallback>
                  <p:oleObj name="Формула" r:id="rId17" imgW="583920" imgH="203040" progId="Equation.3">
                    <p:embed/>
                    <p:pic>
                      <p:nvPicPr>
                        <p:cNvPr id="0" name="Picture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64" y="1584"/>
                          <a:ext cx="960" cy="33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7" name="Rectangle 204"/>
            <p:cNvSpPr>
              <a:spLocks noChangeArrowheads="1"/>
            </p:cNvSpPr>
            <p:nvPr/>
          </p:nvSpPr>
          <p:spPr bwMode="auto">
            <a:xfrm>
              <a:off x="4320" y="1536"/>
              <a:ext cx="1248" cy="432"/>
            </a:xfrm>
            <a:prstGeom prst="rect">
              <a:avLst/>
            </a:prstGeom>
            <a:noFill/>
            <a:ln w="38100" cmpd="dbl">
              <a:solidFill>
                <a:srgbClr val="FF0000"/>
              </a:solidFill>
              <a:miter lim="800000"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8" name="Group 205"/>
          <p:cNvGrpSpPr>
            <a:grpSpLocks/>
          </p:cNvGrpSpPr>
          <p:nvPr/>
        </p:nvGrpSpPr>
        <p:grpSpPr bwMode="auto">
          <a:xfrm>
            <a:off x="6228184" y="2132856"/>
            <a:ext cx="1981200" cy="685800"/>
            <a:chOff x="4272" y="3504"/>
            <a:chExt cx="1248" cy="432"/>
          </a:xfrm>
        </p:grpSpPr>
        <p:graphicFrame>
          <p:nvGraphicFramePr>
            <p:cNvPr id="89" name="Object 206"/>
            <p:cNvGraphicFramePr>
              <a:graphicFrameLocks noChangeAspect="1"/>
            </p:cNvGraphicFramePr>
            <p:nvPr/>
          </p:nvGraphicFramePr>
          <p:xfrm>
            <a:off x="4416" y="3648"/>
            <a:ext cx="962" cy="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7" name="Формула" r:id="rId19" imgW="596880" imgH="139680" progId="Equation.3">
                    <p:embed/>
                  </p:oleObj>
                </mc:Choice>
                <mc:Fallback>
                  <p:oleObj name="Формула" r:id="rId19" imgW="596880" imgH="139680" progId="Equation.3">
                    <p:embed/>
                    <p:pic>
                      <p:nvPicPr>
                        <p:cNvPr id="0" name="Picture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6" y="3648"/>
                          <a:ext cx="962" cy="2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0" name="Rectangle 207"/>
            <p:cNvSpPr>
              <a:spLocks noChangeArrowheads="1"/>
            </p:cNvSpPr>
            <p:nvPr/>
          </p:nvSpPr>
          <p:spPr bwMode="auto">
            <a:xfrm>
              <a:off x="4272" y="3504"/>
              <a:ext cx="1248" cy="432"/>
            </a:xfrm>
            <a:prstGeom prst="rect">
              <a:avLst/>
            </a:prstGeom>
            <a:noFill/>
            <a:ln w="38100" cmpd="dbl">
              <a:solidFill>
                <a:srgbClr val="FF0000"/>
              </a:solidFill>
              <a:miter lim="800000"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1" name="Text Box 208"/>
          <p:cNvSpPr txBox="1">
            <a:spLocks noChangeArrowheads="1"/>
          </p:cNvSpPr>
          <p:nvPr/>
        </p:nvSpPr>
        <p:spPr bwMode="auto">
          <a:xfrm>
            <a:off x="8534400" y="914400"/>
            <a:ext cx="603250" cy="109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6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*</a:t>
            </a:r>
            <a:endParaRPr lang="ru-RU" sz="66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8" name="Text Box 165"/>
          <p:cNvSpPr txBox="1">
            <a:spLocks noChangeArrowheads="1"/>
          </p:cNvSpPr>
          <p:nvPr/>
        </p:nvSpPr>
        <p:spPr bwMode="auto">
          <a:xfrm>
            <a:off x="2846388" y="5943600"/>
            <a:ext cx="3825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grpSp>
        <p:nvGrpSpPr>
          <p:cNvPr id="99" name="Group 150"/>
          <p:cNvGrpSpPr>
            <a:grpSpLocks/>
          </p:cNvGrpSpPr>
          <p:nvPr/>
        </p:nvGrpSpPr>
        <p:grpSpPr bwMode="auto">
          <a:xfrm>
            <a:off x="3836997" y="5907088"/>
            <a:ext cx="431801" cy="798512"/>
            <a:chOff x="2570" y="3408"/>
            <a:chExt cx="272" cy="503"/>
          </a:xfrm>
        </p:grpSpPr>
        <p:grpSp>
          <p:nvGrpSpPr>
            <p:cNvPr id="100" name="Group 151"/>
            <p:cNvGrpSpPr>
              <a:grpSpLocks/>
            </p:cNvGrpSpPr>
            <p:nvPr/>
          </p:nvGrpSpPr>
          <p:grpSpPr bwMode="auto">
            <a:xfrm>
              <a:off x="2592" y="3408"/>
              <a:ext cx="250" cy="503"/>
              <a:chOff x="2006" y="793"/>
              <a:chExt cx="250" cy="503"/>
            </a:xfrm>
          </p:grpSpPr>
          <p:sp>
            <p:nvSpPr>
              <p:cNvPr id="102" name="Text Box 152"/>
              <p:cNvSpPr txBox="1">
                <a:spLocks noChangeArrowheads="1"/>
              </p:cNvSpPr>
              <p:nvPr/>
            </p:nvSpPr>
            <p:spPr bwMode="auto">
              <a:xfrm>
                <a:off x="2006" y="793"/>
                <a:ext cx="250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3</a:t>
                </a:r>
              </a:p>
            </p:txBody>
          </p:sp>
          <p:sp>
            <p:nvSpPr>
              <p:cNvPr id="103" name="Freeform 153"/>
              <p:cNvSpPr>
                <a:spLocks/>
              </p:cNvSpPr>
              <p:nvPr/>
            </p:nvSpPr>
            <p:spPr bwMode="auto">
              <a:xfrm>
                <a:off x="2043" y="1047"/>
                <a:ext cx="16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" y="2"/>
                  </a:cxn>
                </a:cxnLst>
                <a:rect l="0" t="0" r="r" b="b"/>
                <a:pathLst>
                  <a:path w="167" h="2">
                    <a:moveTo>
                      <a:pt x="0" y="0"/>
                    </a:moveTo>
                    <a:lnTo>
                      <a:pt x="167" y="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4" name="Text Box 154"/>
              <p:cNvSpPr txBox="1">
                <a:spLocks noChangeArrowheads="1"/>
              </p:cNvSpPr>
              <p:nvPr/>
            </p:nvSpPr>
            <p:spPr bwMode="auto">
              <a:xfrm>
                <a:off x="2016" y="1008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3</a:t>
                </a:r>
              </a:p>
            </p:txBody>
          </p:sp>
        </p:grpSp>
        <p:sp>
          <p:nvSpPr>
            <p:cNvPr id="101" name="Freeform 155"/>
            <p:cNvSpPr>
              <a:spLocks/>
            </p:cNvSpPr>
            <p:nvPr/>
          </p:nvSpPr>
          <p:spPr bwMode="auto">
            <a:xfrm>
              <a:off x="2570" y="3434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5" name="Text Box 163"/>
          <p:cNvSpPr txBox="1">
            <a:spLocks noChangeArrowheads="1"/>
          </p:cNvSpPr>
          <p:nvPr/>
        </p:nvSpPr>
        <p:spPr bwMode="auto">
          <a:xfrm>
            <a:off x="4979988" y="6019800"/>
            <a:ext cx="3825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grpSp>
        <p:nvGrpSpPr>
          <p:cNvPr id="106" name="Group 162"/>
          <p:cNvGrpSpPr>
            <a:grpSpLocks/>
          </p:cNvGrpSpPr>
          <p:nvPr/>
        </p:nvGrpSpPr>
        <p:grpSpPr bwMode="auto">
          <a:xfrm>
            <a:off x="5970602" y="6019809"/>
            <a:ext cx="431801" cy="457201"/>
            <a:chOff x="3696" y="2592"/>
            <a:chExt cx="272" cy="288"/>
          </a:xfrm>
        </p:grpSpPr>
        <p:sp>
          <p:nvSpPr>
            <p:cNvPr id="107" name="Text Box 158"/>
            <p:cNvSpPr txBox="1">
              <a:spLocks noChangeArrowheads="1"/>
            </p:cNvSpPr>
            <p:nvPr/>
          </p:nvSpPr>
          <p:spPr bwMode="auto">
            <a:xfrm>
              <a:off x="3718" y="2592"/>
              <a:ext cx="25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ru-RU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3</a:t>
              </a:r>
            </a:p>
          </p:txBody>
        </p:sp>
        <p:sp>
          <p:nvSpPr>
            <p:cNvPr id="108" name="Freeform 161"/>
            <p:cNvSpPr>
              <a:spLocks/>
            </p:cNvSpPr>
            <p:nvPr/>
          </p:nvSpPr>
          <p:spPr bwMode="auto">
            <a:xfrm>
              <a:off x="3696" y="2618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9" name="Text Box 172"/>
          <p:cNvSpPr txBox="1">
            <a:spLocks noChangeArrowheads="1"/>
          </p:cNvSpPr>
          <p:nvPr/>
        </p:nvSpPr>
        <p:spPr bwMode="auto">
          <a:xfrm>
            <a:off x="7037388" y="5943600"/>
            <a:ext cx="481012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– </a:t>
            </a:r>
          </a:p>
        </p:txBody>
      </p:sp>
      <p:sp>
        <p:nvSpPr>
          <p:cNvPr id="110" name="Text Box 171"/>
          <p:cNvSpPr txBox="1">
            <a:spLocks noChangeArrowheads="1"/>
          </p:cNvSpPr>
          <p:nvPr/>
        </p:nvSpPr>
        <p:spPr bwMode="auto">
          <a:xfrm>
            <a:off x="8180388" y="5943600"/>
            <a:ext cx="3825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9" grpId="0"/>
      <p:bldP spid="60" grpId="0"/>
      <p:bldP spid="61" grpId="0"/>
      <p:bldP spid="62" grpId="0"/>
      <p:bldP spid="63" grpId="0"/>
      <p:bldP spid="91" grpId="0"/>
      <p:bldP spid="98" grpId="0"/>
      <p:bldP spid="105" grpId="0"/>
      <p:bldP spid="109" grpId="0"/>
      <p:bldP spid="1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11" name="Group 109"/>
          <p:cNvGraphicFramePr>
            <a:graphicFrameLocks noGrp="1"/>
          </p:cNvGraphicFramePr>
          <p:nvPr/>
        </p:nvGraphicFramePr>
        <p:xfrm>
          <a:off x="331788" y="3200400"/>
          <a:ext cx="8534400" cy="3440113"/>
        </p:xfrm>
        <a:graphic>
          <a:graphicData uri="http://schemas.openxmlformats.org/drawingml/2006/table">
            <a:tbl>
              <a:tblPr/>
              <a:tblGrid>
                <a:gridCol w="2133600"/>
                <a:gridCol w="1066800"/>
                <a:gridCol w="1066800"/>
                <a:gridCol w="1066800"/>
                <a:gridCol w="1066800"/>
                <a:gridCol w="1066800"/>
                <a:gridCol w="1066800"/>
              </a:tblGrid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" name="Group 50"/>
          <p:cNvGrpSpPr>
            <a:grpSpLocks/>
          </p:cNvGrpSpPr>
          <p:nvPr/>
        </p:nvGrpSpPr>
        <p:grpSpPr bwMode="auto">
          <a:xfrm>
            <a:off x="3836996" y="4114800"/>
            <a:ext cx="369888" cy="798513"/>
            <a:chOff x="2006" y="793"/>
            <a:chExt cx="233" cy="503"/>
          </a:xfrm>
        </p:grpSpPr>
        <p:sp>
          <p:nvSpPr>
            <p:cNvPr id="13" name="Text Box 47"/>
            <p:cNvSpPr txBox="1">
              <a:spLocks noChangeArrowheads="1"/>
            </p:cNvSpPr>
            <p:nvPr/>
          </p:nvSpPr>
          <p:spPr bwMode="auto">
            <a:xfrm>
              <a:off x="2006" y="793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</a:t>
              </a:r>
            </a:p>
          </p:txBody>
        </p:sp>
        <p:sp>
          <p:nvSpPr>
            <p:cNvPr id="14" name="Freeform 48"/>
            <p:cNvSpPr>
              <a:spLocks/>
            </p:cNvSpPr>
            <p:nvPr/>
          </p:nvSpPr>
          <p:spPr bwMode="auto">
            <a:xfrm>
              <a:off x="2043" y="1047"/>
              <a:ext cx="167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7" y="2"/>
                </a:cxn>
              </a:cxnLst>
              <a:rect l="0" t="0" r="r" b="b"/>
              <a:pathLst>
                <a:path w="167" h="2">
                  <a:moveTo>
                    <a:pt x="0" y="0"/>
                  </a:moveTo>
                  <a:lnTo>
                    <a:pt x="167" y="2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15" name="Text Box 49"/>
            <p:cNvSpPr txBox="1">
              <a:spLocks noChangeArrowheads="1"/>
            </p:cNvSpPr>
            <p:nvPr/>
          </p:nvSpPr>
          <p:spPr bwMode="auto">
            <a:xfrm>
              <a:off x="2016" y="1008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</p:grpSp>
      <p:sp>
        <p:nvSpPr>
          <p:cNvPr id="16" name="Text Box 110"/>
          <p:cNvSpPr txBox="1">
            <a:spLocks noChangeArrowheads="1"/>
          </p:cNvSpPr>
          <p:nvPr/>
        </p:nvSpPr>
        <p:spPr bwMode="auto">
          <a:xfrm>
            <a:off x="2693988" y="3375025"/>
            <a:ext cx="52610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111"/>
          <p:cNvSpPr txBox="1">
            <a:spLocks noChangeArrowheads="1"/>
          </p:cNvSpPr>
          <p:nvPr/>
        </p:nvSpPr>
        <p:spPr bwMode="auto">
          <a:xfrm>
            <a:off x="3684588" y="3375025"/>
            <a:ext cx="73129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3200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Box 112"/>
          <p:cNvSpPr txBox="1">
            <a:spLocks noChangeArrowheads="1"/>
          </p:cNvSpPr>
          <p:nvPr/>
        </p:nvSpPr>
        <p:spPr bwMode="auto">
          <a:xfrm>
            <a:off x="4675188" y="3375025"/>
            <a:ext cx="73129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45</a:t>
            </a:r>
            <a:r>
              <a:rPr lang="ru-RU" sz="3200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Box 113"/>
          <p:cNvSpPr txBox="1">
            <a:spLocks noChangeArrowheads="1"/>
          </p:cNvSpPr>
          <p:nvPr/>
        </p:nvSpPr>
        <p:spPr bwMode="auto">
          <a:xfrm>
            <a:off x="5741988" y="3375025"/>
            <a:ext cx="73129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60</a:t>
            </a:r>
            <a:r>
              <a:rPr lang="ru-RU" sz="3200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114"/>
          <p:cNvSpPr txBox="1">
            <a:spLocks noChangeArrowheads="1"/>
          </p:cNvSpPr>
          <p:nvPr/>
        </p:nvSpPr>
        <p:spPr bwMode="auto">
          <a:xfrm>
            <a:off x="6808788" y="3375025"/>
            <a:ext cx="73129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90</a:t>
            </a:r>
            <a:r>
              <a:rPr lang="ru-RU" sz="32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115"/>
          <p:cNvSpPr txBox="1">
            <a:spLocks noChangeArrowheads="1"/>
          </p:cNvSpPr>
          <p:nvPr/>
        </p:nvSpPr>
        <p:spPr bwMode="auto">
          <a:xfrm>
            <a:off x="7799388" y="3375025"/>
            <a:ext cx="93647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180</a:t>
            </a:r>
            <a:r>
              <a:rPr lang="ru-RU" sz="32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2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" name="Object 117"/>
          <p:cNvGraphicFramePr>
            <a:graphicFrameLocks noChangeAspect="1"/>
          </p:cNvGraphicFramePr>
          <p:nvPr/>
        </p:nvGraphicFramePr>
        <p:xfrm>
          <a:off x="712788" y="4114800"/>
          <a:ext cx="12954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0" name="Формула" r:id="rId3" imgW="355320" imgH="177480" progId="Equation.3">
                  <p:embed/>
                </p:oleObj>
              </mc:Choice>
              <mc:Fallback>
                <p:oleObj name="Формула" r:id="rId3" imgW="35532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788" y="4114800"/>
                        <a:ext cx="12954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18"/>
          <p:cNvGraphicFramePr>
            <a:graphicFrameLocks noChangeAspect="1"/>
          </p:cNvGraphicFramePr>
          <p:nvPr/>
        </p:nvGraphicFramePr>
        <p:xfrm>
          <a:off x="690563" y="5099050"/>
          <a:ext cx="1341437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1" name="Формула" r:id="rId5" imgW="368280" imgH="139680" progId="Equation.3">
                  <p:embed/>
                </p:oleObj>
              </mc:Choice>
              <mc:Fallback>
                <p:oleObj name="Формула" r:id="rId5" imgW="368280" imgH="1396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563" y="5099050"/>
                        <a:ext cx="1341437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119"/>
          <p:cNvGraphicFramePr>
            <a:graphicFrameLocks noChangeAspect="1"/>
          </p:cNvGraphicFramePr>
          <p:nvPr/>
        </p:nvGraphicFramePr>
        <p:xfrm>
          <a:off x="735013" y="5867400"/>
          <a:ext cx="124936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2" name="Формула" r:id="rId7" imgW="342720" imgH="177480" progId="Equation.3">
                  <p:embed/>
                </p:oleObj>
              </mc:Choice>
              <mc:Fallback>
                <p:oleObj name="Формула" r:id="rId7" imgW="34272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013" y="5867400"/>
                        <a:ext cx="1249362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120"/>
          <p:cNvGrpSpPr>
            <a:grpSpLocks/>
          </p:cNvGrpSpPr>
          <p:nvPr/>
        </p:nvGrpSpPr>
        <p:grpSpPr bwMode="auto">
          <a:xfrm>
            <a:off x="6046796" y="4953000"/>
            <a:ext cx="369888" cy="798513"/>
            <a:chOff x="2006" y="793"/>
            <a:chExt cx="233" cy="503"/>
          </a:xfrm>
        </p:grpSpPr>
        <p:sp>
          <p:nvSpPr>
            <p:cNvPr id="26" name="Text Box 121"/>
            <p:cNvSpPr txBox="1">
              <a:spLocks noChangeArrowheads="1"/>
            </p:cNvSpPr>
            <p:nvPr/>
          </p:nvSpPr>
          <p:spPr bwMode="auto">
            <a:xfrm>
              <a:off x="2006" y="793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</a:t>
              </a:r>
            </a:p>
          </p:txBody>
        </p:sp>
        <p:sp>
          <p:nvSpPr>
            <p:cNvPr id="27" name="Freeform 122"/>
            <p:cNvSpPr>
              <a:spLocks/>
            </p:cNvSpPr>
            <p:nvPr/>
          </p:nvSpPr>
          <p:spPr bwMode="auto">
            <a:xfrm>
              <a:off x="2043" y="1047"/>
              <a:ext cx="167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7" y="2"/>
                </a:cxn>
              </a:cxnLst>
              <a:rect l="0" t="0" r="r" b="b"/>
              <a:pathLst>
                <a:path w="167" h="2">
                  <a:moveTo>
                    <a:pt x="0" y="0"/>
                  </a:moveTo>
                  <a:lnTo>
                    <a:pt x="167" y="2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28" name="Text Box 123"/>
            <p:cNvSpPr txBox="1">
              <a:spLocks noChangeArrowheads="1"/>
            </p:cNvSpPr>
            <p:nvPr/>
          </p:nvSpPr>
          <p:spPr bwMode="auto">
            <a:xfrm>
              <a:off x="2016" y="1008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5" name="Group 131"/>
          <p:cNvGrpSpPr>
            <a:grpSpLocks/>
          </p:cNvGrpSpPr>
          <p:nvPr/>
        </p:nvGrpSpPr>
        <p:grpSpPr bwMode="auto">
          <a:xfrm>
            <a:off x="3836997" y="4992688"/>
            <a:ext cx="431801" cy="798512"/>
            <a:chOff x="2570" y="3408"/>
            <a:chExt cx="272" cy="503"/>
          </a:xfrm>
        </p:grpSpPr>
        <p:grpSp>
          <p:nvGrpSpPr>
            <p:cNvPr id="6" name="Group 124"/>
            <p:cNvGrpSpPr>
              <a:grpSpLocks/>
            </p:cNvGrpSpPr>
            <p:nvPr/>
          </p:nvGrpSpPr>
          <p:grpSpPr bwMode="auto">
            <a:xfrm>
              <a:off x="2592" y="3408"/>
              <a:ext cx="250" cy="503"/>
              <a:chOff x="2006" y="793"/>
              <a:chExt cx="250" cy="503"/>
            </a:xfrm>
          </p:grpSpPr>
          <p:sp>
            <p:nvSpPr>
              <p:cNvPr id="32" name="Text Box 125"/>
              <p:cNvSpPr txBox="1">
                <a:spLocks noChangeArrowheads="1"/>
              </p:cNvSpPr>
              <p:nvPr/>
            </p:nvSpPr>
            <p:spPr bwMode="auto">
              <a:xfrm>
                <a:off x="2006" y="793"/>
                <a:ext cx="250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3</a:t>
                </a:r>
              </a:p>
            </p:txBody>
          </p:sp>
          <p:sp>
            <p:nvSpPr>
              <p:cNvPr id="33" name="Freeform 126"/>
              <p:cNvSpPr>
                <a:spLocks/>
              </p:cNvSpPr>
              <p:nvPr/>
            </p:nvSpPr>
            <p:spPr bwMode="auto">
              <a:xfrm>
                <a:off x="2043" y="1047"/>
                <a:ext cx="16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" y="2"/>
                  </a:cxn>
                </a:cxnLst>
                <a:rect l="0" t="0" r="r" b="b"/>
                <a:pathLst>
                  <a:path w="167" h="2">
                    <a:moveTo>
                      <a:pt x="0" y="0"/>
                    </a:moveTo>
                    <a:lnTo>
                      <a:pt x="167" y="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4" name="Text Box 127"/>
              <p:cNvSpPr txBox="1">
                <a:spLocks noChangeArrowheads="1"/>
              </p:cNvSpPr>
              <p:nvPr/>
            </p:nvSpPr>
            <p:spPr bwMode="auto">
              <a:xfrm>
                <a:off x="2016" y="1008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</p:grpSp>
        <p:sp>
          <p:nvSpPr>
            <p:cNvPr id="31" name="Freeform 130"/>
            <p:cNvSpPr>
              <a:spLocks/>
            </p:cNvSpPr>
            <p:nvPr/>
          </p:nvSpPr>
          <p:spPr bwMode="auto">
            <a:xfrm>
              <a:off x="2570" y="3434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132"/>
          <p:cNvGrpSpPr>
            <a:grpSpLocks/>
          </p:cNvGrpSpPr>
          <p:nvPr/>
        </p:nvGrpSpPr>
        <p:grpSpPr bwMode="auto">
          <a:xfrm>
            <a:off x="5970597" y="4114800"/>
            <a:ext cx="431801" cy="798513"/>
            <a:chOff x="2570" y="3408"/>
            <a:chExt cx="272" cy="503"/>
          </a:xfrm>
        </p:grpSpPr>
        <p:grpSp>
          <p:nvGrpSpPr>
            <p:cNvPr id="8" name="Group 133"/>
            <p:cNvGrpSpPr>
              <a:grpSpLocks/>
            </p:cNvGrpSpPr>
            <p:nvPr/>
          </p:nvGrpSpPr>
          <p:grpSpPr bwMode="auto">
            <a:xfrm>
              <a:off x="2592" y="3408"/>
              <a:ext cx="250" cy="503"/>
              <a:chOff x="2006" y="793"/>
              <a:chExt cx="250" cy="503"/>
            </a:xfrm>
          </p:grpSpPr>
          <p:sp>
            <p:nvSpPr>
              <p:cNvPr id="38" name="Text Box 134"/>
              <p:cNvSpPr txBox="1">
                <a:spLocks noChangeArrowheads="1"/>
              </p:cNvSpPr>
              <p:nvPr/>
            </p:nvSpPr>
            <p:spPr bwMode="auto">
              <a:xfrm>
                <a:off x="2006" y="793"/>
                <a:ext cx="250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3</a:t>
                </a:r>
              </a:p>
            </p:txBody>
          </p:sp>
          <p:sp>
            <p:nvSpPr>
              <p:cNvPr id="39" name="Freeform 135"/>
              <p:cNvSpPr>
                <a:spLocks/>
              </p:cNvSpPr>
              <p:nvPr/>
            </p:nvSpPr>
            <p:spPr bwMode="auto">
              <a:xfrm>
                <a:off x="2043" y="1047"/>
                <a:ext cx="16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" y="2"/>
                  </a:cxn>
                </a:cxnLst>
                <a:rect l="0" t="0" r="r" b="b"/>
                <a:pathLst>
                  <a:path w="167" h="2">
                    <a:moveTo>
                      <a:pt x="0" y="0"/>
                    </a:moveTo>
                    <a:lnTo>
                      <a:pt x="167" y="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40" name="Text Box 136"/>
              <p:cNvSpPr txBox="1">
                <a:spLocks noChangeArrowheads="1"/>
              </p:cNvSpPr>
              <p:nvPr/>
            </p:nvSpPr>
            <p:spPr bwMode="auto">
              <a:xfrm>
                <a:off x="2016" y="1008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</p:grpSp>
        <p:sp>
          <p:nvSpPr>
            <p:cNvPr id="37" name="Freeform 137"/>
            <p:cNvSpPr>
              <a:spLocks/>
            </p:cNvSpPr>
            <p:nvPr/>
          </p:nvSpPr>
          <p:spPr bwMode="auto">
            <a:xfrm>
              <a:off x="2570" y="3434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138"/>
          <p:cNvGrpSpPr>
            <a:grpSpLocks/>
          </p:cNvGrpSpPr>
          <p:nvPr/>
        </p:nvGrpSpPr>
        <p:grpSpPr bwMode="auto">
          <a:xfrm>
            <a:off x="4903797" y="4114800"/>
            <a:ext cx="431801" cy="798513"/>
            <a:chOff x="2570" y="3408"/>
            <a:chExt cx="272" cy="503"/>
          </a:xfrm>
        </p:grpSpPr>
        <p:grpSp>
          <p:nvGrpSpPr>
            <p:cNvPr id="10" name="Group 139"/>
            <p:cNvGrpSpPr>
              <a:grpSpLocks/>
            </p:cNvGrpSpPr>
            <p:nvPr/>
          </p:nvGrpSpPr>
          <p:grpSpPr bwMode="auto">
            <a:xfrm>
              <a:off x="2592" y="3408"/>
              <a:ext cx="250" cy="503"/>
              <a:chOff x="2006" y="793"/>
              <a:chExt cx="250" cy="503"/>
            </a:xfrm>
          </p:grpSpPr>
          <p:sp>
            <p:nvSpPr>
              <p:cNvPr id="44" name="Text Box 140"/>
              <p:cNvSpPr txBox="1">
                <a:spLocks noChangeArrowheads="1"/>
              </p:cNvSpPr>
              <p:nvPr/>
            </p:nvSpPr>
            <p:spPr bwMode="auto">
              <a:xfrm>
                <a:off x="2006" y="793"/>
                <a:ext cx="250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  <p:sp>
            <p:nvSpPr>
              <p:cNvPr id="45" name="Freeform 141"/>
              <p:cNvSpPr>
                <a:spLocks/>
              </p:cNvSpPr>
              <p:nvPr/>
            </p:nvSpPr>
            <p:spPr bwMode="auto">
              <a:xfrm>
                <a:off x="2043" y="1047"/>
                <a:ext cx="16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" y="2"/>
                  </a:cxn>
                </a:cxnLst>
                <a:rect l="0" t="0" r="r" b="b"/>
                <a:pathLst>
                  <a:path w="167" h="2">
                    <a:moveTo>
                      <a:pt x="0" y="0"/>
                    </a:moveTo>
                    <a:lnTo>
                      <a:pt x="167" y="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46" name="Text Box 142"/>
              <p:cNvSpPr txBox="1">
                <a:spLocks noChangeArrowheads="1"/>
              </p:cNvSpPr>
              <p:nvPr/>
            </p:nvSpPr>
            <p:spPr bwMode="auto">
              <a:xfrm>
                <a:off x="2016" y="1008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</p:grpSp>
        <p:sp>
          <p:nvSpPr>
            <p:cNvPr id="43" name="Freeform 143"/>
            <p:cNvSpPr>
              <a:spLocks/>
            </p:cNvSpPr>
            <p:nvPr/>
          </p:nvSpPr>
          <p:spPr bwMode="auto">
            <a:xfrm>
              <a:off x="2570" y="3434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144"/>
          <p:cNvGrpSpPr>
            <a:grpSpLocks/>
          </p:cNvGrpSpPr>
          <p:nvPr/>
        </p:nvGrpSpPr>
        <p:grpSpPr bwMode="auto">
          <a:xfrm>
            <a:off x="4903797" y="4992688"/>
            <a:ext cx="431801" cy="798512"/>
            <a:chOff x="2570" y="3408"/>
            <a:chExt cx="272" cy="503"/>
          </a:xfrm>
        </p:grpSpPr>
        <p:grpSp>
          <p:nvGrpSpPr>
            <p:cNvPr id="25" name="Group 145"/>
            <p:cNvGrpSpPr>
              <a:grpSpLocks/>
            </p:cNvGrpSpPr>
            <p:nvPr/>
          </p:nvGrpSpPr>
          <p:grpSpPr bwMode="auto">
            <a:xfrm>
              <a:off x="2592" y="3408"/>
              <a:ext cx="250" cy="503"/>
              <a:chOff x="2006" y="793"/>
              <a:chExt cx="250" cy="503"/>
            </a:xfrm>
          </p:grpSpPr>
          <p:sp>
            <p:nvSpPr>
              <p:cNvPr id="50" name="Text Box 146"/>
              <p:cNvSpPr txBox="1">
                <a:spLocks noChangeArrowheads="1"/>
              </p:cNvSpPr>
              <p:nvPr/>
            </p:nvSpPr>
            <p:spPr bwMode="auto">
              <a:xfrm>
                <a:off x="2006" y="793"/>
                <a:ext cx="250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  <p:sp>
            <p:nvSpPr>
              <p:cNvPr id="51" name="Freeform 147"/>
              <p:cNvSpPr>
                <a:spLocks/>
              </p:cNvSpPr>
              <p:nvPr/>
            </p:nvSpPr>
            <p:spPr bwMode="auto">
              <a:xfrm>
                <a:off x="2043" y="1047"/>
                <a:ext cx="16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" y="2"/>
                  </a:cxn>
                </a:cxnLst>
                <a:rect l="0" t="0" r="r" b="b"/>
                <a:pathLst>
                  <a:path w="167" h="2">
                    <a:moveTo>
                      <a:pt x="0" y="0"/>
                    </a:moveTo>
                    <a:lnTo>
                      <a:pt x="167" y="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52" name="Text Box 148"/>
              <p:cNvSpPr txBox="1">
                <a:spLocks noChangeArrowheads="1"/>
              </p:cNvSpPr>
              <p:nvPr/>
            </p:nvSpPr>
            <p:spPr bwMode="auto">
              <a:xfrm>
                <a:off x="2016" y="1008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</p:grpSp>
        <p:sp>
          <p:nvSpPr>
            <p:cNvPr id="49" name="Freeform 149"/>
            <p:cNvSpPr>
              <a:spLocks/>
            </p:cNvSpPr>
            <p:nvPr/>
          </p:nvSpPr>
          <p:spPr bwMode="auto">
            <a:xfrm>
              <a:off x="2570" y="3434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7" name="Text Box 164"/>
          <p:cNvSpPr txBox="1">
            <a:spLocks noChangeArrowheads="1"/>
          </p:cNvSpPr>
          <p:nvPr/>
        </p:nvSpPr>
        <p:spPr bwMode="auto">
          <a:xfrm>
            <a:off x="2770188" y="4267200"/>
            <a:ext cx="3825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59" name="Text Box 166"/>
          <p:cNvSpPr txBox="1">
            <a:spLocks noChangeArrowheads="1"/>
          </p:cNvSpPr>
          <p:nvPr/>
        </p:nvSpPr>
        <p:spPr bwMode="auto">
          <a:xfrm>
            <a:off x="7113588" y="5105400"/>
            <a:ext cx="3825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60" name="Text Box 167"/>
          <p:cNvSpPr txBox="1">
            <a:spLocks noChangeArrowheads="1"/>
          </p:cNvSpPr>
          <p:nvPr/>
        </p:nvSpPr>
        <p:spPr bwMode="auto">
          <a:xfrm>
            <a:off x="8104188" y="4191000"/>
            <a:ext cx="3825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61" name="Text Box 168"/>
          <p:cNvSpPr txBox="1">
            <a:spLocks noChangeArrowheads="1"/>
          </p:cNvSpPr>
          <p:nvPr/>
        </p:nvSpPr>
        <p:spPr bwMode="auto">
          <a:xfrm>
            <a:off x="2770188" y="5105400"/>
            <a:ext cx="3825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62" name="Text Box 169"/>
          <p:cNvSpPr txBox="1">
            <a:spLocks noChangeArrowheads="1"/>
          </p:cNvSpPr>
          <p:nvPr/>
        </p:nvSpPr>
        <p:spPr bwMode="auto">
          <a:xfrm>
            <a:off x="7113588" y="4191000"/>
            <a:ext cx="3825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63" name="Text Box 170"/>
          <p:cNvSpPr txBox="1">
            <a:spLocks noChangeArrowheads="1"/>
          </p:cNvSpPr>
          <p:nvPr/>
        </p:nvSpPr>
        <p:spPr bwMode="auto">
          <a:xfrm>
            <a:off x="8104188" y="5105400"/>
            <a:ext cx="58102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–1</a:t>
            </a:r>
          </a:p>
        </p:txBody>
      </p:sp>
      <p:grpSp>
        <p:nvGrpSpPr>
          <p:cNvPr id="30" name="Group 187"/>
          <p:cNvGrpSpPr>
            <a:grpSpLocks/>
          </p:cNvGrpSpPr>
          <p:nvPr/>
        </p:nvGrpSpPr>
        <p:grpSpPr bwMode="auto">
          <a:xfrm>
            <a:off x="228600" y="333375"/>
            <a:ext cx="8413750" cy="1724025"/>
            <a:chOff x="144" y="210"/>
            <a:chExt cx="5300" cy="1086"/>
          </a:xfrm>
        </p:grpSpPr>
        <p:sp>
          <p:nvSpPr>
            <p:cNvPr id="67" name="Rectangle 182"/>
            <p:cNvSpPr>
              <a:spLocks noChangeArrowheads="1"/>
            </p:cNvSpPr>
            <p:nvPr/>
          </p:nvSpPr>
          <p:spPr bwMode="auto">
            <a:xfrm>
              <a:off x="144" y="250"/>
              <a:ext cx="5280" cy="872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>
              <a:spAutoFit/>
            </a:bodyPr>
            <a:lstStyle/>
            <a:p>
              <a:r>
                <a:rPr lang="ru-RU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  </a:t>
              </a:r>
              <a:r>
                <a:rPr lang="ru-RU" sz="28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Котангенсом  </a:t>
              </a:r>
              <a:r>
                <a:rPr lang="ru-RU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угла       </a:t>
              </a:r>
              <a:r>
                <a:rPr lang="en-US" sz="28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ru-RU" sz="28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  </a:t>
              </a:r>
              <a:r>
                <a:rPr lang="en-US" sz="28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          )                                     </a:t>
              </a:r>
              <a:r>
                <a:rPr lang="ru-RU" sz="28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называется </a:t>
              </a:r>
              <a:r>
                <a:rPr lang="ru-RU" sz="2800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отношение</a:t>
              </a:r>
              <a:endPara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graphicFrame>
          <p:nvGraphicFramePr>
            <p:cNvPr id="68" name="Object 183"/>
            <p:cNvGraphicFramePr>
              <a:graphicFrameLocks noChangeAspect="1"/>
            </p:cNvGraphicFramePr>
            <p:nvPr/>
          </p:nvGraphicFramePr>
          <p:xfrm>
            <a:off x="2200" y="255"/>
            <a:ext cx="309" cy="2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23" name="Формула" r:id="rId9" imgW="152280" imgH="139680" progId="Equation.3">
                    <p:embed/>
                  </p:oleObj>
                </mc:Choice>
                <mc:Fallback>
                  <p:oleObj name="Формула" r:id="rId9" imgW="152280" imgH="13968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00" y="255"/>
                          <a:ext cx="309" cy="29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" name="Object 184"/>
            <p:cNvGraphicFramePr>
              <a:graphicFrameLocks noChangeAspect="1"/>
            </p:cNvGraphicFramePr>
            <p:nvPr/>
          </p:nvGraphicFramePr>
          <p:xfrm>
            <a:off x="3937" y="562"/>
            <a:ext cx="1507" cy="7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24" name="Формула" r:id="rId11" imgW="850680" imgH="393480" progId="Equation.3">
                    <p:embed/>
                  </p:oleObj>
                </mc:Choice>
                <mc:Fallback>
                  <p:oleObj name="Формула" r:id="rId11" imgW="850680" imgH="39348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37" y="562"/>
                          <a:ext cx="1507" cy="73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0" name="Object 185"/>
            <p:cNvGraphicFramePr>
              <a:graphicFrameLocks noChangeAspect="1"/>
            </p:cNvGraphicFramePr>
            <p:nvPr/>
          </p:nvGraphicFramePr>
          <p:xfrm>
            <a:off x="2653" y="210"/>
            <a:ext cx="816" cy="3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25" name="Формула" r:id="rId13" imgW="380880" imgH="177480" progId="Equation.3">
                    <p:embed/>
                  </p:oleObj>
                </mc:Choice>
                <mc:Fallback>
                  <p:oleObj name="Формула" r:id="rId13" imgW="380880" imgH="17748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53" y="210"/>
                          <a:ext cx="816" cy="38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" name="Object 186"/>
            <p:cNvGraphicFramePr>
              <a:graphicFrameLocks noChangeAspect="1"/>
            </p:cNvGraphicFramePr>
            <p:nvPr/>
          </p:nvGraphicFramePr>
          <p:xfrm>
            <a:off x="2426" y="436"/>
            <a:ext cx="544" cy="5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26" name="Формула" r:id="rId15" imgW="393480" imgH="393480" progId="Equation.3">
                    <p:embed/>
                  </p:oleObj>
                </mc:Choice>
                <mc:Fallback>
                  <p:oleObj name="Формула" r:id="rId15" imgW="393480" imgH="393480" progId="Equation.3">
                    <p:embed/>
                    <p:pic>
                      <p:nvPicPr>
                        <p:cNvPr id="0" name="Picture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26" y="436"/>
                          <a:ext cx="544" cy="54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5" name="Group 201"/>
          <p:cNvGrpSpPr>
            <a:grpSpLocks/>
          </p:cNvGrpSpPr>
          <p:nvPr/>
        </p:nvGrpSpPr>
        <p:grpSpPr bwMode="auto">
          <a:xfrm>
            <a:off x="827584" y="188640"/>
            <a:ext cx="4756150" cy="3044825"/>
            <a:chOff x="144" y="48"/>
            <a:chExt cx="2996" cy="1918"/>
          </a:xfrm>
        </p:grpSpPr>
        <p:sp>
          <p:nvSpPr>
            <p:cNvPr id="73" name="Freeform 189"/>
            <p:cNvSpPr>
              <a:spLocks/>
            </p:cNvSpPr>
            <p:nvPr/>
          </p:nvSpPr>
          <p:spPr bwMode="auto">
            <a:xfrm>
              <a:off x="144" y="1605"/>
              <a:ext cx="2901" cy="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40" y="8"/>
                </a:cxn>
              </a:cxnLst>
              <a:rect l="0" t="0" r="r" b="b"/>
              <a:pathLst>
                <a:path w="3840" h="8">
                  <a:moveTo>
                    <a:pt x="0" y="0"/>
                  </a:moveTo>
                  <a:lnTo>
                    <a:pt x="3840" y="8"/>
                  </a:lnTo>
                </a:path>
              </a:pathLst>
            </a:custGeom>
            <a:noFill/>
            <a:ln w="19050" cmpd="sng">
              <a:solidFill>
                <a:srgbClr val="000000"/>
              </a:solidFill>
              <a:round/>
              <a:headEnd type="none" w="med" len="med"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190"/>
            <p:cNvSpPr>
              <a:spLocks/>
            </p:cNvSpPr>
            <p:nvPr/>
          </p:nvSpPr>
          <p:spPr bwMode="auto">
            <a:xfrm>
              <a:off x="1400" y="216"/>
              <a:ext cx="13" cy="1620"/>
            </a:xfrm>
            <a:custGeom>
              <a:avLst/>
              <a:gdLst/>
              <a:ahLst/>
              <a:cxnLst>
                <a:cxn ang="0">
                  <a:pos x="13" y="1620"/>
                </a:cxn>
                <a:cxn ang="0">
                  <a:pos x="0" y="0"/>
                </a:cxn>
              </a:cxnLst>
              <a:rect l="0" t="0" r="r" b="b"/>
              <a:pathLst>
                <a:path w="13" h="1620">
                  <a:moveTo>
                    <a:pt x="13" y="162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 type="none" w="med" len="med"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Text Box 191"/>
            <p:cNvSpPr txBox="1">
              <a:spLocks noChangeArrowheads="1"/>
            </p:cNvSpPr>
            <p:nvPr/>
          </p:nvSpPr>
          <p:spPr bwMode="auto">
            <a:xfrm>
              <a:off x="2880" y="1248"/>
              <a:ext cx="260" cy="404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600" i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x</a:t>
              </a:r>
              <a:endParaRPr lang="ru-RU" sz="36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76" name="Text Box 192"/>
            <p:cNvSpPr txBox="1">
              <a:spLocks noChangeArrowheads="1"/>
            </p:cNvSpPr>
            <p:nvPr/>
          </p:nvSpPr>
          <p:spPr bwMode="auto">
            <a:xfrm>
              <a:off x="1152" y="48"/>
              <a:ext cx="272" cy="480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4400" i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y</a:t>
              </a:r>
              <a:endPara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77" name="Text Box 193"/>
            <p:cNvSpPr txBox="1">
              <a:spLocks noChangeArrowheads="1"/>
            </p:cNvSpPr>
            <p:nvPr/>
          </p:nvSpPr>
          <p:spPr bwMode="auto">
            <a:xfrm>
              <a:off x="2132" y="1601"/>
              <a:ext cx="812" cy="365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A</a:t>
              </a:r>
              <a:r>
                <a:rPr lang="ru-RU" sz="32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(</a:t>
              </a:r>
              <a:r>
                <a:rPr lang="en-US" sz="32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1;0)</a:t>
              </a:r>
              <a:endParaRPr lang="ru-RU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78" name="Arc 194"/>
            <p:cNvSpPr>
              <a:spLocks/>
            </p:cNvSpPr>
            <p:nvPr/>
          </p:nvSpPr>
          <p:spPr bwMode="auto">
            <a:xfrm rot="10800000">
              <a:off x="360" y="524"/>
              <a:ext cx="2104" cy="1100"/>
            </a:xfrm>
            <a:custGeom>
              <a:avLst/>
              <a:gdLst>
                <a:gd name="G0" fmla="+- 21600 0 0"/>
                <a:gd name="G1" fmla="+- 274 0 0"/>
                <a:gd name="G2" fmla="+- 21600 0 0"/>
                <a:gd name="T0" fmla="*/ 43200 w 43200"/>
                <a:gd name="T1" fmla="*/ 160 h 21874"/>
                <a:gd name="T2" fmla="*/ 2 w 43200"/>
                <a:gd name="T3" fmla="*/ 0 h 21874"/>
                <a:gd name="T4" fmla="*/ 21600 w 43200"/>
                <a:gd name="T5" fmla="*/ 274 h 21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1874" fill="none" extrusionOk="0">
                  <a:moveTo>
                    <a:pt x="43199" y="160"/>
                  </a:moveTo>
                  <a:cubicBezTo>
                    <a:pt x="43199" y="198"/>
                    <a:pt x="43200" y="236"/>
                    <a:pt x="43200" y="274"/>
                  </a:cubicBezTo>
                  <a:cubicBezTo>
                    <a:pt x="43200" y="12203"/>
                    <a:pt x="33529" y="21874"/>
                    <a:pt x="21600" y="21874"/>
                  </a:cubicBezTo>
                  <a:cubicBezTo>
                    <a:pt x="9670" y="21874"/>
                    <a:pt x="0" y="12203"/>
                    <a:pt x="0" y="274"/>
                  </a:cubicBezTo>
                  <a:cubicBezTo>
                    <a:pt x="-1" y="182"/>
                    <a:pt x="0" y="91"/>
                    <a:pt x="1" y="-1"/>
                  </a:cubicBezTo>
                </a:path>
                <a:path w="43200" h="21874" stroke="0" extrusionOk="0">
                  <a:moveTo>
                    <a:pt x="43199" y="160"/>
                  </a:moveTo>
                  <a:cubicBezTo>
                    <a:pt x="43199" y="198"/>
                    <a:pt x="43200" y="236"/>
                    <a:pt x="43200" y="274"/>
                  </a:cubicBezTo>
                  <a:cubicBezTo>
                    <a:pt x="43200" y="12203"/>
                    <a:pt x="33529" y="21874"/>
                    <a:pt x="21600" y="21874"/>
                  </a:cubicBezTo>
                  <a:cubicBezTo>
                    <a:pt x="9670" y="21874"/>
                    <a:pt x="0" y="12203"/>
                    <a:pt x="0" y="274"/>
                  </a:cubicBezTo>
                  <a:cubicBezTo>
                    <a:pt x="-1" y="182"/>
                    <a:pt x="0" y="91"/>
                    <a:pt x="1" y="-1"/>
                  </a:cubicBezTo>
                  <a:lnTo>
                    <a:pt x="21600" y="274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195"/>
            <p:cNvSpPr>
              <a:spLocks noChangeArrowheads="1"/>
            </p:cNvSpPr>
            <p:nvPr/>
          </p:nvSpPr>
          <p:spPr bwMode="auto">
            <a:xfrm rot="3834243">
              <a:off x="1387" y="493"/>
              <a:ext cx="45" cy="5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2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Oval 196"/>
            <p:cNvSpPr>
              <a:spLocks noChangeArrowheads="1"/>
            </p:cNvSpPr>
            <p:nvPr/>
          </p:nvSpPr>
          <p:spPr bwMode="auto">
            <a:xfrm rot="3834243">
              <a:off x="2442" y="1573"/>
              <a:ext cx="49" cy="5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2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Text Box 197"/>
            <p:cNvSpPr txBox="1">
              <a:spLocks noChangeArrowheads="1"/>
            </p:cNvSpPr>
            <p:nvPr/>
          </p:nvSpPr>
          <p:spPr bwMode="auto">
            <a:xfrm>
              <a:off x="1407" y="265"/>
              <a:ext cx="812" cy="365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C</a:t>
              </a:r>
              <a:r>
                <a:rPr lang="ru-RU" sz="3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(</a:t>
              </a:r>
              <a:r>
                <a:rPr lang="en-US" sz="3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0;1)</a:t>
              </a:r>
              <a:endPara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82" name="Text Box 198"/>
            <p:cNvSpPr txBox="1">
              <a:spLocks noChangeArrowheads="1"/>
            </p:cNvSpPr>
            <p:nvPr/>
          </p:nvSpPr>
          <p:spPr bwMode="auto">
            <a:xfrm>
              <a:off x="1159" y="1566"/>
              <a:ext cx="301" cy="365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i="1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O</a:t>
              </a:r>
              <a:endParaRPr lang="ru-RU" sz="32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83" name="Text Box 199"/>
            <p:cNvSpPr txBox="1">
              <a:spLocks noChangeArrowheads="1"/>
            </p:cNvSpPr>
            <p:nvPr/>
          </p:nvSpPr>
          <p:spPr bwMode="auto">
            <a:xfrm>
              <a:off x="204" y="1601"/>
              <a:ext cx="883" cy="365"/>
            </a:xfrm>
            <a:prstGeom prst="rect">
              <a:avLst/>
            </a:prstGeom>
            <a:noFill/>
            <a:ln w="9525">
              <a:noFill/>
              <a:miter lim="800000"/>
              <a:headEnd type="none" w="lg" len="lg"/>
              <a:tailEnd type="none" w="lg" len="lg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B</a:t>
              </a:r>
              <a:r>
                <a:rPr lang="ru-RU" sz="3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(</a:t>
              </a:r>
              <a:r>
                <a:rPr lang="en-US" sz="3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-1;0)</a:t>
              </a:r>
              <a:endPara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84" name="Oval 200"/>
            <p:cNvSpPr>
              <a:spLocks noChangeArrowheads="1"/>
            </p:cNvSpPr>
            <p:nvPr/>
          </p:nvSpPr>
          <p:spPr bwMode="auto">
            <a:xfrm rot="3834243">
              <a:off x="333" y="1583"/>
              <a:ext cx="41" cy="4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2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6" name="Group 202"/>
          <p:cNvGrpSpPr>
            <a:grpSpLocks/>
          </p:cNvGrpSpPr>
          <p:nvPr/>
        </p:nvGrpSpPr>
        <p:grpSpPr bwMode="auto">
          <a:xfrm>
            <a:off x="6444208" y="2132856"/>
            <a:ext cx="1981200" cy="685800"/>
            <a:chOff x="4320" y="1536"/>
            <a:chExt cx="1248" cy="432"/>
          </a:xfrm>
        </p:grpSpPr>
        <p:graphicFrame>
          <p:nvGraphicFramePr>
            <p:cNvPr id="86" name="Object 203"/>
            <p:cNvGraphicFramePr>
              <a:graphicFrameLocks noChangeAspect="1"/>
            </p:cNvGraphicFramePr>
            <p:nvPr/>
          </p:nvGraphicFramePr>
          <p:xfrm>
            <a:off x="4464" y="1584"/>
            <a:ext cx="960" cy="3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27" name="Формула" r:id="rId17" imgW="583920" imgH="203040" progId="Equation.3">
                    <p:embed/>
                  </p:oleObj>
                </mc:Choice>
                <mc:Fallback>
                  <p:oleObj name="Формула" r:id="rId17" imgW="583920" imgH="203040" progId="Equation.3">
                    <p:embed/>
                    <p:pic>
                      <p:nvPicPr>
                        <p:cNvPr id="0" name="Picture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64" y="1584"/>
                          <a:ext cx="960" cy="33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7" name="Rectangle 204"/>
            <p:cNvSpPr>
              <a:spLocks noChangeArrowheads="1"/>
            </p:cNvSpPr>
            <p:nvPr/>
          </p:nvSpPr>
          <p:spPr bwMode="auto">
            <a:xfrm>
              <a:off x="4320" y="1536"/>
              <a:ext cx="1248" cy="432"/>
            </a:xfrm>
            <a:prstGeom prst="rect">
              <a:avLst/>
            </a:prstGeom>
            <a:noFill/>
            <a:ln w="38100" cmpd="dbl">
              <a:solidFill>
                <a:srgbClr val="FF0000"/>
              </a:solidFill>
              <a:miter lim="800000"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1" name="Group 205"/>
          <p:cNvGrpSpPr>
            <a:grpSpLocks/>
          </p:cNvGrpSpPr>
          <p:nvPr/>
        </p:nvGrpSpPr>
        <p:grpSpPr bwMode="auto">
          <a:xfrm>
            <a:off x="6156176" y="260648"/>
            <a:ext cx="1981200" cy="685800"/>
            <a:chOff x="4272" y="3504"/>
            <a:chExt cx="1248" cy="432"/>
          </a:xfrm>
        </p:grpSpPr>
        <p:graphicFrame>
          <p:nvGraphicFramePr>
            <p:cNvPr id="89" name="Object 206"/>
            <p:cNvGraphicFramePr>
              <a:graphicFrameLocks noChangeAspect="1"/>
            </p:cNvGraphicFramePr>
            <p:nvPr/>
          </p:nvGraphicFramePr>
          <p:xfrm>
            <a:off x="4416" y="3648"/>
            <a:ext cx="962" cy="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28" name="Формула" r:id="rId19" imgW="596880" imgH="139680" progId="Equation.3">
                    <p:embed/>
                  </p:oleObj>
                </mc:Choice>
                <mc:Fallback>
                  <p:oleObj name="Формула" r:id="rId19" imgW="596880" imgH="139680" progId="Equation.3">
                    <p:embed/>
                    <p:pic>
                      <p:nvPicPr>
                        <p:cNvPr id="0" name="Picture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6" y="3648"/>
                          <a:ext cx="962" cy="2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0" name="Rectangle 207"/>
            <p:cNvSpPr>
              <a:spLocks noChangeArrowheads="1"/>
            </p:cNvSpPr>
            <p:nvPr/>
          </p:nvSpPr>
          <p:spPr bwMode="auto">
            <a:xfrm>
              <a:off x="4272" y="3504"/>
              <a:ext cx="1248" cy="432"/>
            </a:xfrm>
            <a:prstGeom prst="rect">
              <a:avLst/>
            </a:prstGeom>
            <a:noFill/>
            <a:ln w="38100" cmpd="dbl">
              <a:solidFill>
                <a:srgbClr val="FF0000"/>
              </a:solidFill>
              <a:miter lim="800000"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1" name="Text Box 208"/>
          <p:cNvSpPr txBox="1">
            <a:spLocks noChangeArrowheads="1"/>
          </p:cNvSpPr>
          <p:nvPr/>
        </p:nvSpPr>
        <p:spPr bwMode="auto">
          <a:xfrm>
            <a:off x="8534400" y="914400"/>
            <a:ext cx="603250" cy="109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6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*</a:t>
            </a:r>
            <a:endParaRPr lang="ru-RU" sz="66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00" name="Text Box 165"/>
          <p:cNvSpPr txBox="1">
            <a:spLocks noChangeArrowheads="1"/>
          </p:cNvSpPr>
          <p:nvPr/>
        </p:nvSpPr>
        <p:spPr bwMode="auto">
          <a:xfrm>
            <a:off x="2843808" y="5805264"/>
            <a:ext cx="36420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_</a:t>
            </a:r>
            <a:endParaRPr lang="ru-RU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101" name="Group 162"/>
          <p:cNvGrpSpPr>
            <a:grpSpLocks/>
          </p:cNvGrpSpPr>
          <p:nvPr/>
        </p:nvGrpSpPr>
        <p:grpSpPr bwMode="auto">
          <a:xfrm>
            <a:off x="3923928" y="5949280"/>
            <a:ext cx="431801" cy="457201"/>
            <a:chOff x="3696" y="2592"/>
            <a:chExt cx="272" cy="288"/>
          </a:xfrm>
        </p:grpSpPr>
        <p:sp>
          <p:nvSpPr>
            <p:cNvPr id="102" name="Text Box 158"/>
            <p:cNvSpPr txBox="1">
              <a:spLocks noChangeArrowheads="1"/>
            </p:cNvSpPr>
            <p:nvPr/>
          </p:nvSpPr>
          <p:spPr bwMode="auto">
            <a:xfrm>
              <a:off x="3718" y="2592"/>
              <a:ext cx="250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ru-RU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3</a:t>
              </a:r>
            </a:p>
          </p:txBody>
        </p:sp>
        <p:sp>
          <p:nvSpPr>
            <p:cNvPr id="103" name="Freeform 161"/>
            <p:cNvSpPr>
              <a:spLocks/>
            </p:cNvSpPr>
            <p:nvPr/>
          </p:nvSpPr>
          <p:spPr bwMode="auto">
            <a:xfrm>
              <a:off x="3696" y="2618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4" name="Text Box 163"/>
          <p:cNvSpPr txBox="1">
            <a:spLocks noChangeArrowheads="1"/>
          </p:cNvSpPr>
          <p:nvPr/>
        </p:nvSpPr>
        <p:spPr bwMode="auto">
          <a:xfrm>
            <a:off x="4979988" y="6019800"/>
            <a:ext cx="382587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grpSp>
        <p:nvGrpSpPr>
          <p:cNvPr id="105" name="Group 150"/>
          <p:cNvGrpSpPr>
            <a:grpSpLocks/>
          </p:cNvGrpSpPr>
          <p:nvPr/>
        </p:nvGrpSpPr>
        <p:grpSpPr bwMode="auto">
          <a:xfrm>
            <a:off x="6084168" y="5805264"/>
            <a:ext cx="431801" cy="798512"/>
            <a:chOff x="2570" y="3408"/>
            <a:chExt cx="272" cy="503"/>
          </a:xfrm>
        </p:grpSpPr>
        <p:grpSp>
          <p:nvGrpSpPr>
            <p:cNvPr id="106" name="Group 151"/>
            <p:cNvGrpSpPr>
              <a:grpSpLocks/>
            </p:cNvGrpSpPr>
            <p:nvPr/>
          </p:nvGrpSpPr>
          <p:grpSpPr bwMode="auto">
            <a:xfrm>
              <a:off x="2592" y="3408"/>
              <a:ext cx="250" cy="503"/>
              <a:chOff x="2006" y="793"/>
              <a:chExt cx="250" cy="503"/>
            </a:xfrm>
          </p:grpSpPr>
          <p:sp>
            <p:nvSpPr>
              <p:cNvPr id="108" name="Text Box 152"/>
              <p:cNvSpPr txBox="1">
                <a:spLocks noChangeArrowheads="1"/>
              </p:cNvSpPr>
              <p:nvPr/>
            </p:nvSpPr>
            <p:spPr bwMode="auto">
              <a:xfrm>
                <a:off x="2006" y="793"/>
                <a:ext cx="250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ru-RU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3</a:t>
                </a:r>
              </a:p>
            </p:txBody>
          </p:sp>
          <p:sp>
            <p:nvSpPr>
              <p:cNvPr id="109" name="Freeform 153"/>
              <p:cNvSpPr>
                <a:spLocks/>
              </p:cNvSpPr>
              <p:nvPr/>
            </p:nvSpPr>
            <p:spPr bwMode="auto">
              <a:xfrm>
                <a:off x="2043" y="1047"/>
                <a:ext cx="16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" y="2"/>
                  </a:cxn>
                </a:cxnLst>
                <a:rect l="0" t="0" r="r" b="b"/>
                <a:pathLst>
                  <a:path w="167" h="2">
                    <a:moveTo>
                      <a:pt x="0" y="0"/>
                    </a:moveTo>
                    <a:lnTo>
                      <a:pt x="167" y="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10" name="Text Box 154"/>
              <p:cNvSpPr txBox="1">
                <a:spLocks noChangeArrowheads="1"/>
              </p:cNvSpPr>
              <p:nvPr/>
            </p:nvSpPr>
            <p:spPr bwMode="auto">
              <a:xfrm>
                <a:off x="2016" y="1008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3</a:t>
                </a:r>
              </a:p>
            </p:txBody>
          </p:sp>
        </p:grpSp>
        <p:sp>
          <p:nvSpPr>
            <p:cNvPr id="107" name="Freeform 155"/>
            <p:cNvSpPr>
              <a:spLocks/>
            </p:cNvSpPr>
            <p:nvPr/>
          </p:nvSpPr>
          <p:spPr bwMode="auto">
            <a:xfrm>
              <a:off x="2570" y="3434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1" name="Text Box 172"/>
          <p:cNvSpPr txBox="1">
            <a:spLocks noChangeArrowheads="1"/>
          </p:cNvSpPr>
          <p:nvPr/>
        </p:nvSpPr>
        <p:spPr bwMode="auto">
          <a:xfrm>
            <a:off x="7037388" y="5943600"/>
            <a:ext cx="44916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" name="Text Box 171"/>
          <p:cNvSpPr txBox="1">
            <a:spLocks noChangeArrowheads="1"/>
          </p:cNvSpPr>
          <p:nvPr/>
        </p:nvSpPr>
        <p:spPr bwMode="auto">
          <a:xfrm>
            <a:off x="8244408" y="5805264"/>
            <a:ext cx="36420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_</a:t>
            </a:r>
            <a:endParaRPr lang="ru-RU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3" name="Скругленный прямоугольник 112"/>
          <p:cNvSpPr/>
          <p:nvPr/>
        </p:nvSpPr>
        <p:spPr>
          <a:xfrm>
            <a:off x="323528" y="1340768"/>
            <a:ext cx="2880320" cy="863600"/>
          </a:xfrm>
          <a:prstGeom prst="roundRect">
            <a:avLst/>
          </a:prstGeom>
          <a:ln w="38100">
            <a:solidFill>
              <a:schemeClr val="accent2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4 – у доски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9" grpId="0"/>
      <p:bldP spid="60" grpId="0"/>
      <p:bldP spid="61" grpId="0"/>
      <p:bldP spid="62" grpId="0"/>
      <p:bldP spid="63" grpId="0"/>
      <p:bldP spid="91" grpId="0"/>
      <p:bldP spid="100" grpId="0"/>
      <p:bldP spid="104" grpId="0"/>
      <p:bldP spid="111" grpId="0"/>
      <p:bldP spid="112" grpId="0"/>
      <p:bldP spid="1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791351" y="404664"/>
            <a:ext cx="5724388" cy="769441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Проверь свои знания</a:t>
            </a:r>
          </a:p>
        </p:txBody>
      </p:sp>
      <p:pic>
        <p:nvPicPr>
          <p:cNvPr id="12" name="Picture 19" descr="Рисунок1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4437112"/>
            <a:ext cx="1728787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кругленный прямоугольник 12"/>
          <p:cNvSpPr/>
          <p:nvPr/>
        </p:nvSpPr>
        <p:spPr>
          <a:xfrm>
            <a:off x="1907704" y="1916832"/>
            <a:ext cx="5328592" cy="1152128"/>
          </a:xfrm>
          <a:prstGeom prst="round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Вопросы 1 -9, с.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9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615851" y="332656"/>
            <a:ext cx="6110647" cy="923330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pic>
        <p:nvPicPr>
          <p:cNvPr id="12" name="Picture 6" descr="HOMEWORK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797425"/>
            <a:ext cx="20891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кругленный прямоугольник 12"/>
          <p:cNvSpPr/>
          <p:nvPr/>
        </p:nvSpPr>
        <p:spPr>
          <a:xfrm>
            <a:off x="2987824" y="1916832"/>
            <a:ext cx="5688632" cy="4176464"/>
          </a:xfrm>
          <a:prstGeom prst="round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19872" y="2348880"/>
            <a:ext cx="46085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§ 1,вопросы 1 -9, с.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№ 3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№ 5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№ 7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1979712" y="332656"/>
            <a:ext cx="5328592" cy="648072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Настройся на урок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0" descr="Человечек-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2060848"/>
            <a:ext cx="1368425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12"/>
          <p:cNvSpPr>
            <a:spLocks noChangeArrowheads="1"/>
          </p:cNvSpPr>
          <p:nvPr/>
        </p:nvSpPr>
        <p:spPr bwMode="auto">
          <a:xfrm>
            <a:off x="323528" y="1052736"/>
            <a:ext cx="8280920" cy="936104"/>
          </a:xfrm>
          <a:prstGeom prst="wedgeRoundRectCallout">
            <a:avLst>
              <a:gd name="adj1" fmla="val 40835"/>
              <a:gd name="adj2" fmla="val 96420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 dirty="0" smtClean="0">
                <a:solidFill>
                  <a:srgbClr val="993300"/>
                </a:solidFill>
                <a:latin typeface="Georgia" pitchFamily="18" charset="0"/>
              </a:rPr>
              <a:t>Что называют синусом острого угла прямоугольного треугольника?</a:t>
            </a:r>
            <a:endParaRPr lang="ru-RU" sz="2400" b="1" i="1" dirty="0">
              <a:solidFill>
                <a:srgbClr val="993300"/>
              </a:solidFill>
              <a:latin typeface="Georgia" pitchFamily="18" charset="0"/>
            </a:endParaRPr>
          </a:p>
        </p:txBody>
      </p:sp>
      <p:sp>
        <p:nvSpPr>
          <p:cNvPr id="39" name="Прямоугольный треугольник 38"/>
          <p:cNvSpPr/>
          <p:nvPr/>
        </p:nvSpPr>
        <p:spPr>
          <a:xfrm>
            <a:off x="4355976" y="2780928"/>
            <a:ext cx="2500330" cy="3286148"/>
          </a:xfrm>
          <a:prstGeom prst="rtTriangle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11960" y="2276872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784868" y="592420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998786" y="5924200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" name="Picture 7" descr="adf57feb4f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77072"/>
            <a:ext cx="2604168" cy="2559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AutoShape 12"/>
          <p:cNvSpPr>
            <a:spLocks noChangeArrowheads="1"/>
          </p:cNvSpPr>
          <p:nvPr/>
        </p:nvSpPr>
        <p:spPr bwMode="auto">
          <a:xfrm>
            <a:off x="395536" y="1052736"/>
            <a:ext cx="8280920" cy="1296144"/>
          </a:xfrm>
          <a:prstGeom prst="wedgeRoundRectCallout">
            <a:avLst>
              <a:gd name="adj1" fmla="val -31536"/>
              <a:gd name="adj2" fmla="val 213722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Синусом острого угла прямоугольного треугольника  называют отношение противолежащего катета  к гипотенузе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2" grpId="0"/>
      <p:bldP spid="43" grpId="0"/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" name="AutoShape 76"/>
          <p:cNvSpPr>
            <a:spLocks noChangeArrowheads="1"/>
          </p:cNvSpPr>
          <p:nvPr/>
        </p:nvSpPr>
        <p:spPr bwMode="auto">
          <a:xfrm>
            <a:off x="1619672" y="332656"/>
            <a:ext cx="5616624" cy="45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 cmpd="dbl">
            <a:solidFill>
              <a:srgbClr val="66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n w="11430"/>
                <a:gradFill>
                  <a:gsLst>
                    <a:gs pos="0">
                      <a:srgbClr val="333399">
                        <a:tint val="70000"/>
                        <a:satMod val="245000"/>
                      </a:srgbClr>
                    </a:gs>
                    <a:gs pos="75000">
                      <a:srgbClr val="333399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333399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2400" b="1" i="1" dirty="0">
              <a:ln w="11430"/>
              <a:gradFill>
                <a:gsLst>
                  <a:gs pos="0">
                    <a:srgbClr val="333399">
                      <a:tint val="70000"/>
                      <a:satMod val="245000"/>
                    </a:srgbClr>
                  </a:gs>
                  <a:gs pos="75000">
                    <a:srgbClr val="333399">
                      <a:tint val="90000"/>
                      <a:shade val="60000"/>
                      <a:satMod val="240000"/>
                    </a:srgbClr>
                  </a:gs>
                  <a:gs pos="100000">
                    <a:srgbClr val="333399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416928"/>
              </p:ext>
            </p:extLst>
          </p:nvPr>
        </p:nvGraphicFramePr>
        <p:xfrm>
          <a:off x="251520" y="836712"/>
          <a:ext cx="8712968" cy="5616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5912"/>
                <a:gridCol w="4177056"/>
              </a:tblGrid>
              <a:tr h="692214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 На уроке я работал</a:t>
                      </a:r>
                      <a:endParaRPr lang="ru-RU" sz="2400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активно / пассивно</a:t>
                      </a:r>
                      <a:endParaRPr lang="ru-RU" sz="2400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6899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Своей работой на уроке я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доволен / не доволен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6899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 Урок для меня показался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коротким / длинным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6899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 За урок я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 устал / устал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6899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5. Мое настроение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стало лучше / стало хуже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492245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6. Материал урока мне был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понятен / не понятен</a:t>
                      </a:r>
                      <a:b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полезен / бесполезен</a:t>
                      </a:r>
                      <a:b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интересен / скучен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44570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7. Домашнее задание мне     кажется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легким / трудным</a:t>
                      </a:r>
                      <a:b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2400" b="1" kern="1200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интересно / не интересно</a:t>
                      </a:r>
                      <a:endParaRPr lang="ru-RU" sz="2400" b="1" kern="1200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1" name="Picture 10" descr="звонок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0"/>
            <a:ext cx="20828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395288" y="1890713"/>
          <a:ext cx="8497887" cy="496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Документ" r:id="rId4" imgW="7067497" imgH="4070522" progId="Word.Document.12">
                  <p:embed/>
                </p:oleObj>
              </mc:Choice>
              <mc:Fallback>
                <p:oleObj name="Документ" r:id="rId4" imgW="7067497" imgH="4070522" progId="Word.Document.1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1890713"/>
                        <a:ext cx="8497887" cy="4967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5" descr="razvboy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213" y="3789363"/>
            <a:ext cx="201612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C:\Users\Александр\Documents\Оформление презентаций\анимашки\анимашки 1\0427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4149080"/>
            <a:ext cx="2448272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2745907" y="332656"/>
            <a:ext cx="3850541" cy="584775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УМК Мерзляк А.Г.</a:t>
            </a:r>
            <a:endParaRPr lang="ru-RU" sz="3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51520" y="929624"/>
            <a:ext cx="864096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 Геометрия: 9 класс : учебник для учащихся общеобразовательных учреждений / А.Г. Мерзляк, В.Б. Полонский, М.С. Якир. — М.: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Вентана-Граф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2014.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 Геометрия: 9 класс: дидактические материалы : сборник задач и контрольных работ / А.Г. Мерзляк, В.Б. Полонский, Е.М. Рабинович, М.С. Якир. — М. :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Вентана-Граф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2015.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 Геометрия: 9 класс: рабочая тетрадь №1, №2 / А.Г. Мерзляк, В.Б. Полонский, М.С. Якир. — М. :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Вентана-Граф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2015.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 Геометрия: 9 класс: методическое пособие / Е.В.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Буцко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А.Г. Мерзляк, В.Б. Полонский, М.С. Якир. — М. :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Вентана-Граф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2016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http://www.vgf.ru/Portals/0/Images/Proekty/3519_200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068960"/>
            <a:ext cx="129614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1979712" y="332656"/>
            <a:ext cx="5328592" cy="648072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Настройся на урок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0" descr="Человечек-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2060848"/>
            <a:ext cx="1368425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12"/>
          <p:cNvSpPr>
            <a:spLocks noChangeArrowheads="1"/>
          </p:cNvSpPr>
          <p:nvPr/>
        </p:nvSpPr>
        <p:spPr bwMode="auto">
          <a:xfrm>
            <a:off x="323528" y="1052736"/>
            <a:ext cx="8280920" cy="936104"/>
          </a:xfrm>
          <a:prstGeom prst="wedgeRoundRectCallout">
            <a:avLst>
              <a:gd name="adj1" fmla="val 40835"/>
              <a:gd name="adj2" fmla="val 96420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 dirty="0" smtClean="0">
                <a:solidFill>
                  <a:srgbClr val="993300"/>
                </a:solidFill>
                <a:latin typeface="Georgia" pitchFamily="18" charset="0"/>
              </a:rPr>
              <a:t>Что называют косинусом острого угла прямоугольного треугольника?</a:t>
            </a:r>
            <a:endParaRPr lang="ru-RU" sz="2400" b="1" i="1" dirty="0">
              <a:solidFill>
                <a:srgbClr val="993300"/>
              </a:solidFill>
              <a:latin typeface="Georgia" pitchFamily="18" charset="0"/>
            </a:endParaRPr>
          </a:p>
        </p:txBody>
      </p:sp>
      <p:sp>
        <p:nvSpPr>
          <p:cNvPr id="39" name="Прямоугольный треугольник 38"/>
          <p:cNvSpPr/>
          <p:nvPr/>
        </p:nvSpPr>
        <p:spPr>
          <a:xfrm>
            <a:off x="4355976" y="2780928"/>
            <a:ext cx="2500330" cy="3286148"/>
          </a:xfrm>
          <a:prstGeom prst="rtTriangle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11960" y="2276872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784868" y="592420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998786" y="5924200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" name="Picture 7" descr="adf57feb4f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77072"/>
            <a:ext cx="2604168" cy="2559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AutoShape 12"/>
          <p:cNvSpPr>
            <a:spLocks noChangeArrowheads="1"/>
          </p:cNvSpPr>
          <p:nvPr/>
        </p:nvSpPr>
        <p:spPr bwMode="auto">
          <a:xfrm>
            <a:off x="323528" y="1052736"/>
            <a:ext cx="8280920" cy="1296144"/>
          </a:xfrm>
          <a:prstGeom prst="wedgeRoundRectCallout">
            <a:avLst>
              <a:gd name="adj1" fmla="val -31536"/>
              <a:gd name="adj2" fmla="val 213722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Косинусом острого угла прямоугольного треугольника  называют отношение прилежащего катета  к гипотенузе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2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1979712" y="332656"/>
            <a:ext cx="5328592" cy="648072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Настройся на урок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0" descr="Человечек-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2060848"/>
            <a:ext cx="1368425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12"/>
          <p:cNvSpPr>
            <a:spLocks noChangeArrowheads="1"/>
          </p:cNvSpPr>
          <p:nvPr/>
        </p:nvSpPr>
        <p:spPr bwMode="auto">
          <a:xfrm>
            <a:off x="323528" y="1052736"/>
            <a:ext cx="8280920" cy="936104"/>
          </a:xfrm>
          <a:prstGeom prst="wedgeRoundRectCallout">
            <a:avLst>
              <a:gd name="adj1" fmla="val 40835"/>
              <a:gd name="adj2" fmla="val 96420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 dirty="0" smtClean="0">
                <a:solidFill>
                  <a:srgbClr val="993300"/>
                </a:solidFill>
                <a:latin typeface="Georgia" pitchFamily="18" charset="0"/>
              </a:rPr>
              <a:t>Что называют тангенсом острого угла прямоугольного треугольника?</a:t>
            </a:r>
            <a:endParaRPr lang="ru-RU" sz="2400" b="1" i="1" dirty="0">
              <a:solidFill>
                <a:srgbClr val="993300"/>
              </a:solidFill>
              <a:latin typeface="Georgia" pitchFamily="18" charset="0"/>
            </a:endParaRPr>
          </a:p>
        </p:txBody>
      </p:sp>
      <p:sp>
        <p:nvSpPr>
          <p:cNvPr id="39" name="Прямоугольный треугольник 38"/>
          <p:cNvSpPr/>
          <p:nvPr/>
        </p:nvSpPr>
        <p:spPr>
          <a:xfrm>
            <a:off x="4355976" y="2780928"/>
            <a:ext cx="2500330" cy="3286148"/>
          </a:xfrm>
          <a:prstGeom prst="rtTriangle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11960" y="2276872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784868" y="592420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998786" y="5924200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" name="Picture 7" descr="adf57feb4f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77072"/>
            <a:ext cx="2604168" cy="2559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AutoShape 12"/>
          <p:cNvSpPr>
            <a:spLocks noChangeArrowheads="1"/>
          </p:cNvSpPr>
          <p:nvPr/>
        </p:nvSpPr>
        <p:spPr bwMode="auto">
          <a:xfrm>
            <a:off x="395536" y="1052736"/>
            <a:ext cx="8280920" cy="1296144"/>
          </a:xfrm>
          <a:prstGeom prst="wedgeRoundRectCallout">
            <a:avLst>
              <a:gd name="adj1" fmla="val -31536"/>
              <a:gd name="adj2" fmla="val 213722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Тангенсом острого угла прямоугольного треугольника  называют отношение противолежащего катета  к прилежащему.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2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1979712" y="332656"/>
            <a:ext cx="5328592" cy="648072"/>
          </a:xfrm>
          <a:prstGeom prst="round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Настройся на урок</a:t>
            </a:r>
            <a:endParaRPr lang="ru-RU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0" descr="Человечек-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2060848"/>
            <a:ext cx="1368425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12"/>
          <p:cNvSpPr>
            <a:spLocks noChangeArrowheads="1"/>
          </p:cNvSpPr>
          <p:nvPr/>
        </p:nvSpPr>
        <p:spPr bwMode="auto">
          <a:xfrm>
            <a:off x="323528" y="1052736"/>
            <a:ext cx="8280920" cy="936104"/>
          </a:xfrm>
          <a:prstGeom prst="wedgeRoundRectCallout">
            <a:avLst>
              <a:gd name="adj1" fmla="val 40835"/>
              <a:gd name="adj2" fmla="val 96420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b="1" i="1" dirty="0" smtClean="0">
                <a:solidFill>
                  <a:srgbClr val="993300"/>
                </a:solidFill>
                <a:latin typeface="Georgia" pitchFamily="18" charset="0"/>
              </a:rPr>
              <a:t>Что называют котангенсом острого угла прямоугольного треугольника?</a:t>
            </a:r>
            <a:endParaRPr lang="ru-RU" sz="2400" b="1" i="1" dirty="0">
              <a:solidFill>
                <a:srgbClr val="993300"/>
              </a:solidFill>
              <a:latin typeface="Georgia" pitchFamily="18" charset="0"/>
            </a:endParaRPr>
          </a:p>
        </p:txBody>
      </p:sp>
      <p:sp>
        <p:nvSpPr>
          <p:cNvPr id="39" name="Прямоугольный треугольник 38"/>
          <p:cNvSpPr/>
          <p:nvPr/>
        </p:nvSpPr>
        <p:spPr>
          <a:xfrm>
            <a:off x="4355976" y="2780928"/>
            <a:ext cx="2500330" cy="3286148"/>
          </a:xfrm>
          <a:prstGeom prst="rtTriangle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11960" y="2276872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784868" y="592420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998786" y="5924200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" name="Picture 7" descr="adf57feb4f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77072"/>
            <a:ext cx="2604168" cy="2559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AutoShape 12"/>
          <p:cNvSpPr>
            <a:spLocks noChangeArrowheads="1"/>
          </p:cNvSpPr>
          <p:nvPr/>
        </p:nvSpPr>
        <p:spPr bwMode="auto">
          <a:xfrm>
            <a:off x="251520" y="1052736"/>
            <a:ext cx="8280920" cy="1296144"/>
          </a:xfrm>
          <a:prstGeom prst="wedgeRoundRectCallout">
            <a:avLst>
              <a:gd name="adj1" fmla="val -31536"/>
              <a:gd name="adj2" fmla="val 213722"/>
              <a:gd name="adj3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Котангенсом острого угла прямоугольного треугольника  называют отношение прилежащего катета  к противолежащему.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2" grpId="0"/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11" name="Object 2"/>
          <p:cNvGraphicFramePr>
            <a:graphicFrameLocks noChangeAspect="1"/>
          </p:cNvGraphicFramePr>
          <p:nvPr/>
        </p:nvGraphicFramePr>
        <p:xfrm>
          <a:off x="4648200" y="563563"/>
          <a:ext cx="1757363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2" name="Формула" r:id="rId3" imgW="711000" imgH="393480" progId="Equation.3">
                  <p:embed/>
                </p:oleObj>
              </mc:Choice>
              <mc:Fallback>
                <p:oleObj name="Формула" r:id="rId3" imgW="71100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563563"/>
                        <a:ext cx="1757363" cy="973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762000" y="228600"/>
            <a:ext cx="2286000" cy="369332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Повторение</a:t>
            </a:r>
            <a:endParaRPr lang="ru-RU" sz="40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200400" y="685800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3352800" y="5715000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Group 15"/>
          <p:cNvGrpSpPr>
            <a:grpSpLocks/>
          </p:cNvGrpSpPr>
          <p:nvPr/>
        </p:nvGrpSpPr>
        <p:grpSpPr bwMode="auto">
          <a:xfrm rot="5618291">
            <a:off x="650875" y="1558925"/>
            <a:ext cx="4686300" cy="3854450"/>
            <a:chOff x="496" y="144"/>
            <a:chExt cx="2952" cy="2428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333" y="919"/>
              <a:ext cx="115" cy="1653"/>
            </a:xfrm>
            <a:custGeom>
              <a:avLst/>
              <a:gdLst/>
              <a:ahLst/>
              <a:cxnLst>
                <a:cxn ang="0">
                  <a:pos x="115" y="1653"/>
                </a:cxn>
                <a:cxn ang="0">
                  <a:pos x="0" y="0"/>
                </a:cxn>
              </a:cxnLst>
              <a:rect l="0" t="0" r="r" b="b"/>
              <a:pathLst>
                <a:path w="115" h="1653">
                  <a:moveTo>
                    <a:pt x="115" y="1653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7" name="Group 17"/>
            <p:cNvGrpSpPr>
              <a:grpSpLocks/>
            </p:cNvGrpSpPr>
            <p:nvPr/>
          </p:nvGrpSpPr>
          <p:grpSpPr bwMode="auto">
            <a:xfrm>
              <a:off x="496" y="144"/>
              <a:ext cx="2944" cy="2420"/>
              <a:chOff x="496" y="144"/>
              <a:chExt cx="2944" cy="2420"/>
            </a:xfrm>
          </p:grpSpPr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496" y="1124"/>
                <a:ext cx="2944" cy="1440"/>
              </a:xfrm>
              <a:custGeom>
                <a:avLst/>
                <a:gdLst/>
                <a:ahLst/>
                <a:cxnLst>
                  <a:cxn ang="0">
                    <a:pos x="2944" y="1440"/>
                  </a:cxn>
                  <a:cxn ang="0">
                    <a:pos x="0" y="0"/>
                  </a:cxn>
                </a:cxnLst>
                <a:rect l="0" t="0" r="r" b="b"/>
                <a:pathLst>
                  <a:path w="2944" h="1440">
                    <a:moveTo>
                      <a:pt x="2944" y="1440"/>
                    </a:moveTo>
                    <a:lnTo>
                      <a:pt x="0" y="0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19" name="Group 19"/>
              <p:cNvGrpSpPr>
                <a:grpSpLocks/>
              </p:cNvGrpSpPr>
              <p:nvPr/>
            </p:nvGrpSpPr>
            <p:grpSpPr bwMode="auto">
              <a:xfrm>
                <a:off x="760" y="144"/>
                <a:ext cx="2576" cy="1739"/>
                <a:chOff x="760" y="144"/>
                <a:chExt cx="2576" cy="1739"/>
              </a:xfrm>
            </p:grpSpPr>
            <p:sp>
              <p:nvSpPr>
                <p:cNvPr id="20" name="Freeform 20"/>
                <p:cNvSpPr>
                  <a:spLocks/>
                </p:cNvSpPr>
                <p:nvPr/>
              </p:nvSpPr>
              <p:spPr bwMode="auto">
                <a:xfrm rot="2024653">
                  <a:off x="790" y="144"/>
                  <a:ext cx="2252" cy="1739"/>
                </a:xfrm>
                <a:custGeom>
                  <a:avLst/>
                  <a:gdLst/>
                  <a:ahLst/>
                  <a:cxnLst>
                    <a:cxn ang="0">
                      <a:pos x="2252" y="0"/>
                    </a:cxn>
                    <a:cxn ang="0">
                      <a:pos x="0" y="1739"/>
                    </a:cxn>
                  </a:cxnLst>
                  <a:rect l="0" t="0" r="r" b="b"/>
                  <a:pathLst>
                    <a:path w="2252" h="1739">
                      <a:moveTo>
                        <a:pt x="2252" y="0"/>
                      </a:moveTo>
                      <a:lnTo>
                        <a:pt x="0" y="1739"/>
                      </a:lnTo>
                    </a:path>
                  </a:pathLst>
                </a:custGeom>
                <a:noFill/>
                <a:ln w="19050" cmpd="sng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1" name="Freeform 21"/>
                <p:cNvSpPr>
                  <a:spLocks/>
                </p:cNvSpPr>
                <p:nvPr/>
              </p:nvSpPr>
              <p:spPr bwMode="auto">
                <a:xfrm>
                  <a:off x="3172" y="930"/>
                  <a:ext cx="164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171"/>
                    </a:cxn>
                    <a:cxn ang="0">
                      <a:pos x="164" y="162"/>
                    </a:cxn>
                  </a:cxnLst>
                  <a:rect l="0" t="0" r="r" b="b"/>
                  <a:pathLst>
                    <a:path w="164" h="171">
                      <a:moveTo>
                        <a:pt x="0" y="0"/>
                      </a:moveTo>
                      <a:lnTo>
                        <a:pt x="18" y="171"/>
                      </a:lnTo>
                      <a:lnTo>
                        <a:pt x="164" y="162"/>
                      </a:lnTo>
                    </a:path>
                  </a:pathLst>
                </a:custGeom>
                <a:noFill/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grpSp>
              <p:nvGrpSpPr>
                <p:cNvPr id="22" name="Group 22"/>
                <p:cNvGrpSpPr>
                  <a:grpSpLocks/>
                </p:cNvGrpSpPr>
                <p:nvPr/>
              </p:nvGrpSpPr>
              <p:grpSpPr bwMode="auto">
                <a:xfrm rot="4293903">
                  <a:off x="760" y="1114"/>
                  <a:ext cx="146" cy="146"/>
                  <a:chOff x="1058" y="2858"/>
                  <a:chExt cx="224" cy="166"/>
                </a:xfrm>
              </p:grpSpPr>
              <p:sp>
                <p:nvSpPr>
                  <p:cNvPr id="23" name="Freeform 23"/>
                  <p:cNvSpPr>
                    <a:spLocks/>
                  </p:cNvSpPr>
                  <p:nvPr/>
                </p:nvSpPr>
                <p:spPr bwMode="auto">
                  <a:xfrm>
                    <a:off x="1058" y="2858"/>
                    <a:ext cx="224" cy="13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36" y="26"/>
                      </a:cxn>
                      <a:cxn ang="0">
                        <a:pos x="224" y="131"/>
                      </a:cxn>
                    </a:cxnLst>
                    <a:rect l="0" t="0" r="r" b="b"/>
                    <a:pathLst>
                      <a:path w="224" h="131">
                        <a:moveTo>
                          <a:pt x="0" y="0"/>
                        </a:moveTo>
                        <a:cubicBezTo>
                          <a:pt x="23" y="4"/>
                          <a:pt x="99" y="4"/>
                          <a:pt x="136" y="26"/>
                        </a:cubicBezTo>
                        <a:cubicBezTo>
                          <a:pt x="173" y="48"/>
                          <a:pt x="206" y="109"/>
                          <a:pt x="224" y="131"/>
                        </a:cubicBezTo>
                      </a:path>
                    </a:pathLst>
                  </a:custGeom>
                  <a:noFill/>
                  <a:ln w="28575" cmpd="sng">
                    <a:solidFill>
                      <a:srgbClr val="00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4" name="Freeform 24"/>
                  <p:cNvSpPr>
                    <a:spLocks/>
                  </p:cNvSpPr>
                  <p:nvPr/>
                </p:nvSpPr>
                <p:spPr bwMode="auto">
                  <a:xfrm>
                    <a:off x="1058" y="2918"/>
                    <a:ext cx="180" cy="10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16" y="21"/>
                      </a:cxn>
                      <a:cxn ang="0">
                        <a:pos x="180" y="106"/>
                      </a:cxn>
                    </a:cxnLst>
                    <a:rect l="0" t="0" r="r" b="b"/>
                    <a:pathLst>
                      <a:path w="180" h="106">
                        <a:moveTo>
                          <a:pt x="0" y="0"/>
                        </a:moveTo>
                        <a:cubicBezTo>
                          <a:pt x="19" y="4"/>
                          <a:pt x="86" y="3"/>
                          <a:pt x="116" y="21"/>
                        </a:cubicBezTo>
                        <a:cubicBezTo>
                          <a:pt x="146" y="39"/>
                          <a:pt x="167" y="88"/>
                          <a:pt x="180" y="106"/>
                        </a:cubicBezTo>
                      </a:path>
                    </a:pathLst>
                  </a:custGeom>
                  <a:noFill/>
                  <a:ln w="28575" cmpd="sng">
                    <a:solidFill>
                      <a:srgbClr val="00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</p:grpSp>
      </p:grp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685800" y="5715000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graphicFrame>
        <p:nvGraphicFramePr>
          <p:cNvPr id="26" name="Object 29"/>
          <p:cNvGraphicFramePr>
            <a:graphicFrameLocks noChangeAspect="1"/>
          </p:cNvGraphicFramePr>
          <p:nvPr/>
        </p:nvGraphicFramePr>
        <p:xfrm>
          <a:off x="4678363" y="2039938"/>
          <a:ext cx="2070100" cy="1068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3" name="Формула" r:id="rId5" imgW="838080" imgH="431640" progId="Equation.3">
                  <p:embed/>
                </p:oleObj>
              </mc:Choice>
              <mc:Fallback>
                <p:oleObj name="Формула" r:id="rId5" imgW="83808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8363" y="2039938"/>
                        <a:ext cx="2070100" cy="1068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30"/>
          <p:cNvGraphicFramePr>
            <a:graphicFrameLocks noChangeAspect="1"/>
          </p:cNvGraphicFramePr>
          <p:nvPr/>
        </p:nvGraphicFramePr>
        <p:xfrm>
          <a:off x="4691063" y="3732213"/>
          <a:ext cx="1849437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4" name="Формула" r:id="rId7" imgW="749160" imgH="419040" progId="Equation.3">
                  <p:embed/>
                </p:oleObj>
              </mc:Choice>
              <mc:Fallback>
                <p:oleObj name="Формула" r:id="rId7" imgW="749160" imgH="419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1063" y="3732213"/>
                        <a:ext cx="1849437" cy="1036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4"/>
          <p:cNvGraphicFramePr>
            <a:graphicFrameLocks noChangeAspect="1"/>
          </p:cNvGraphicFramePr>
          <p:nvPr/>
        </p:nvGraphicFramePr>
        <p:xfrm>
          <a:off x="6437313" y="760413"/>
          <a:ext cx="144145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5" name="Формула" r:id="rId9" imgW="583920" imgH="203040" progId="Equation.3">
                  <p:embed/>
                </p:oleObj>
              </mc:Choice>
              <mc:Fallback>
                <p:oleObj name="Формула" r:id="rId9" imgW="58392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7313" y="760413"/>
                        <a:ext cx="1441450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35"/>
          <p:cNvGraphicFramePr>
            <a:graphicFrameLocks noChangeAspect="1"/>
          </p:cNvGraphicFramePr>
          <p:nvPr/>
        </p:nvGraphicFramePr>
        <p:xfrm>
          <a:off x="6818313" y="2284413"/>
          <a:ext cx="141128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6" name="Формула" r:id="rId11" imgW="571320" imgH="203040" progId="Equation.3">
                  <p:embed/>
                </p:oleObj>
              </mc:Choice>
              <mc:Fallback>
                <p:oleObj name="Формула" r:id="rId11" imgW="57132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8313" y="2284413"/>
                        <a:ext cx="1411287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39"/>
          <p:cNvGraphicFramePr>
            <a:graphicFrameLocks noChangeAspect="1"/>
          </p:cNvGraphicFramePr>
          <p:nvPr/>
        </p:nvGraphicFramePr>
        <p:xfrm>
          <a:off x="4800600" y="5181600"/>
          <a:ext cx="2255838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7" name="Формула" r:id="rId13" imgW="914400" imgH="419040" progId="Equation.3">
                  <p:embed/>
                </p:oleObj>
              </mc:Choice>
              <mc:Fallback>
                <p:oleObj name="Формула" r:id="rId13" imgW="914400" imgH="419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5181600"/>
                        <a:ext cx="2255838" cy="1036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40"/>
          <p:cNvSpPr txBox="1">
            <a:spLocks noChangeArrowheads="1"/>
          </p:cNvSpPr>
          <p:nvPr/>
        </p:nvSpPr>
        <p:spPr bwMode="auto">
          <a:xfrm>
            <a:off x="2971800" y="1905000"/>
            <a:ext cx="49244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baseline="30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 Box 41"/>
          <p:cNvSpPr txBox="1">
            <a:spLocks noChangeArrowheads="1"/>
          </p:cNvSpPr>
          <p:nvPr/>
        </p:nvSpPr>
        <p:spPr bwMode="auto">
          <a:xfrm>
            <a:off x="1905000" y="3048000"/>
            <a:ext cx="30008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 Box 42"/>
          <p:cNvSpPr txBox="1">
            <a:spLocks noChangeArrowheads="1"/>
          </p:cNvSpPr>
          <p:nvPr/>
        </p:nvSpPr>
        <p:spPr bwMode="auto">
          <a:xfrm>
            <a:off x="2209800" y="5715000"/>
            <a:ext cx="30008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4" name="Group 44"/>
          <p:cNvGrpSpPr>
            <a:grpSpLocks/>
          </p:cNvGrpSpPr>
          <p:nvPr/>
        </p:nvGrpSpPr>
        <p:grpSpPr bwMode="auto">
          <a:xfrm>
            <a:off x="3581400" y="3429005"/>
            <a:ext cx="430213" cy="376238"/>
            <a:chOff x="3696" y="2592"/>
            <a:chExt cx="245" cy="237"/>
          </a:xfrm>
        </p:grpSpPr>
        <p:sp>
          <p:nvSpPr>
            <p:cNvPr id="35" name="Text Box 45"/>
            <p:cNvSpPr txBox="1">
              <a:spLocks noChangeArrowheads="1"/>
            </p:cNvSpPr>
            <p:nvPr/>
          </p:nvSpPr>
          <p:spPr bwMode="auto">
            <a:xfrm>
              <a:off x="3718" y="2592"/>
              <a:ext cx="223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8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sp>
          <p:nvSpPr>
            <p:cNvPr id="36" name="Freeform 46"/>
            <p:cNvSpPr>
              <a:spLocks/>
            </p:cNvSpPr>
            <p:nvPr/>
          </p:nvSpPr>
          <p:spPr bwMode="auto">
            <a:xfrm>
              <a:off x="3696" y="2618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33CC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37" name="Object 47"/>
          <p:cNvGraphicFramePr>
            <a:graphicFrameLocks noChangeAspect="1"/>
          </p:cNvGraphicFramePr>
          <p:nvPr/>
        </p:nvGraphicFramePr>
        <p:xfrm>
          <a:off x="7010400" y="5378450"/>
          <a:ext cx="846138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8" name="Формула" r:id="rId15" imgW="342720" imgH="228600" progId="Equation.3">
                  <p:embed/>
                </p:oleObj>
              </mc:Choice>
              <mc:Fallback>
                <p:oleObj name="Формула" r:id="rId15" imgW="342720" imgH="2286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5378450"/>
                        <a:ext cx="846138" cy="565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48"/>
          <p:cNvGraphicFramePr>
            <a:graphicFrameLocks noChangeAspect="1"/>
          </p:cNvGraphicFramePr>
          <p:nvPr/>
        </p:nvGraphicFramePr>
        <p:xfrm>
          <a:off x="6553200" y="3657600"/>
          <a:ext cx="909638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9" name="Формула" r:id="rId17" imgW="368280" imgH="431640" progId="Equation.3">
                  <p:embed/>
                </p:oleObj>
              </mc:Choice>
              <mc:Fallback>
                <p:oleObj name="Формула" r:id="rId17" imgW="368280" imgH="4316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3657600"/>
                        <a:ext cx="909638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13" name="Object 15"/>
          <p:cNvGraphicFramePr>
            <a:graphicFrameLocks noChangeAspect="1"/>
          </p:cNvGraphicFramePr>
          <p:nvPr/>
        </p:nvGraphicFramePr>
        <p:xfrm>
          <a:off x="3810000" y="1447800"/>
          <a:ext cx="1851025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4" name="Формула" r:id="rId3" imgW="749160" imgH="393480" progId="Equation.3">
                  <p:embed/>
                </p:oleObj>
              </mc:Choice>
              <mc:Fallback>
                <p:oleObj name="Формула" r:id="rId3" imgW="74916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1447800"/>
                        <a:ext cx="1851025" cy="973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762000" y="228600"/>
            <a:ext cx="2286000" cy="369332"/>
          </a:xfrm>
          <a:prstGeom prst="rect">
            <a:avLst/>
          </a:prstGeom>
          <a:noFill/>
          <a:ln w="9525">
            <a:noFill/>
            <a:miter lim="800000"/>
            <a:headEnd type="none" w="lg" len="lg"/>
            <a:tailEnd type="none" w="lg" len="lg"/>
          </a:ln>
          <a:effectLst/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Повторение</a:t>
            </a:r>
            <a:endParaRPr lang="ru-RU" sz="40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667000" y="685800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2819400" y="5715000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" name="Group 39"/>
          <p:cNvGrpSpPr>
            <a:grpSpLocks/>
          </p:cNvGrpSpPr>
          <p:nvPr/>
        </p:nvGrpSpPr>
        <p:grpSpPr bwMode="auto">
          <a:xfrm rot="5618291">
            <a:off x="117475" y="1558925"/>
            <a:ext cx="4686300" cy="3854450"/>
            <a:chOff x="496" y="144"/>
            <a:chExt cx="2952" cy="2428"/>
          </a:xfrm>
        </p:grpSpPr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3333" y="919"/>
              <a:ext cx="115" cy="1653"/>
            </a:xfrm>
            <a:custGeom>
              <a:avLst/>
              <a:gdLst/>
              <a:ahLst/>
              <a:cxnLst>
                <a:cxn ang="0">
                  <a:pos x="115" y="1653"/>
                </a:cxn>
                <a:cxn ang="0">
                  <a:pos x="0" y="0"/>
                </a:cxn>
              </a:cxnLst>
              <a:rect l="0" t="0" r="r" b="b"/>
              <a:pathLst>
                <a:path w="115" h="1653">
                  <a:moveTo>
                    <a:pt x="115" y="1653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0" name="Group 38"/>
            <p:cNvGrpSpPr>
              <a:grpSpLocks/>
            </p:cNvGrpSpPr>
            <p:nvPr/>
          </p:nvGrpSpPr>
          <p:grpSpPr bwMode="auto">
            <a:xfrm>
              <a:off x="496" y="144"/>
              <a:ext cx="2944" cy="2420"/>
              <a:chOff x="496" y="144"/>
              <a:chExt cx="2944" cy="2420"/>
            </a:xfrm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496" y="1124"/>
                <a:ext cx="2944" cy="1440"/>
              </a:xfrm>
              <a:custGeom>
                <a:avLst/>
                <a:gdLst/>
                <a:ahLst/>
                <a:cxnLst>
                  <a:cxn ang="0">
                    <a:pos x="2944" y="1440"/>
                  </a:cxn>
                  <a:cxn ang="0">
                    <a:pos x="0" y="0"/>
                  </a:cxn>
                </a:cxnLst>
                <a:rect l="0" t="0" r="r" b="b"/>
                <a:pathLst>
                  <a:path w="2944" h="1440">
                    <a:moveTo>
                      <a:pt x="2944" y="1440"/>
                    </a:moveTo>
                    <a:lnTo>
                      <a:pt x="0" y="0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22" name="Group 37"/>
              <p:cNvGrpSpPr>
                <a:grpSpLocks/>
              </p:cNvGrpSpPr>
              <p:nvPr/>
            </p:nvGrpSpPr>
            <p:grpSpPr bwMode="auto">
              <a:xfrm>
                <a:off x="760" y="144"/>
                <a:ext cx="2576" cy="1739"/>
                <a:chOff x="760" y="144"/>
                <a:chExt cx="2576" cy="1739"/>
              </a:xfrm>
            </p:grpSpPr>
            <p:sp>
              <p:nvSpPr>
                <p:cNvPr id="23" name="Freeform 6"/>
                <p:cNvSpPr>
                  <a:spLocks/>
                </p:cNvSpPr>
                <p:nvPr/>
              </p:nvSpPr>
              <p:spPr bwMode="auto">
                <a:xfrm rot="2024653">
                  <a:off x="790" y="144"/>
                  <a:ext cx="2252" cy="1739"/>
                </a:xfrm>
                <a:custGeom>
                  <a:avLst/>
                  <a:gdLst/>
                  <a:ahLst/>
                  <a:cxnLst>
                    <a:cxn ang="0">
                      <a:pos x="2252" y="0"/>
                    </a:cxn>
                    <a:cxn ang="0">
                      <a:pos x="0" y="1739"/>
                    </a:cxn>
                  </a:cxnLst>
                  <a:rect l="0" t="0" r="r" b="b"/>
                  <a:pathLst>
                    <a:path w="2252" h="1739">
                      <a:moveTo>
                        <a:pt x="2252" y="0"/>
                      </a:moveTo>
                      <a:lnTo>
                        <a:pt x="0" y="1739"/>
                      </a:lnTo>
                    </a:path>
                  </a:pathLst>
                </a:custGeom>
                <a:noFill/>
                <a:ln w="19050" cmpd="sng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4" name="Freeform 8"/>
                <p:cNvSpPr>
                  <a:spLocks/>
                </p:cNvSpPr>
                <p:nvPr/>
              </p:nvSpPr>
              <p:spPr bwMode="auto">
                <a:xfrm>
                  <a:off x="3172" y="930"/>
                  <a:ext cx="164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171"/>
                    </a:cxn>
                    <a:cxn ang="0">
                      <a:pos x="164" y="162"/>
                    </a:cxn>
                  </a:cxnLst>
                  <a:rect l="0" t="0" r="r" b="b"/>
                  <a:pathLst>
                    <a:path w="164" h="171">
                      <a:moveTo>
                        <a:pt x="0" y="0"/>
                      </a:moveTo>
                      <a:lnTo>
                        <a:pt x="18" y="171"/>
                      </a:lnTo>
                      <a:lnTo>
                        <a:pt x="164" y="162"/>
                      </a:lnTo>
                    </a:path>
                  </a:pathLst>
                </a:custGeom>
                <a:noFill/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grpSp>
              <p:nvGrpSpPr>
                <p:cNvPr id="25" name="Group 10"/>
                <p:cNvGrpSpPr>
                  <a:grpSpLocks/>
                </p:cNvGrpSpPr>
                <p:nvPr/>
              </p:nvGrpSpPr>
              <p:grpSpPr bwMode="auto">
                <a:xfrm rot="4293903">
                  <a:off x="760" y="1114"/>
                  <a:ext cx="146" cy="146"/>
                  <a:chOff x="1058" y="2858"/>
                  <a:chExt cx="224" cy="166"/>
                </a:xfrm>
              </p:grpSpPr>
              <p:sp>
                <p:nvSpPr>
                  <p:cNvPr id="26" name="Freeform 11"/>
                  <p:cNvSpPr>
                    <a:spLocks/>
                  </p:cNvSpPr>
                  <p:nvPr/>
                </p:nvSpPr>
                <p:spPr bwMode="auto">
                  <a:xfrm>
                    <a:off x="1058" y="2858"/>
                    <a:ext cx="224" cy="13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36" y="26"/>
                      </a:cxn>
                      <a:cxn ang="0">
                        <a:pos x="224" y="131"/>
                      </a:cxn>
                    </a:cxnLst>
                    <a:rect l="0" t="0" r="r" b="b"/>
                    <a:pathLst>
                      <a:path w="224" h="131">
                        <a:moveTo>
                          <a:pt x="0" y="0"/>
                        </a:moveTo>
                        <a:cubicBezTo>
                          <a:pt x="23" y="4"/>
                          <a:pt x="99" y="4"/>
                          <a:pt x="136" y="26"/>
                        </a:cubicBezTo>
                        <a:cubicBezTo>
                          <a:pt x="173" y="48"/>
                          <a:pt x="206" y="109"/>
                          <a:pt x="224" y="131"/>
                        </a:cubicBezTo>
                      </a:path>
                    </a:pathLst>
                  </a:custGeom>
                  <a:noFill/>
                  <a:ln w="28575" cmpd="sng">
                    <a:solidFill>
                      <a:srgbClr val="00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sp>
                <p:nvSpPr>
                  <p:cNvPr id="27" name="Freeform 12"/>
                  <p:cNvSpPr>
                    <a:spLocks/>
                  </p:cNvSpPr>
                  <p:nvPr/>
                </p:nvSpPr>
                <p:spPr bwMode="auto">
                  <a:xfrm>
                    <a:off x="1058" y="2918"/>
                    <a:ext cx="180" cy="10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16" y="21"/>
                      </a:cxn>
                      <a:cxn ang="0">
                        <a:pos x="180" y="106"/>
                      </a:cxn>
                    </a:cxnLst>
                    <a:rect l="0" t="0" r="r" b="b"/>
                    <a:pathLst>
                      <a:path w="180" h="106">
                        <a:moveTo>
                          <a:pt x="0" y="0"/>
                        </a:moveTo>
                        <a:cubicBezTo>
                          <a:pt x="19" y="4"/>
                          <a:pt x="86" y="3"/>
                          <a:pt x="116" y="21"/>
                        </a:cubicBezTo>
                        <a:cubicBezTo>
                          <a:pt x="146" y="39"/>
                          <a:pt x="167" y="88"/>
                          <a:pt x="180" y="106"/>
                        </a:cubicBezTo>
                      </a:path>
                    </a:pathLst>
                  </a:custGeom>
                  <a:noFill/>
                  <a:ln w="28575" cmpd="sng">
                    <a:solidFill>
                      <a:srgbClr val="0000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</p:grpSp>
          </p:grpSp>
        </p:grpSp>
      </p:grpSp>
      <p:sp>
        <p:nvSpPr>
          <p:cNvPr id="28" name="Text Box 31"/>
          <p:cNvSpPr txBox="1">
            <a:spLocks noChangeArrowheads="1"/>
          </p:cNvSpPr>
          <p:nvPr/>
        </p:nvSpPr>
        <p:spPr bwMode="auto">
          <a:xfrm>
            <a:off x="152400" y="5715000"/>
            <a:ext cx="4235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grpSp>
        <p:nvGrpSpPr>
          <p:cNvPr id="29" name="Group 36"/>
          <p:cNvGrpSpPr>
            <a:grpSpLocks/>
          </p:cNvGrpSpPr>
          <p:nvPr/>
        </p:nvGrpSpPr>
        <p:grpSpPr bwMode="auto">
          <a:xfrm>
            <a:off x="3810000" y="304800"/>
            <a:ext cx="4545013" cy="523875"/>
            <a:chOff x="288" y="480"/>
            <a:chExt cx="2863" cy="330"/>
          </a:xfrm>
        </p:grpSpPr>
        <p:sp>
          <p:nvSpPr>
            <p:cNvPr id="30" name="Text Box 2"/>
            <p:cNvSpPr txBox="1">
              <a:spLocks noChangeArrowheads="1"/>
            </p:cNvSpPr>
            <p:nvPr/>
          </p:nvSpPr>
          <p:spPr bwMode="auto">
            <a:xfrm>
              <a:off x="288" y="480"/>
              <a:ext cx="72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800" b="0" dirty="0">
                  <a:solidFill>
                    <a:schemeClr val="tx2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Найти</a:t>
              </a:r>
            </a:p>
          </p:txBody>
        </p:sp>
        <p:graphicFrame>
          <p:nvGraphicFramePr>
            <p:cNvPr id="31" name="Object 32"/>
            <p:cNvGraphicFramePr>
              <a:graphicFrameLocks noChangeAspect="1"/>
            </p:cNvGraphicFramePr>
            <p:nvPr/>
          </p:nvGraphicFramePr>
          <p:xfrm>
            <a:off x="1056" y="480"/>
            <a:ext cx="2095" cy="3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65" name="Формула" r:id="rId5" imgW="1346040" imgH="203040" progId="Equation.3">
                    <p:embed/>
                  </p:oleObj>
                </mc:Choice>
                <mc:Fallback>
                  <p:oleObj name="Формула" r:id="rId5" imgW="1346040" imgH="20304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480"/>
                          <a:ext cx="2095" cy="31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2" name="Object 33"/>
          <p:cNvGraphicFramePr>
            <a:graphicFrameLocks noChangeAspect="1"/>
          </p:cNvGraphicFramePr>
          <p:nvPr/>
        </p:nvGraphicFramePr>
        <p:xfrm>
          <a:off x="3733800" y="2971800"/>
          <a:ext cx="1976438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6" name="Формула" r:id="rId7" imgW="799920" imgH="393480" progId="Equation.3">
                  <p:embed/>
                </p:oleObj>
              </mc:Choice>
              <mc:Fallback>
                <p:oleObj name="Формула" r:id="rId7" imgW="79992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2971800"/>
                        <a:ext cx="1976438" cy="973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4"/>
          <p:cNvGraphicFramePr>
            <a:graphicFrameLocks noChangeAspect="1"/>
          </p:cNvGraphicFramePr>
          <p:nvPr/>
        </p:nvGraphicFramePr>
        <p:xfrm>
          <a:off x="3810000" y="4648200"/>
          <a:ext cx="1630363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7" name="Формула" r:id="rId9" imgW="660240" imgH="393480" progId="Equation.3">
                  <p:embed/>
                </p:oleObj>
              </mc:Choice>
              <mc:Fallback>
                <p:oleObj name="Формула" r:id="rId9" imgW="66024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648200"/>
                        <a:ext cx="1630363" cy="973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40"/>
          <p:cNvGraphicFramePr>
            <a:graphicFrameLocks noChangeAspect="1"/>
          </p:cNvGraphicFramePr>
          <p:nvPr/>
        </p:nvGraphicFramePr>
        <p:xfrm>
          <a:off x="6858000" y="1447800"/>
          <a:ext cx="1851025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8" name="Формула" r:id="rId11" imgW="749160" imgH="393480" progId="Equation.3">
                  <p:embed/>
                </p:oleObj>
              </mc:Choice>
              <mc:Fallback>
                <p:oleObj name="Формула" r:id="rId11" imgW="74916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1447800"/>
                        <a:ext cx="1851025" cy="973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41"/>
          <p:cNvGraphicFramePr>
            <a:graphicFrameLocks noChangeAspect="1"/>
          </p:cNvGraphicFramePr>
          <p:nvPr/>
        </p:nvGraphicFramePr>
        <p:xfrm>
          <a:off x="6843713" y="2971800"/>
          <a:ext cx="1851025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9" name="Формула" r:id="rId13" imgW="749160" imgH="393480" progId="Equation.3">
                  <p:embed/>
                </p:oleObj>
              </mc:Choice>
              <mc:Fallback>
                <p:oleObj name="Формула" r:id="rId13" imgW="74916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3713" y="2971800"/>
                        <a:ext cx="1851025" cy="973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42"/>
          <p:cNvGraphicFramePr>
            <a:graphicFrameLocks noChangeAspect="1"/>
          </p:cNvGraphicFramePr>
          <p:nvPr/>
        </p:nvGraphicFramePr>
        <p:xfrm>
          <a:off x="6889750" y="4648200"/>
          <a:ext cx="1566863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0" name="Формула" r:id="rId15" imgW="634680" imgH="393480" progId="Equation.3">
                  <p:embed/>
                </p:oleObj>
              </mc:Choice>
              <mc:Fallback>
                <p:oleObj name="Формула" r:id="rId15" imgW="634680" imgH="393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750" y="4648200"/>
                        <a:ext cx="1566863" cy="973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43"/>
          <p:cNvGraphicFramePr>
            <a:graphicFrameLocks noChangeAspect="1"/>
          </p:cNvGraphicFramePr>
          <p:nvPr/>
        </p:nvGraphicFramePr>
        <p:xfrm>
          <a:off x="5711825" y="1676400"/>
          <a:ext cx="1222375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1" name="Формула" r:id="rId17" imgW="495000" imgH="177480" progId="Equation.3">
                  <p:embed/>
                </p:oleObj>
              </mc:Choice>
              <mc:Fallback>
                <p:oleObj name="Формула" r:id="rId17" imgW="495000" imgH="177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1825" y="1676400"/>
                        <a:ext cx="1222375" cy="439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44"/>
          <p:cNvGraphicFramePr>
            <a:graphicFrameLocks noChangeAspect="1"/>
          </p:cNvGraphicFramePr>
          <p:nvPr/>
        </p:nvGraphicFramePr>
        <p:xfrm>
          <a:off x="5697538" y="3200400"/>
          <a:ext cx="1160462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2" name="Формула" r:id="rId19" imgW="469800" imgH="177480" progId="Equation.3">
                  <p:embed/>
                </p:oleObj>
              </mc:Choice>
              <mc:Fallback>
                <p:oleObj name="Формула" r:id="rId19" imgW="469800" imgH="177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7538" y="3200400"/>
                        <a:ext cx="1160462" cy="439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9" name="Group 45"/>
          <p:cNvGrpSpPr>
            <a:grpSpLocks/>
          </p:cNvGrpSpPr>
          <p:nvPr/>
        </p:nvGrpSpPr>
        <p:grpSpPr bwMode="auto">
          <a:xfrm>
            <a:off x="3810000" y="914400"/>
            <a:ext cx="4465638" cy="501650"/>
            <a:chOff x="288" y="480"/>
            <a:chExt cx="2813" cy="316"/>
          </a:xfrm>
        </p:grpSpPr>
        <p:sp>
          <p:nvSpPr>
            <p:cNvPr id="40" name="Text Box 46"/>
            <p:cNvSpPr txBox="1">
              <a:spLocks noChangeArrowheads="1"/>
            </p:cNvSpPr>
            <p:nvPr/>
          </p:nvSpPr>
          <p:spPr bwMode="auto">
            <a:xfrm>
              <a:off x="288" y="480"/>
              <a:ext cx="72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b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41" name="Object 47"/>
            <p:cNvGraphicFramePr>
              <a:graphicFrameLocks noChangeAspect="1"/>
            </p:cNvGraphicFramePr>
            <p:nvPr/>
          </p:nvGraphicFramePr>
          <p:xfrm>
            <a:off x="1105" y="480"/>
            <a:ext cx="1996" cy="3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73" name="Формула" r:id="rId21" imgW="1282680" imgH="203040" progId="Equation.3">
                    <p:embed/>
                  </p:oleObj>
                </mc:Choice>
                <mc:Fallback>
                  <p:oleObj name="Формула" r:id="rId21" imgW="1282680" imgH="203040" progId="Equation.3">
                    <p:embed/>
                    <p:pic>
                      <p:nvPicPr>
                        <p:cNvPr id="0" name="Picture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05" y="480"/>
                          <a:ext cx="1996" cy="31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2" name="Object 48"/>
          <p:cNvGraphicFramePr>
            <a:graphicFrameLocks noChangeAspect="1"/>
          </p:cNvGraphicFramePr>
          <p:nvPr/>
        </p:nvGraphicFramePr>
        <p:xfrm>
          <a:off x="5562600" y="5638800"/>
          <a:ext cx="1660525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4" name="Формула" r:id="rId23" imgW="672840" imgH="419040" progId="Equation.3">
                  <p:embed/>
                </p:oleObj>
              </mc:Choice>
              <mc:Fallback>
                <p:oleObj name="Формула" r:id="rId23" imgW="672840" imgH="4190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5638800"/>
                        <a:ext cx="1660525" cy="1036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9.25926E-6 L 0.00833 0.22223 " pathEditMode="relative" ptsTypes="AA">
                                      <p:cBhvr>
                                        <p:cTn id="4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40741E-7 L -0.00695 -0.22593 " pathEditMode="relative" ptsTypes="AA">
                                      <p:cBhvr>
                                        <p:cTn id="5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11" name="Group 139"/>
          <p:cNvGraphicFramePr>
            <a:graphicFrameLocks noGrp="1"/>
          </p:cNvGraphicFramePr>
          <p:nvPr/>
        </p:nvGraphicFramePr>
        <p:xfrm>
          <a:off x="609600" y="1524000"/>
          <a:ext cx="5334000" cy="3440113"/>
        </p:xfrm>
        <a:graphic>
          <a:graphicData uri="http://schemas.openxmlformats.org/drawingml/2006/table">
            <a:tbl>
              <a:tblPr/>
              <a:tblGrid>
                <a:gridCol w="2133600"/>
                <a:gridCol w="1066800"/>
                <a:gridCol w="1066800"/>
                <a:gridCol w="1066800"/>
              </a:tblGrid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2" name="Group 44"/>
          <p:cNvGrpSpPr>
            <a:grpSpLocks/>
          </p:cNvGrpSpPr>
          <p:nvPr/>
        </p:nvGrpSpPr>
        <p:grpSpPr bwMode="auto">
          <a:xfrm>
            <a:off x="3073400" y="2438400"/>
            <a:ext cx="369888" cy="798513"/>
            <a:chOff x="2006" y="793"/>
            <a:chExt cx="233" cy="503"/>
          </a:xfrm>
        </p:grpSpPr>
        <p:sp>
          <p:nvSpPr>
            <p:cNvPr id="13" name="Text Box 45"/>
            <p:cNvSpPr txBox="1">
              <a:spLocks noChangeArrowheads="1"/>
            </p:cNvSpPr>
            <p:nvPr/>
          </p:nvSpPr>
          <p:spPr bwMode="auto">
            <a:xfrm>
              <a:off x="2006" y="793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</a:t>
              </a:r>
            </a:p>
          </p:txBody>
        </p:sp>
        <p:sp>
          <p:nvSpPr>
            <p:cNvPr id="14" name="Freeform 46"/>
            <p:cNvSpPr>
              <a:spLocks/>
            </p:cNvSpPr>
            <p:nvPr/>
          </p:nvSpPr>
          <p:spPr bwMode="auto">
            <a:xfrm>
              <a:off x="2043" y="1047"/>
              <a:ext cx="167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7" y="2"/>
                </a:cxn>
              </a:cxnLst>
              <a:rect l="0" t="0" r="r" b="b"/>
              <a:pathLst>
                <a:path w="167" h="2">
                  <a:moveTo>
                    <a:pt x="0" y="0"/>
                  </a:moveTo>
                  <a:lnTo>
                    <a:pt x="167" y="2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15" name="Text Box 47"/>
            <p:cNvSpPr txBox="1">
              <a:spLocks noChangeArrowheads="1"/>
            </p:cNvSpPr>
            <p:nvPr/>
          </p:nvSpPr>
          <p:spPr bwMode="auto">
            <a:xfrm>
              <a:off x="2016" y="1008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</p:grpSp>
      <p:sp>
        <p:nvSpPr>
          <p:cNvPr id="16" name="Text Box 49"/>
          <p:cNvSpPr txBox="1">
            <a:spLocks noChangeArrowheads="1"/>
          </p:cNvSpPr>
          <p:nvPr/>
        </p:nvSpPr>
        <p:spPr bwMode="auto">
          <a:xfrm>
            <a:off x="2921000" y="1600200"/>
            <a:ext cx="800219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3600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6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50"/>
          <p:cNvSpPr txBox="1">
            <a:spLocks noChangeArrowheads="1"/>
          </p:cNvSpPr>
          <p:nvPr/>
        </p:nvSpPr>
        <p:spPr bwMode="auto">
          <a:xfrm>
            <a:off x="3911600" y="1600200"/>
            <a:ext cx="800219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45</a:t>
            </a:r>
            <a:r>
              <a:rPr lang="ru-RU" sz="3600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6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Box 51"/>
          <p:cNvSpPr txBox="1">
            <a:spLocks noChangeArrowheads="1"/>
          </p:cNvSpPr>
          <p:nvPr/>
        </p:nvSpPr>
        <p:spPr bwMode="auto">
          <a:xfrm>
            <a:off x="4978400" y="1600200"/>
            <a:ext cx="800219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60</a:t>
            </a:r>
            <a:r>
              <a:rPr lang="ru-RU" sz="3600" baseline="30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36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" name="Object 54"/>
          <p:cNvGraphicFramePr>
            <a:graphicFrameLocks noChangeAspect="1"/>
          </p:cNvGraphicFramePr>
          <p:nvPr/>
        </p:nvGraphicFramePr>
        <p:xfrm>
          <a:off x="990600" y="2438400"/>
          <a:ext cx="12954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6" name="Формула" r:id="rId3" imgW="355320" imgH="177480" progId="Equation.3">
                  <p:embed/>
                </p:oleObj>
              </mc:Choice>
              <mc:Fallback>
                <p:oleObj name="Формула" r:id="rId3" imgW="35532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438400"/>
                        <a:ext cx="12954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55"/>
          <p:cNvGraphicFramePr>
            <a:graphicFrameLocks noChangeAspect="1"/>
          </p:cNvGraphicFramePr>
          <p:nvPr/>
        </p:nvGraphicFramePr>
        <p:xfrm>
          <a:off x="968375" y="3422650"/>
          <a:ext cx="13414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7" name="Формула" r:id="rId5" imgW="368280" imgH="139680" progId="Equation.3">
                  <p:embed/>
                </p:oleObj>
              </mc:Choice>
              <mc:Fallback>
                <p:oleObj name="Формула" r:id="rId5" imgW="368280" imgH="1396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8375" y="3422650"/>
                        <a:ext cx="1341438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56"/>
          <p:cNvGraphicFramePr>
            <a:graphicFrameLocks noChangeAspect="1"/>
          </p:cNvGraphicFramePr>
          <p:nvPr/>
        </p:nvGraphicFramePr>
        <p:xfrm>
          <a:off x="1128713" y="4191000"/>
          <a:ext cx="101758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8" name="Формула" r:id="rId7" imgW="279360" imgH="177480" progId="Equation.3">
                  <p:embed/>
                </p:oleObj>
              </mc:Choice>
              <mc:Fallback>
                <p:oleObj name="Формула" r:id="rId7" imgW="27936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8713" y="4191000"/>
                        <a:ext cx="1017587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Group 57"/>
          <p:cNvGrpSpPr>
            <a:grpSpLocks/>
          </p:cNvGrpSpPr>
          <p:nvPr/>
        </p:nvGrpSpPr>
        <p:grpSpPr bwMode="auto">
          <a:xfrm>
            <a:off x="5283200" y="3276600"/>
            <a:ext cx="369888" cy="798513"/>
            <a:chOff x="2006" y="793"/>
            <a:chExt cx="233" cy="503"/>
          </a:xfrm>
        </p:grpSpPr>
        <p:sp>
          <p:nvSpPr>
            <p:cNvPr id="23" name="Text Box 58"/>
            <p:cNvSpPr txBox="1">
              <a:spLocks noChangeArrowheads="1"/>
            </p:cNvSpPr>
            <p:nvPr/>
          </p:nvSpPr>
          <p:spPr bwMode="auto">
            <a:xfrm>
              <a:off x="2006" y="793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1</a:t>
              </a:r>
            </a:p>
          </p:txBody>
        </p:sp>
        <p:sp>
          <p:nvSpPr>
            <p:cNvPr id="24" name="Freeform 59"/>
            <p:cNvSpPr>
              <a:spLocks/>
            </p:cNvSpPr>
            <p:nvPr/>
          </p:nvSpPr>
          <p:spPr bwMode="auto">
            <a:xfrm>
              <a:off x="2043" y="1047"/>
              <a:ext cx="167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7" y="2"/>
                </a:cxn>
              </a:cxnLst>
              <a:rect l="0" t="0" r="r" b="b"/>
              <a:pathLst>
                <a:path w="167" h="2">
                  <a:moveTo>
                    <a:pt x="0" y="0"/>
                  </a:moveTo>
                  <a:lnTo>
                    <a:pt x="167" y="2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/>
            </a:p>
          </p:txBody>
        </p:sp>
        <p:sp>
          <p:nvSpPr>
            <p:cNvPr id="25" name="Text Box 60"/>
            <p:cNvSpPr txBox="1">
              <a:spLocks noChangeArrowheads="1"/>
            </p:cNvSpPr>
            <p:nvPr/>
          </p:nvSpPr>
          <p:spPr bwMode="auto">
            <a:xfrm>
              <a:off x="2016" y="1008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26" name="Group 61"/>
          <p:cNvGrpSpPr>
            <a:grpSpLocks/>
          </p:cNvGrpSpPr>
          <p:nvPr/>
        </p:nvGrpSpPr>
        <p:grpSpPr bwMode="auto">
          <a:xfrm>
            <a:off x="3073400" y="3316288"/>
            <a:ext cx="423863" cy="798512"/>
            <a:chOff x="2570" y="3408"/>
            <a:chExt cx="267" cy="503"/>
          </a:xfrm>
        </p:grpSpPr>
        <p:grpSp>
          <p:nvGrpSpPr>
            <p:cNvPr id="27" name="Group 62"/>
            <p:cNvGrpSpPr>
              <a:grpSpLocks/>
            </p:cNvGrpSpPr>
            <p:nvPr/>
          </p:nvGrpSpPr>
          <p:grpSpPr bwMode="auto">
            <a:xfrm>
              <a:off x="2592" y="3408"/>
              <a:ext cx="245" cy="503"/>
              <a:chOff x="2006" y="793"/>
              <a:chExt cx="245" cy="503"/>
            </a:xfrm>
          </p:grpSpPr>
          <p:sp>
            <p:nvSpPr>
              <p:cNvPr id="29" name="Text Box 63"/>
              <p:cNvSpPr txBox="1">
                <a:spLocks noChangeArrowheads="1"/>
              </p:cNvSpPr>
              <p:nvPr/>
            </p:nvSpPr>
            <p:spPr bwMode="auto">
              <a:xfrm>
                <a:off x="2006" y="793"/>
                <a:ext cx="245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0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3</a:t>
                </a:r>
              </a:p>
            </p:txBody>
          </p:sp>
          <p:sp>
            <p:nvSpPr>
              <p:cNvPr id="30" name="Freeform 64"/>
              <p:cNvSpPr>
                <a:spLocks/>
              </p:cNvSpPr>
              <p:nvPr/>
            </p:nvSpPr>
            <p:spPr bwMode="auto">
              <a:xfrm>
                <a:off x="2043" y="1047"/>
                <a:ext cx="16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" y="2"/>
                  </a:cxn>
                </a:cxnLst>
                <a:rect l="0" t="0" r="r" b="b"/>
                <a:pathLst>
                  <a:path w="167" h="2">
                    <a:moveTo>
                      <a:pt x="0" y="0"/>
                    </a:moveTo>
                    <a:lnTo>
                      <a:pt x="167" y="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1" name="Text Box 65"/>
              <p:cNvSpPr txBox="1">
                <a:spLocks noChangeArrowheads="1"/>
              </p:cNvSpPr>
              <p:nvPr/>
            </p:nvSpPr>
            <p:spPr bwMode="auto">
              <a:xfrm>
                <a:off x="2016" y="1008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</p:grpSp>
        <p:sp>
          <p:nvSpPr>
            <p:cNvPr id="28" name="Freeform 66"/>
            <p:cNvSpPr>
              <a:spLocks/>
            </p:cNvSpPr>
            <p:nvPr/>
          </p:nvSpPr>
          <p:spPr bwMode="auto">
            <a:xfrm>
              <a:off x="2570" y="3434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2" name="Group 67"/>
          <p:cNvGrpSpPr>
            <a:grpSpLocks/>
          </p:cNvGrpSpPr>
          <p:nvPr/>
        </p:nvGrpSpPr>
        <p:grpSpPr bwMode="auto">
          <a:xfrm>
            <a:off x="5207000" y="2438400"/>
            <a:ext cx="417513" cy="798513"/>
            <a:chOff x="2570" y="3408"/>
            <a:chExt cx="263" cy="503"/>
          </a:xfrm>
        </p:grpSpPr>
        <p:grpSp>
          <p:nvGrpSpPr>
            <p:cNvPr id="33" name="Group 68"/>
            <p:cNvGrpSpPr>
              <a:grpSpLocks/>
            </p:cNvGrpSpPr>
            <p:nvPr/>
          </p:nvGrpSpPr>
          <p:grpSpPr bwMode="auto">
            <a:xfrm>
              <a:off x="2592" y="3408"/>
              <a:ext cx="241" cy="503"/>
              <a:chOff x="2006" y="793"/>
              <a:chExt cx="241" cy="503"/>
            </a:xfrm>
          </p:grpSpPr>
          <p:sp>
            <p:nvSpPr>
              <p:cNvPr id="35" name="Text Box 69"/>
              <p:cNvSpPr txBox="1">
                <a:spLocks noChangeArrowheads="1"/>
              </p:cNvSpPr>
              <p:nvPr/>
            </p:nvSpPr>
            <p:spPr bwMode="auto">
              <a:xfrm>
                <a:off x="2006" y="793"/>
                <a:ext cx="241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8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3</a:t>
                </a:r>
              </a:p>
            </p:txBody>
          </p:sp>
          <p:sp>
            <p:nvSpPr>
              <p:cNvPr id="36" name="Freeform 70"/>
              <p:cNvSpPr>
                <a:spLocks/>
              </p:cNvSpPr>
              <p:nvPr/>
            </p:nvSpPr>
            <p:spPr bwMode="auto">
              <a:xfrm>
                <a:off x="2043" y="1047"/>
                <a:ext cx="16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" y="2"/>
                  </a:cxn>
                </a:cxnLst>
                <a:rect l="0" t="0" r="r" b="b"/>
                <a:pathLst>
                  <a:path w="167" h="2">
                    <a:moveTo>
                      <a:pt x="0" y="0"/>
                    </a:moveTo>
                    <a:lnTo>
                      <a:pt x="167" y="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37" name="Text Box 71"/>
              <p:cNvSpPr txBox="1">
                <a:spLocks noChangeArrowheads="1"/>
              </p:cNvSpPr>
              <p:nvPr/>
            </p:nvSpPr>
            <p:spPr bwMode="auto">
              <a:xfrm>
                <a:off x="2016" y="1008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</p:grpSp>
        <p:sp>
          <p:nvSpPr>
            <p:cNvPr id="34" name="Freeform 72"/>
            <p:cNvSpPr>
              <a:spLocks/>
            </p:cNvSpPr>
            <p:nvPr/>
          </p:nvSpPr>
          <p:spPr bwMode="auto">
            <a:xfrm>
              <a:off x="2570" y="3434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8" name="Group 73"/>
          <p:cNvGrpSpPr>
            <a:grpSpLocks/>
          </p:cNvGrpSpPr>
          <p:nvPr/>
        </p:nvGrpSpPr>
        <p:grpSpPr bwMode="auto">
          <a:xfrm>
            <a:off x="4140200" y="2438400"/>
            <a:ext cx="417513" cy="798513"/>
            <a:chOff x="2570" y="3408"/>
            <a:chExt cx="263" cy="503"/>
          </a:xfrm>
        </p:grpSpPr>
        <p:grpSp>
          <p:nvGrpSpPr>
            <p:cNvPr id="39" name="Group 74"/>
            <p:cNvGrpSpPr>
              <a:grpSpLocks/>
            </p:cNvGrpSpPr>
            <p:nvPr/>
          </p:nvGrpSpPr>
          <p:grpSpPr bwMode="auto">
            <a:xfrm>
              <a:off x="2592" y="3408"/>
              <a:ext cx="241" cy="503"/>
              <a:chOff x="2006" y="793"/>
              <a:chExt cx="241" cy="503"/>
            </a:xfrm>
          </p:grpSpPr>
          <p:sp>
            <p:nvSpPr>
              <p:cNvPr id="41" name="Text Box 75"/>
              <p:cNvSpPr txBox="1">
                <a:spLocks noChangeArrowheads="1"/>
              </p:cNvSpPr>
              <p:nvPr/>
            </p:nvSpPr>
            <p:spPr bwMode="auto">
              <a:xfrm>
                <a:off x="2006" y="793"/>
                <a:ext cx="241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8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  <p:sp>
            <p:nvSpPr>
              <p:cNvPr id="42" name="Freeform 76"/>
              <p:cNvSpPr>
                <a:spLocks/>
              </p:cNvSpPr>
              <p:nvPr/>
            </p:nvSpPr>
            <p:spPr bwMode="auto">
              <a:xfrm>
                <a:off x="2043" y="1047"/>
                <a:ext cx="16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" y="2"/>
                  </a:cxn>
                </a:cxnLst>
                <a:rect l="0" t="0" r="r" b="b"/>
                <a:pathLst>
                  <a:path w="167" h="2">
                    <a:moveTo>
                      <a:pt x="0" y="0"/>
                    </a:moveTo>
                    <a:lnTo>
                      <a:pt x="167" y="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43" name="Text Box 77"/>
              <p:cNvSpPr txBox="1">
                <a:spLocks noChangeArrowheads="1"/>
              </p:cNvSpPr>
              <p:nvPr/>
            </p:nvSpPr>
            <p:spPr bwMode="auto">
              <a:xfrm>
                <a:off x="2016" y="1008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</p:grpSp>
        <p:sp>
          <p:nvSpPr>
            <p:cNvPr id="40" name="Freeform 78"/>
            <p:cNvSpPr>
              <a:spLocks/>
            </p:cNvSpPr>
            <p:nvPr/>
          </p:nvSpPr>
          <p:spPr bwMode="auto">
            <a:xfrm>
              <a:off x="2570" y="3434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4" name="Group 79"/>
          <p:cNvGrpSpPr>
            <a:grpSpLocks/>
          </p:cNvGrpSpPr>
          <p:nvPr/>
        </p:nvGrpSpPr>
        <p:grpSpPr bwMode="auto">
          <a:xfrm>
            <a:off x="4140200" y="3316288"/>
            <a:ext cx="431800" cy="798512"/>
            <a:chOff x="2570" y="3408"/>
            <a:chExt cx="272" cy="503"/>
          </a:xfrm>
        </p:grpSpPr>
        <p:grpSp>
          <p:nvGrpSpPr>
            <p:cNvPr id="45" name="Group 80"/>
            <p:cNvGrpSpPr>
              <a:grpSpLocks/>
            </p:cNvGrpSpPr>
            <p:nvPr/>
          </p:nvGrpSpPr>
          <p:grpSpPr bwMode="auto">
            <a:xfrm>
              <a:off x="2592" y="3408"/>
              <a:ext cx="250" cy="503"/>
              <a:chOff x="2006" y="793"/>
              <a:chExt cx="250" cy="503"/>
            </a:xfrm>
          </p:grpSpPr>
          <p:sp>
            <p:nvSpPr>
              <p:cNvPr id="47" name="Text Box 81"/>
              <p:cNvSpPr txBox="1">
                <a:spLocks noChangeArrowheads="1"/>
              </p:cNvSpPr>
              <p:nvPr/>
            </p:nvSpPr>
            <p:spPr bwMode="auto">
              <a:xfrm>
                <a:off x="2006" y="793"/>
                <a:ext cx="250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2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  <p:sp>
            <p:nvSpPr>
              <p:cNvPr id="48" name="Freeform 82"/>
              <p:cNvSpPr>
                <a:spLocks/>
              </p:cNvSpPr>
              <p:nvPr/>
            </p:nvSpPr>
            <p:spPr bwMode="auto">
              <a:xfrm>
                <a:off x="2043" y="1047"/>
                <a:ext cx="16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" y="2"/>
                  </a:cxn>
                </a:cxnLst>
                <a:rect l="0" t="0" r="r" b="b"/>
                <a:pathLst>
                  <a:path w="167" h="2">
                    <a:moveTo>
                      <a:pt x="0" y="0"/>
                    </a:moveTo>
                    <a:lnTo>
                      <a:pt x="167" y="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49" name="Text Box 83"/>
              <p:cNvSpPr txBox="1">
                <a:spLocks noChangeArrowheads="1"/>
              </p:cNvSpPr>
              <p:nvPr/>
            </p:nvSpPr>
            <p:spPr bwMode="auto">
              <a:xfrm>
                <a:off x="2016" y="1008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</a:p>
            </p:txBody>
          </p:sp>
        </p:grpSp>
        <p:sp>
          <p:nvSpPr>
            <p:cNvPr id="46" name="Freeform 84"/>
            <p:cNvSpPr>
              <a:spLocks/>
            </p:cNvSpPr>
            <p:nvPr/>
          </p:nvSpPr>
          <p:spPr bwMode="auto">
            <a:xfrm>
              <a:off x="2570" y="3434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0" name="Group 85"/>
          <p:cNvGrpSpPr>
            <a:grpSpLocks/>
          </p:cNvGrpSpPr>
          <p:nvPr/>
        </p:nvGrpSpPr>
        <p:grpSpPr bwMode="auto">
          <a:xfrm>
            <a:off x="3073400" y="4230688"/>
            <a:ext cx="417513" cy="798512"/>
            <a:chOff x="2570" y="3408"/>
            <a:chExt cx="263" cy="503"/>
          </a:xfrm>
        </p:grpSpPr>
        <p:grpSp>
          <p:nvGrpSpPr>
            <p:cNvPr id="51" name="Group 86"/>
            <p:cNvGrpSpPr>
              <a:grpSpLocks/>
            </p:cNvGrpSpPr>
            <p:nvPr/>
          </p:nvGrpSpPr>
          <p:grpSpPr bwMode="auto">
            <a:xfrm>
              <a:off x="2592" y="3408"/>
              <a:ext cx="241" cy="503"/>
              <a:chOff x="2006" y="793"/>
              <a:chExt cx="241" cy="503"/>
            </a:xfrm>
          </p:grpSpPr>
          <p:sp>
            <p:nvSpPr>
              <p:cNvPr id="53" name="Text Box 87"/>
              <p:cNvSpPr txBox="1">
                <a:spLocks noChangeArrowheads="1"/>
              </p:cNvSpPr>
              <p:nvPr/>
            </p:nvSpPr>
            <p:spPr bwMode="auto">
              <a:xfrm>
                <a:off x="2006" y="793"/>
                <a:ext cx="241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8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3</a:t>
                </a:r>
              </a:p>
            </p:txBody>
          </p:sp>
          <p:sp>
            <p:nvSpPr>
              <p:cNvPr id="54" name="Freeform 88"/>
              <p:cNvSpPr>
                <a:spLocks/>
              </p:cNvSpPr>
              <p:nvPr/>
            </p:nvSpPr>
            <p:spPr bwMode="auto">
              <a:xfrm>
                <a:off x="2043" y="1047"/>
                <a:ext cx="167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7" y="2"/>
                  </a:cxn>
                </a:cxnLst>
                <a:rect l="0" t="0" r="r" b="b"/>
                <a:pathLst>
                  <a:path w="167" h="2">
                    <a:moveTo>
                      <a:pt x="0" y="0"/>
                    </a:moveTo>
                    <a:lnTo>
                      <a:pt x="167" y="2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55" name="Text Box 89"/>
              <p:cNvSpPr txBox="1">
                <a:spLocks noChangeArrowheads="1"/>
              </p:cNvSpPr>
              <p:nvPr/>
            </p:nvSpPr>
            <p:spPr bwMode="auto">
              <a:xfrm>
                <a:off x="2016" y="1008"/>
                <a:ext cx="223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3</a:t>
                </a:r>
              </a:p>
            </p:txBody>
          </p:sp>
        </p:grpSp>
        <p:sp>
          <p:nvSpPr>
            <p:cNvPr id="52" name="Freeform 90"/>
            <p:cNvSpPr>
              <a:spLocks/>
            </p:cNvSpPr>
            <p:nvPr/>
          </p:nvSpPr>
          <p:spPr bwMode="auto">
            <a:xfrm>
              <a:off x="2570" y="3434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6" name="Group 91"/>
          <p:cNvGrpSpPr>
            <a:grpSpLocks/>
          </p:cNvGrpSpPr>
          <p:nvPr/>
        </p:nvGrpSpPr>
        <p:grpSpPr bwMode="auto">
          <a:xfrm>
            <a:off x="5207000" y="4343400"/>
            <a:ext cx="417513" cy="457200"/>
            <a:chOff x="3696" y="2592"/>
            <a:chExt cx="263" cy="288"/>
          </a:xfrm>
        </p:grpSpPr>
        <p:sp>
          <p:nvSpPr>
            <p:cNvPr id="57" name="Text Box 92"/>
            <p:cNvSpPr txBox="1">
              <a:spLocks noChangeArrowheads="1"/>
            </p:cNvSpPr>
            <p:nvPr/>
          </p:nvSpPr>
          <p:spPr bwMode="auto">
            <a:xfrm>
              <a:off x="3718" y="2592"/>
              <a:ext cx="241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8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ru-RU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3</a:t>
              </a:r>
            </a:p>
          </p:txBody>
        </p:sp>
        <p:sp>
          <p:nvSpPr>
            <p:cNvPr id="58" name="Freeform 93"/>
            <p:cNvSpPr>
              <a:spLocks/>
            </p:cNvSpPr>
            <p:nvPr/>
          </p:nvSpPr>
          <p:spPr bwMode="auto">
            <a:xfrm>
              <a:off x="3696" y="2618"/>
              <a:ext cx="220" cy="211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24" y="24"/>
                </a:cxn>
                <a:cxn ang="0">
                  <a:pos x="61" y="211"/>
                </a:cxn>
                <a:cxn ang="0">
                  <a:pos x="66" y="0"/>
                </a:cxn>
                <a:cxn ang="0">
                  <a:pos x="220" y="1"/>
                </a:cxn>
              </a:cxnLst>
              <a:rect l="0" t="0" r="r" b="b"/>
              <a:pathLst>
                <a:path w="220" h="211">
                  <a:moveTo>
                    <a:pt x="0" y="55"/>
                  </a:moveTo>
                  <a:lnTo>
                    <a:pt x="24" y="24"/>
                  </a:lnTo>
                  <a:lnTo>
                    <a:pt x="61" y="211"/>
                  </a:lnTo>
                  <a:lnTo>
                    <a:pt x="66" y="0"/>
                  </a:lnTo>
                  <a:lnTo>
                    <a:pt x="220" y="1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9" name="Text Box 94"/>
          <p:cNvSpPr txBox="1">
            <a:spLocks noChangeArrowheads="1"/>
          </p:cNvSpPr>
          <p:nvPr/>
        </p:nvSpPr>
        <p:spPr bwMode="auto">
          <a:xfrm>
            <a:off x="4216400" y="4343400"/>
            <a:ext cx="382588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60" name="Freeform 140"/>
          <p:cNvSpPr>
            <a:spLocks/>
          </p:cNvSpPr>
          <p:nvPr/>
        </p:nvSpPr>
        <p:spPr bwMode="auto">
          <a:xfrm flipH="1">
            <a:off x="2819400" y="2209800"/>
            <a:ext cx="6629400" cy="76200"/>
          </a:xfrm>
          <a:custGeom>
            <a:avLst/>
            <a:gdLst/>
            <a:ahLst/>
            <a:cxnLst>
              <a:cxn ang="0">
                <a:pos x="70" y="4"/>
              </a:cxn>
              <a:cxn ang="0">
                <a:pos x="3575" y="0"/>
              </a:cxn>
              <a:cxn ang="0">
                <a:pos x="3594" y="30"/>
              </a:cxn>
              <a:cxn ang="0">
                <a:pos x="3580" y="46"/>
              </a:cxn>
              <a:cxn ang="0">
                <a:pos x="3552" y="46"/>
              </a:cxn>
              <a:cxn ang="0">
                <a:pos x="85" y="35"/>
              </a:cxn>
              <a:cxn ang="0">
                <a:pos x="69" y="27"/>
              </a:cxn>
              <a:cxn ang="0">
                <a:pos x="0" y="16"/>
              </a:cxn>
              <a:cxn ang="0">
                <a:pos x="84" y="4"/>
              </a:cxn>
              <a:cxn ang="0">
                <a:pos x="669" y="7"/>
              </a:cxn>
              <a:cxn ang="0">
                <a:pos x="747" y="8"/>
              </a:cxn>
              <a:cxn ang="0">
                <a:pos x="70" y="4"/>
              </a:cxn>
            </a:cxnLst>
            <a:rect l="0" t="0" r="r" b="b"/>
            <a:pathLst>
              <a:path w="3594" h="46">
                <a:moveTo>
                  <a:pt x="70" y="4"/>
                </a:moveTo>
                <a:lnTo>
                  <a:pt x="3575" y="0"/>
                </a:lnTo>
                <a:lnTo>
                  <a:pt x="3594" y="30"/>
                </a:lnTo>
                <a:lnTo>
                  <a:pt x="3580" y="46"/>
                </a:lnTo>
                <a:lnTo>
                  <a:pt x="3552" y="46"/>
                </a:lnTo>
                <a:lnTo>
                  <a:pt x="85" y="35"/>
                </a:lnTo>
                <a:lnTo>
                  <a:pt x="69" y="27"/>
                </a:lnTo>
                <a:lnTo>
                  <a:pt x="0" y="16"/>
                </a:lnTo>
                <a:lnTo>
                  <a:pt x="84" y="4"/>
                </a:lnTo>
                <a:lnTo>
                  <a:pt x="669" y="7"/>
                </a:lnTo>
                <a:lnTo>
                  <a:pt x="747" y="8"/>
                </a:lnTo>
                <a:lnTo>
                  <a:pt x="70" y="4"/>
                </a:lnTo>
                <a:close/>
              </a:path>
            </a:pathLst>
          </a:custGeom>
          <a:solidFill>
            <a:srgbClr val="00B050"/>
          </a:solidFill>
          <a:ln w="9525" cap="flat" cmpd="sng">
            <a:solidFill>
              <a:srgbClr val="0099FF">
                <a:alpha val="61000"/>
              </a:srgbClr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61" name="Group 141"/>
          <p:cNvGrpSpPr>
            <a:grpSpLocks/>
          </p:cNvGrpSpPr>
          <p:nvPr/>
        </p:nvGrpSpPr>
        <p:grpSpPr bwMode="auto">
          <a:xfrm>
            <a:off x="2362200" y="2209800"/>
            <a:ext cx="4343400" cy="3886200"/>
            <a:chOff x="2064" y="192"/>
            <a:chExt cx="3599" cy="4057"/>
          </a:xfrm>
          <a:gradFill flip="none" rotWithShape="1">
            <a:gsLst>
              <a:gs pos="0">
                <a:srgbClr val="CCFF99">
                  <a:shade val="30000"/>
                  <a:satMod val="115000"/>
                </a:srgbClr>
              </a:gs>
              <a:gs pos="50000">
                <a:srgbClr val="CCFF99">
                  <a:shade val="67500"/>
                  <a:satMod val="115000"/>
                </a:srgbClr>
              </a:gs>
              <a:gs pos="100000">
                <a:srgbClr val="CCFF99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</p:grpSpPr>
        <p:sp>
          <p:nvSpPr>
            <p:cNvPr id="62" name="Freeform 142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/>
              <a:ahLst/>
              <a:cxnLst>
                <a:cxn ang="0">
                  <a:pos x="387" y="180"/>
                </a:cxn>
                <a:cxn ang="0">
                  <a:pos x="587" y="20"/>
                </a:cxn>
                <a:cxn ang="0">
                  <a:pos x="801" y="188"/>
                </a:cxn>
                <a:cxn ang="0">
                  <a:pos x="1034" y="4"/>
                </a:cxn>
                <a:cxn ang="0">
                  <a:pos x="1268" y="164"/>
                </a:cxn>
                <a:cxn ang="0">
                  <a:pos x="1508" y="20"/>
                </a:cxn>
                <a:cxn ang="0">
                  <a:pos x="1741" y="180"/>
                </a:cxn>
                <a:cxn ang="0">
                  <a:pos x="1981" y="20"/>
                </a:cxn>
                <a:cxn ang="0">
                  <a:pos x="2208" y="188"/>
                </a:cxn>
                <a:cxn ang="0">
                  <a:pos x="2428" y="20"/>
                </a:cxn>
                <a:cxn ang="0">
                  <a:pos x="2669" y="212"/>
                </a:cxn>
                <a:cxn ang="0">
                  <a:pos x="2882" y="44"/>
                </a:cxn>
                <a:cxn ang="0">
                  <a:pos x="3029" y="260"/>
                </a:cxn>
                <a:cxn ang="0">
                  <a:pos x="3312" y="59"/>
                </a:cxn>
                <a:cxn ang="0">
                  <a:pos x="3480" y="251"/>
                </a:cxn>
                <a:cxn ang="0">
                  <a:pos x="3488" y="827"/>
                </a:cxn>
                <a:cxn ang="0">
                  <a:pos x="3456" y="1763"/>
                </a:cxn>
                <a:cxn ang="0">
                  <a:pos x="3408" y="2499"/>
                </a:cxn>
                <a:cxn ang="0">
                  <a:pos x="3416" y="3083"/>
                </a:cxn>
                <a:cxn ang="0">
                  <a:pos x="3488" y="3419"/>
                </a:cxn>
                <a:cxn ang="0">
                  <a:pos x="3589" y="3524"/>
                </a:cxn>
                <a:cxn ang="0">
                  <a:pos x="3549" y="3572"/>
                </a:cxn>
                <a:cxn ang="0">
                  <a:pos x="3389" y="3668"/>
                </a:cxn>
                <a:cxn ang="0">
                  <a:pos x="3229" y="3668"/>
                </a:cxn>
                <a:cxn ang="0">
                  <a:pos x="2909" y="3572"/>
                </a:cxn>
                <a:cxn ang="0">
                  <a:pos x="2709" y="3764"/>
                </a:cxn>
                <a:cxn ang="0">
                  <a:pos x="2468" y="3860"/>
                </a:cxn>
                <a:cxn ang="0">
                  <a:pos x="2068" y="3668"/>
                </a:cxn>
                <a:cxn ang="0">
                  <a:pos x="1628" y="3860"/>
                </a:cxn>
                <a:cxn ang="0">
                  <a:pos x="1067" y="3668"/>
                </a:cxn>
                <a:cxn ang="0">
                  <a:pos x="627" y="3860"/>
                </a:cxn>
                <a:cxn ang="0">
                  <a:pos x="347" y="3812"/>
                </a:cxn>
                <a:cxn ang="0">
                  <a:pos x="27" y="3620"/>
                </a:cxn>
                <a:cxn ang="0">
                  <a:pos x="187" y="3524"/>
                </a:cxn>
                <a:cxn ang="0">
                  <a:pos x="307" y="3044"/>
                </a:cxn>
                <a:cxn ang="0">
                  <a:pos x="352" y="2331"/>
                </a:cxn>
                <a:cxn ang="0">
                  <a:pos x="347" y="1076"/>
                </a:cxn>
                <a:cxn ang="0">
                  <a:pos x="336" y="523"/>
                </a:cxn>
                <a:cxn ang="0">
                  <a:pos x="389" y="176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solidFill>
              <a:srgbClr val="CCFF99"/>
            </a:soli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63" name="Group 143"/>
            <p:cNvGrpSpPr>
              <a:grpSpLocks/>
            </p:cNvGrpSpPr>
            <p:nvPr/>
          </p:nvGrpSpPr>
          <p:grpSpPr bwMode="auto">
            <a:xfrm>
              <a:off x="2560" y="192"/>
              <a:ext cx="134" cy="385"/>
              <a:chOff x="275" y="191"/>
              <a:chExt cx="161" cy="385"/>
            </a:xfrm>
            <a:grpFill/>
          </p:grpSpPr>
          <p:sp>
            <p:nvSpPr>
              <p:cNvPr id="85" name="Oval 144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grp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" name="Freeform 145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4" name="Group 146"/>
            <p:cNvGrpSpPr>
              <a:grpSpLocks/>
            </p:cNvGrpSpPr>
            <p:nvPr/>
          </p:nvGrpSpPr>
          <p:grpSpPr bwMode="auto">
            <a:xfrm>
              <a:off x="3011" y="193"/>
              <a:ext cx="135" cy="385"/>
              <a:chOff x="275" y="191"/>
              <a:chExt cx="161" cy="385"/>
            </a:xfrm>
            <a:grpFill/>
          </p:grpSpPr>
          <p:sp>
            <p:nvSpPr>
              <p:cNvPr id="83" name="Oval 147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grp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4" name="Freeform 148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5" name="Group 149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  <a:grpFill/>
          </p:grpSpPr>
          <p:sp>
            <p:nvSpPr>
              <p:cNvPr id="81" name="Oval 15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grp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Freeform 151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6" name="Group 152"/>
            <p:cNvGrpSpPr>
              <a:grpSpLocks/>
            </p:cNvGrpSpPr>
            <p:nvPr/>
          </p:nvGrpSpPr>
          <p:grpSpPr bwMode="auto">
            <a:xfrm>
              <a:off x="3972" y="193"/>
              <a:ext cx="134" cy="385"/>
              <a:chOff x="275" y="191"/>
              <a:chExt cx="161" cy="385"/>
            </a:xfrm>
            <a:grpFill/>
          </p:grpSpPr>
          <p:sp>
            <p:nvSpPr>
              <p:cNvPr id="79" name="Oval 15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grp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Freeform 154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7" name="Group 155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  <a:grpFill/>
          </p:grpSpPr>
          <p:sp>
            <p:nvSpPr>
              <p:cNvPr id="77" name="Oval 156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grp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8" name="Freeform 157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8" name="Group 158"/>
            <p:cNvGrpSpPr>
              <a:grpSpLocks/>
            </p:cNvGrpSpPr>
            <p:nvPr/>
          </p:nvGrpSpPr>
          <p:grpSpPr bwMode="auto">
            <a:xfrm>
              <a:off x="4879" y="193"/>
              <a:ext cx="134" cy="385"/>
              <a:chOff x="275" y="191"/>
              <a:chExt cx="161" cy="385"/>
            </a:xfrm>
            <a:grpFill/>
          </p:grpSpPr>
          <p:sp>
            <p:nvSpPr>
              <p:cNvPr id="75" name="Oval 15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grp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6" name="Freeform 160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9" name="Freeform 161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/>
              <a:ahLst/>
              <a:cxnLst>
                <a:cxn ang="0">
                  <a:pos x="206" y="2377"/>
                </a:cxn>
                <a:cxn ang="0">
                  <a:pos x="86" y="2100"/>
                </a:cxn>
                <a:cxn ang="0">
                  <a:pos x="9" y="1200"/>
                </a:cxn>
                <a:cxn ang="0">
                  <a:pos x="33" y="0"/>
                </a:cxn>
              </a:cxnLst>
              <a:rect l="0" t="0" r="r" b="b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grp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Freeform 162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/>
              <a:ahLst/>
              <a:cxnLst>
                <a:cxn ang="0">
                  <a:pos x="384" y="1248"/>
                </a:cxn>
                <a:cxn ang="0">
                  <a:pos x="240" y="1104"/>
                </a:cxn>
                <a:cxn ang="0">
                  <a:pos x="96" y="672"/>
                </a:cxn>
                <a:cxn ang="0">
                  <a:pos x="0" y="0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grp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Freeform 163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/>
              <a:ahLst/>
              <a:cxnLst>
                <a:cxn ang="0">
                  <a:pos x="384" y="1248"/>
                </a:cxn>
                <a:cxn ang="0">
                  <a:pos x="240" y="1104"/>
                </a:cxn>
                <a:cxn ang="0">
                  <a:pos x="96" y="672"/>
                </a:cxn>
                <a:cxn ang="0">
                  <a:pos x="0" y="0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grp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72" name="Group 164"/>
            <p:cNvGrpSpPr>
              <a:grpSpLocks/>
            </p:cNvGrpSpPr>
            <p:nvPr/>
          </p:nvGrpSpPr>
          <p:grpSpPr bwMode="auto">
            <a:xfrm>
              <a:off x="5328" y="192"/>
              <a:ext cx="134" cy="385"/>
              <a:chOff x="275" y="191"/>
              <a:chExt cx="161" cy="385"/>
            </a:xfrm>
            <a:grpFill/>
          </p:grpSpPr>
          <p:sp>
            <p:nvSpPr>
              <p:cNvPr id="73" name="Oval 165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grp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" name="Freeform 166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0.34584 -0.00555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152400"/>
            <a:ext cx="8991600" cy="6553200"/>
            <a:chOff x="168" y="176"/>
            <a:chExt cx="5408" cy="3928"/>
          </a:xfrm>
        </p:grpSpPr>
        <p:sp>
          <p:nvSpPr>
            <p:cNvPr id="54275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tri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3" name="Picture 13" descr="урок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437112"/>
            <a:ext cx="215900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1115616" y="332656"/>
            <a:ext cx="6984777" cy="707886"/>
          </a:xfrm>
          <a:prstGeom prst="rect">
            <a:avLst/>
          </a:prstGeom>
          <a:scene3d>
            <a:camera prst="orthographicFront"/>
            <a:lightRig rig="soft" dir="tl">
              <a:rot lat="0" lon="0" rev="0"/>
            </a:lightRig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fld id="{851BD7D1-D4DA-4D76-BD90-806DEA234F86}" type="datetime1">
              <a:rPr lang="ru-RU" sz="4000" b="1" i="1" spc="5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05.09.2021</a:t>
            </a:fld>
            <a:r>
              <a:rPr lang="ru-RU" sz="4000" b="1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Классная работа</a:t>
            </a:r>
            <a:endParaRPr lang="ru-RU" sz="4000" b="1" i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3528" y="2276872"/>
            <a:ext cx="8280920" cy="144655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i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Тригонометрические функции угла от 0° до 180°.</a:t>
            </a:r>
            <a:endParaRPr lang="ru-RU" sz="4400" b="1" i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G:\ШКОЛА\МАТЕМАТИКА\ШМО\ШМО 2010-2011\Папка ШМО\Неделя математики\2015-2016\Разработки мероприятий\Конкурс Открытый урок-2016\Открытый урок\Картинки\6f8f8ac54523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124744"/>
            <a:ext cx="1181100" cy="904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</TotalTime>
  <Words>712</Words>
  <Application>Microsoft Office PowerPoint</Application>
  <PresentationFormat>Экран (4:3)</PresentationFormat>
  <Paragraphs>222</Paragraphs>
  <Slides>22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Georgia</vt:lpstr>
      <vt:lpstr>Times New Roman</vt:lpstr>
      <vt:lpstr>Тема Office</vt:lpstr>
      <vt:lpstr>Формула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Любовь Гринюк</dc:creator>
  <cp:lastModifiedBy>user</cp:lastModifiedBy>
  <cp:revision>125</cp:revision>
  <dcterms:created xsi:type="dcterms:W3CDTF">2011-11-26T03:51:07Z</dcterms:created>
  <dcterms:modified xsi:type="dcterms:W3CDTF">2021-09-05T19:00:12Z</dcterms:modified>
</cp:coreProperties>
</file>