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8" r:id="rId4"/>
    <p:sldId id="259" r:id="rId5"/>
    <p:sldId id="260" r:id="rId6"/>
    <p:sldId id="261" r:id="rId7"/>
    <p:sldId id="257" r:id="rId8"/>
    <p:sldId id="262" r:id="rId9"/>
    <p:sldId id="263" r:id="rId10"/>
    <p:sldId id="265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738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723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456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927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51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4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35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775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348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937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808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07F88-BCB9-4B97-92BB-B525FE1039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AC721-F4EF-4841-AD4A-2642169A01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099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haltebus.com/en/&#1082;&#1072;&#1082;-&#1085;&#1072;&#1088;&#1080;&#1089;&#1086;&#1074;&#1072;&#1090;&#1100;-&#1083;&#1080;&#1094;&#1086;-&#1095;&#1077;&#1083;&#1086;&#1074;&#1077;&#1082;&#1072;-&#1076;&#1083;&#1103;-&#1085;&#1072;&#1095;&#1080;&#1085;&#1072;&#1102;&#1097;&#1080;&#1093;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89456" y="2235200"/>
            <a:ext cx="3860537" cy="4351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73" y="226436"/>
            <a:ext cx="3775927" cy="4392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851" t="19936" r="41274" b="33688"/>
          <a:stretch/>
        </p:blipFill>
        <p:spPr>
          <a:xfrm>
            <a:off x="8776552" y="121661"/>
            <a:ext cx="3253685" cy="34702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05775" y="4057650"/>
            <a:ext cx="33623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Определи, что общего в картинах, помещённых здесь, и ты назовёшь тему нашего урока.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3338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5" y="647700"/>
            <a:ext cx="3997768" cy="55768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095500"/>
            <a:ext cx="6513569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4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https://haltebus.com/en/</a:t>
            </a:r>
            <a:r>
              <a:rPr lang="ru-RU" dirty="0">
                <a:hlinkClick r:id="rId2"/>
              </a:rPr>
              <a:t>как-нарисовать-лицо-человека-для-начинающих.</a:t>
            </a:r>
            <a:r>
              <a:rPr lang="en-US" dirty="0" smtClean="0">
                <a:hlinkClick r:id="rId2"/>
              </a:rPr>
              <a:t>html</a:t>
            </a:r>
            <a:endParaRPr lang="ru-RU" dirty="0" smtClean="0"/>
          </a:p>
          <a:p>
            <a:r>
              <a:rPr lang="ru-RU" dirty="0" smtClean="0"/>
              <a:t>Яндекс картинки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559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ПОРТРЕТ</a:t>
            </a:r>
            <a:endParaRPr lang="ru-RU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29574" y="4192588"/>
            <a:ext cx="3476625" cy="165576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Урок изобразительного искусства в 3 </a:t>
            </a:r>
            <a:r>
              <a:rPr lang="ru-RU" dirty="0" smtClean="0"/>
              <a:t>классе</a:t>
            </a:r>
          </a:p>
          <a:p>
            <a:r>
              <a:rPr lang="ru-RU" dirty="0" smtClean="0"/>
              <a:t>Составила учитель начальных классов МОУ «Начальная школа № 18» г. Шуя Ивановской области</a:t>
            </a:r>
          </a:p>
          <a:p>
            <a:r>
              <a:rPr lang="ru-RU" dirty="0" smtClean="0"/>
              <a:t>Сушина М.Ю.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41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/>
              <a:t>Портрет</a:t>
            </a:r>
            <a:r>
              <a:rPr lang="ru-RU" dirty="0"/>
              <a:t> – жанр изобразительного искусства, для которого характерны изображения образов реального человека, подчёркивающих его индивидуальные качества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Сегодня мы познакомимся с работами художников- портретистов.</a:t>
            </a:r>
          </a:p>
          <a:p>
            <a:pPr algn="just"/>
            <a:r>
              <a:rPr lang="ru-RU" dirty="0" smtClean="0"/>
              <a:t>Понаблюдаем, какие средства выразительности они используют в своих картинах, чтобы передать не только сходство с человеком, но и его характер, мысли, настроение.</a:t>
            </a:r>
          </a:p>
          <a:p>
            <a:pPr algn="just"/>
            <a:r>
              <a:rPr lang="ru-RU" dirty="0" smtClean="0"/>
              <a:t>Обратим внимание на значение фона для создания портрета.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521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Орест Адамович Кипренский «Портрет А.С. Пушкина»(1827 г.)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8423" cy="381158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Пушкин Александр Сергеевич (1799–1837), великий русский поэт, прозаик, драматург</a:t>
            </a:r>
            <a:r>
              <a:rPr lang="ru-RU" dirty="0" smtClean="0"/>
              <a:t>. Вспомни, какие произведения этого автора ты знаешь?</a:t>
            </a:r>
          </a:p>
          <a:p>
            <a:pPr algn="just"/>
            <a:r>
              <a:rPr lang="ru-RU" dirty="0" smtClean="0"/>
              <a:t>Художник Орест Кипренский создал статичную, спокойную </a:t>
            </a:r>
            <a:r>
              <a:rPr lang="ru-RU" dirty="0"/>
              <a:t>композицию, напоминающую </a:t>
            </a:r>
            <a:r>
              <a:rPr lang="ru-RU" dirty="0" smtClean="0"/>
              <a:t>античные (древнегреческие) </a:t>
            </a:r>
            <a:r>
              <a:rPr lang="ru-RU" dirty="0"/>
              <a:t>бюсты, тем самым, сравнивая Пушкина с великими поэтами прошлого. </a:t>
            </a:r>
            <a:endParaRPr lang="ru-RU" dirty="0" smtClean="0"/>
          </a:p>
          <a:p>
            <a:pPr algn="just"/>
            <a:r>
              <a:rPr lang="ru-RU" dirty="0" smtClean="0"/>
              <a:t>«Наполеоновская» </a:t>
            </a:r>
            <a:r>
              <a:rPr lang="ru-RU" dirty="0"/>
              <a:t>поза, взгляд, направленный мимо зрителя в бесконечную даль, придают фигуре поэта некоторую </a:t>
            </a:r>
            <a:r>
              <a:rPr lang="ru-RU" dirty="0" smtClean="0"/>
              <a:t>монументальность, отчуждённость. </a:t>
            </a:r>
          </a:p>
          <a:p>
            <a:pPr algn="just"/>
            <a:r>
              <a:rPr lang="ru-RU" b="1" dirty="0" smtClean="0"/>
              <a:t>Фон</a:t>
            </a:r>
            <a:r>
              <a:rPr lang="ru-RU" dirty="0" smtClean="0"/>
              <a:t> </a:t>
            </a:r>
            <a:r>
              <a:rPr lang="ru-RU" dirty="0"/>
              <a:t>вокруг головы слегка высветлен, образуя свечение, подобное нимбу. На заднем плане </a:t>
            </a:r>
            <a:r>
              <a:rPr lang="ru-RU" b="1" dirty="0"/>
              <a:t>статуэтка музы</a:t>
            </a:r>
            <a:r>
              <a:rPr lang="ru-RU" dirty="0"/>
              <a:t> – </a:t>
            </a:r>
            <a:r>
              <a:rPr lang="ru-RU" dirty="0" smtClean="0"/>
              <a:t>атрибут (символ) поэтического дара. </a:t>
            </a:r>
          </a:p>
          <a:p>
            <a:pPr algn="just"/>
            <a:r>
              <a:rPr lang="ru-RU" dirty="0" smtClean="0"/>
              <a:t>Современники </a:t>
            </a:r>
            <a:r>
              <a:rPr lang="ru-RU" dirty="0"/>
              <a:t>и мемуаристы считали этот портрет самым удачным изображением </a:t>
            </a:r>
            <a:r>
              <a:rPr lang="ru-RU" dirty="0" err="1" smtClean="0"/>
              <a:t>А.С.Пушкина</a:t>
            </a:r>
            <a:r>
              <a:rPr lang="ru-RU" dirty="0" smtClean="0"/>
              <a:t>- любимца муз.</a:t>
            </a:r>
            <a:endParaRPr lang="ru-RU" dirty="0"/>
          </a:p>
        </p:txBody>
      </p:sp>
      <p:pic>
        <p:nvPicPr>
          <p:cNvPr id="1026" name="Picture 2" descr="https://www.tretyakovgallery.ru/upload/iblock/81b/81bdba5c807bda2f908bdb1c5a51d8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222" y="457200"/>
            <a:ext cx="4995963" cy="581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60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Василий Андреевич Тропинин «Портрет А.С. Пушкина»(1827 г.)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В том же 1827 году был написан ещё один портрет поэта. Автор Василий Андреевич Тропинин.</a:t>
            </a:r>
          </a:p>
          <a:p>
            <a:pPr algn="just"/>
            <a:r>
              <a:rPr lang="ru-RU" dirty="0" smtClean="0"/>
              <a:t>У Тропинина Александр Сергеевич по-домашнему растрепан, непринужденно свободен и расслаблен. Из-под его халата виднеется ворот белой рубахи, а на шее небрежно повязан платок.</a:t>
            </a:r>
          </a:p>
          <a:p>
            <a:pPr algn="just"/>
            <a:r>
              <a:rPr lang="ru-RU" dirty="0" smtClean="0"/>
              <a:t>Художник добился ощущения энергии. Кажется, расслабленный поэт сейчас передумает, встанет и уйдет — редактировать рукопись, лежащую перед ним на столе.</a:t>
            </a:r>
          </a:p>
          <a:p>
            <a:pPr algn="just"/>
            <a:r>
              <a:rPr lang="ru-RU" dirty="0" smtClean="0"/>
              <a:t>В.А. Тропинину удалось передать не только внешность, но и характер поэта.</a:t>
            </a:r>
          </a:p>
          <a:p>
            <a:endParaRPr lang="ru-RU" dirty="0" smtClean="0"/>
          </a:p>
        </p:txBody>
      </p:sp>
      <p:pic>
        <p:nvPicPr>
          <p:cNvPr id="2050" name="Picture 2" descr="Пушкин Тропинин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967" y="285561"/>
            <a:ext cx="5209346" cy="643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35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922" y="207667"/>
            <a:ext cx="3639222" cy="42339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785" y="292209"/>
            <a:ext cx="3290402" cy="40648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42901" y="4441591"/>
            <a:ext cx="87311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Очень верно подметил известный искусствовед Алексей Сидоров: "Между портретами Пушкина Тропинина и Кипренского – … противоположность. … "расстегнутый" Пушкин у Тропинина и Пушкин строго подтянутый у Кипренского; </a:t>
            </a: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Москва и Санкт-Петербург; </a:t>
            </a: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халат и сюртук; добрый "барин" у Тропинина и изысканный европеец у Кипренского;» </a:t>
            </a: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Человек и Поэт.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55306" y="600887"/>
            <a:ext cx="1882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Человек и Поэт.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946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Валентин Александрович Серов</a:t>
            </a:r>
            <a:br>
              <a:rPr lang="ru-RU" dirty="0" smtClean="0"/>
            </a:br>
            <a:r>
              <a:rPr lang="ru-RU" dirty="0" smtClean="0"/>
              <a:t>«Девочка с персиками»(1887 г.)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90210" y="397222"/>
            <a:ext cx="4957661" cy="5587942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821179" cy="38115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</a:t>
            </a:r>
            <a:r>
              <a:rPr lang="ru-RU" dirty="0"/>
              <a:t>центре – портретный образ старшей дочери </a:t>
            </a:r>
            <a:r>
              <a:rPr lang="ru-RU" dirty="0" smtClean="0"/>
              <a:t>Саввы Мамонтова-  двенадцатилетней Веры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Помещенную против света фигуру модели, Серов написал в теплых тонах – </a:t>
            </a:r>
            <a:r>
              <a:rPr lang="ru-RU" b="1" dirty="0" smtClean="0"/>
              <a:t>контрастных</a:t>
            </a:r>
            <a:r>
              <a:rPr lang="ru-RU" dirty="0" smtClean="0"/>
              <a:t> холодным тонам пространства. Нетерпеливость позы модели соединяется с задумчивостью, таящейся в глубине ее черных глаз. </a:t>
            </a:r>
          </a:p>
          <a:p>
            <a:r>
              <a:rPr lang="ru-RU" dirty="0" smtClean="0"/>
              <a:t>Вокруг </a:t>
            </a:r>
            <a:r>
              <a:rPr lang="ru-RU" dirty="0"/>
              <a:t>портретного изображения девочки Серов "собирает" фрагменты интерьера, пейзажа, натюрморта. </a:t>
            </a:r>
            <a:endParaRPr lang="ru-RU" dirty="0" smtClean="0"/>
          </a:p>
          <a:p>
            <a:r>
              <a:rPr lang="ru-RU" dirty="0" smtClean="0"/>
              <a:t>Серов создал картину свободными мазками, которые делают картину подвижной, наполненной светом и воздухом. Льющийся из окна свет растворяет контуры предметов. </a:t>
            </a:r>
          </a:p>
          <a:p>
            <a:endParaRPr lang="ru-RU" dirty="0" smtClean="0"/>
          </a:p>
          <a:p>
            <a:r>
              <a:rPr lang="ru-RU" dirty="0" smtClean="0"/>
              <a:t>Это портрет – картина. Перед нами образ человека полного надежд… Жизнь только начинается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649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Фёдор Павлович Решетников «Переэкзаменовка» (1954 г.)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55444" y="534418"/>
            <a:ext cx="4475792" cy="59584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153688" cy="3811588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ru-RU" dirty="0" smtClean="0"/>
              <a:t>Одна из моих любимых картин этого художника.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Расспроси у родителей, что такое переэкзаменовка и ты поймёшь, почему такое сосредоточенное, нерадостное настроение у мальчика.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А там за окном светит солнце. Друзья- мальчишки зовут играть в футбол.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Художник замечательно использует в картине приём контраста (тёмное и светлое, холодные цвета и тёплые), чтобы передать настроение героя.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А на стене, как немой укор и напоминание, висит репродукция картины «Опять двойка» этого же художника.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36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brightnessContrast bright="-12000" contrast="55000"/>
                    </a14:imgEffect>
                  </a14:imgLayer>
                </a14:imgProps>
              </a:ext>
            </a:extLst>
          </a:blip>
          <a:srcRect l="16648" t="64962" r="10601" b="18543"/>
          <a:stretch/>
        </p:blipFill>
        <p:spPr>
          <a:xfrm>
            <a:off x="6105525" y="552450"/>
            <a:ext cx="5802630" cy="185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7931"/>
          <a:stretch/>
        </p:blipFill>
        <p:spPr>
          <a:xfrm>
            <a:off x="369934" y="619125"/>
            <a:ext cx="3265912" cy="3962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-1" b="8926"/>
          <a:stretch/>
        </p:blipFill>
        <p:spPr>
          <a:xfrm>
            <a:off x="3007572" y="2876550"/>
            <a:ext cx="3010488" cy="3686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7963" y="2936111"/>
            <a:ext cx="5119688" cy="356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6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525</Words>
  <Application>Microsoft Office PowerPoint</Application>
  <PresentationFormat>Широкоэкранный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ПОРТРЕТ</vt:lpstr>
      <vt:lpstr>Презентация PowerPoint</vt:lpstr>
      <vt:lpstr>Орест Адамович Кипренский «Портрет А.С. Пушкина»(1827 г.)</vt:lpstr>
      <vt:lpstr>Василий Андреевич Тропинин «Портрет А.С. Пушкина»(1827 г.)</vt:lpstr>
      <vt:lpstr>Презентация PowerPoint</vt:lpstr>
      <vt:lpstr>Валентин Александрович Серов «Девочка с персиками»(1887 г.)</vt:lpstr>
      <vt:lpstr>Фёдор Павлович Решетников «Переэкзаменовка» (1954 г.)</vt:lpstr>
      <vt:lpstr>Презентация PowerPoint</vt:lpstr>
      <vt:lpstr>Презентация PowerPoint</vt:lpstr>
      <vt:lpstr>Источники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10</cp:revision>
  <dcterms:created xsi:type="dcterms:W3CDTF">2020-04-19T04:20:00Z</dcterms:created>
  <dcterms:modified xsi:type="dcterms:W3CDTF">2022-10-10T22:01:32Z</dcterms:modified>
</cp:coreProperties>
</file>