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4" r:id="rId4"/>
    <p:sldId id="257" r:id="rId5"/>
    <p:sldId id="258" r:id="rId6"/>
    <p:sldId id="265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F6C1CE-9E38-4A93-9BE3-ED21EA07D3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17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944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5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574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56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831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33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53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39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98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22B59-2B92-4024-8B2A-A3F24F660152}" type="datetimeFigureOut">
              <a:rPr lang="ru-RU" smtClean="0"/>
              <a:t>25.09.2022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CC16A-D5B3-4DD3-8842-1D7565C7505A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D2F465-2416-40E4-80F7-CD8FAFBCD87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76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F2606BC-BFE9-451E-B7F1-A26A500D8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79647">
            <a:off x="1555643" y="3264129"/>
            <a:ext cx="4007412" cy="28270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9C804-0012-4BF0-831A-13AC2BFFB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737" y="483170"/>
            <a:ext cx="6660031" cy="2073599"/>
          </a:xfrm>
        </p:spPr>
        <p:txBody>
          <a:bodyPr>
            <a:normAutofit/>
          </a:bodyPr>
          <a:lstStyle/>
          <a:p>
            <a:r>
              <a:rPr lang="ru-RU" dirty="0">
                <a:latin typeface="Constantia" panose="02030602050306030303" pitchFamily="18" charset="0"/>
              </a:rPr>
              <a:t>Моя малая родина на карте страны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CF4C63-B900-4676-921D-62F23D541C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291" y="3021691"/>
            <a:ext cx="3998403" cy="375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26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14E3883-BFD9-4D98-88B8-9AD48C4FA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629" y="174378"/>
            <a:ext cx="7886700" cy="26842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Constantia" panose="02030602050306030303" pitchFamily="18" charset="0"/>
              </a:rPr>
              <a:t>Населённый пункт был основан в 1884 году как село Галкино-</a:t>
            </a:r>
            <a:r>
              <a:rPr lang="ru-RU" sz="2400" dirty="0" err="1">
                <a:latin typeface="Constantia" panose="02030602050306030303" pitchFamily="18" charset="0"/>
              </a:rPr>
              <a:t>Врасское</a:t>
            </a:r>
            <a:r>
              <a:rPr lang="ru-RU" sz="2400" dirty="0">
                <a:latin typeface="Constantia" panose="02030602050306030303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2400" dirty="0">
                <a:latin typeface="Constantia" panose="02030602050306030303" pitchFamily="18" charset="0"/>
              </a:rPr>
              <a:t>В 1905 году отошёл к Японии, С 1905 по 1946 город назывался Отиай (яп. 落合)</a:t>
            </a:r>
          </a:p>
          <a:p>
            <a:pPr marL="0" indent="0" algn="ctr">
              <a:buNone/>
            </a:pPr>
            <a:r>
              <a:rPr lang="ru-RU" sz="2400" dirty="0">
                <a:latin typeface="Constantia" panose="02030602050306030303" pitchFamily="18" charset="0"/>
              </a:rPr>
              <a:t>После Второй мировой войны возвращён СССР в 1945 году. В 1946 году получил статус города и имя «Долинск».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9E37AD-CAE8-471F-91E4-C62311BCE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04"/>
          <a:stretch/>
        </p:blipFill>
        <p:spPr>
          <a:xfrm>
            <a:off x="870012" y="3097118"/>
            <a:ext cx="7261934" cy="34000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coolSlant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99344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72CE91A-4B8D-45D9-B76E-7B533723D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879" y="1075428"/>
            <a:ext cx="4140242" cy="521099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451C94-D138-4271-92CF-EB2E4244CFF9}"/>
              </a:ext>
            </a:extLst>
          </p:cNvPr>
          <p:cNvSpPr txBox="1"/>
          <p:nvPr/>
        </p:nvSpPr>
        <p:spPr>
          <a:xfrm>
            <a:off x="1340529" y="275208"/>
            <a:ext cx="6134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onstantia" panose="02030602050306030303" pitchFamily="18" charset="0"/>
              </a:rPr>
              <a:t>Опиши символику герба Долинского района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44EEA7-81B5-4373-8E74-0B46C1C28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709" y="373477"/>
            <a:ext cx="3329126" cy="22221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9A85D24-E71F-41C2-AFDF-F3D061C031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8" y="4021584"/>
            <a:ext cx="2251124" cy="283641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053D370-B4F0-4093-8F0B-9460291BC4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428"/>
            <a:ext cx="2842329" cy="28364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8DBB6E8-224F-4DD8-B6C4-B95ED5B3D9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21" y="3429000"/>
            <a:ext cx="242059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369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4CD8B83C-8A41-40BB-B186-B3F1D4F822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818" y="350434"/>
            <a:ext cx="2859272" cy="359085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753734-9906-41E2-8A8E-9BF43C14F98B}"/>
              </a:ext>
            </a:extLst>
          </p:cNvPr>
          <p:cNvSpPr txBox="1"/>
          <p:nvPr/>
        </p:nvSpPr>
        <p:spPr>
          <a:xfrm>
            <a:off x="3258105" y="275208"/>
            <a:ext cx="565507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>
                <a:latin typeface="Constantia" panose="02030602050306030303" pitchFamily="18" charset="0"/>
              </a:rPr>
              <a:t>Три серебряных цветка </a:t>
            </a:r>
            <a:r>
              <a:rPr lang="ru-RU" sz="2000" dirty="0">
                <a:latin typeface="Constantia" panose="02030602050306030303" pitchFamily="18" charset="0"/>
              </a:rPr>
              <a:t>символизируют уважение жителей муниципального образования городской округ «Долинский» к государственной власти, которая в Российской Федерации осуществляется на основе разделения на законодательную, исполнительную и судебную.</a:t>
            </a:r>
          </a:p>
          <a:p>
            <a:pPr algn="ctr"/>
            <a:r>
              <a:rPr lang="ru-RU" sz="2000" u="sng" dirty="0">
                <a:latin typeface="Constantia" panose="02030602050306030303" pitchFamily="18" charset="0"/>
              </a:rPr>
              <a:t>Геральдический орёл с воздетыми крыльями </a:t>
            </a:r>
            <a:r>
              <a:rPr lang="ru-RU" sz="2000" dirty="0">
                <a:latin typeface="Constantia" panose="02030602050306030303" pitchFamily="18" charset="0"/>
              </a:rPr>
              <a:t>— символ высоты духа, аллегорически показывает редчайшую птицу-орлана, которая гнездится на территории района у мыса «Острый» и занесена в мировую «Красную книгу». Одновременно орёл символизирует храбрость, веру в победу, величие и власть, а его распростертые крылья — способность человека преодолевать трудности, устремление в будущее;</a:t>
            </a:r>
          </a:p>
          <a:p>
            <a:pPr algn="ctr"/>
            <a:r>
              <a:rPr lang="ru-RU" sz="2000" u="sng" dirty="0">
                <a:latin typeface="Constantia" panose="02030602050306030303" pitchFamily="18" charset="0"/>
              </a:rPr>
              <a:t>Зелено-лазоревое поле герба </a:t>
            </a:r>
            <a:r>
              <a:rPr lang="ru-RU" sz="2000" dirty="0">
                <a:latin typeface="Constantia" panose="02030602050306030303" pitchFamily="18" charset="0"/>
              </a:rPr>
              <a:t>показывает богатую природу, обилие лесов и широту прилегающей морской акватории.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09ABFE-D050-46AB-8F35-8D45E821731C}"/>
              </a:ext>
            </a:extLst>
          </p:cNvPr>
          <p:cNvSpPr txBox="1"/>
          <p:nvPr/>
        </p:nvSpPr>
        <p:spPr>
          <a:xfrm>
            <a:off x="186760" y="3941289"/>
            <a:ext cx="29473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nstantia" panose="02030602050306030303" pitchFamily="18" charset="0"/>
              </a:rPr>
              <a:t>Изображение на гербе лилии Глена связано с тем, что этот цветок произрастает только в Сахалинской области, в том числе и на территории муниципального образования городской округ «Долинский».</a:t>
            </a:r>
          </a:p>
        </p:txBody>
      </p:sp>
    </p:spTree>
    <p:extLst>
      <p:ext uri="{BB962C8B-B14F-4D97-AF65-F5344CB8AC3E}">
        <p14:creationId xmlns:p14="http://schemas.microsoft.com/office/powerpoint/2010/main" val="2882736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69E6B0-4FA8-433C-8DAC-486E9431E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2304" y="497150"/>
            <a:ext cx="4325088" cy="6114819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600" u="sng" dirty="0">
                <a:latin typeface="Constantia" panose="02030602050306030303" pitchFamily="18" charset="0"/>
              </a:rPr>
              <a:t>Золотая рыба</a:t>
            </a:r>
            <a:r>
              <a:rPr lang="ru-RU" sz="2600" dirty="0">
                <a:latin typeface="Constantia" panose="02030602050306030303" pitchFamily="18" charset="0"/>
              </a:rPr>
              <a:t>, означает, что наш район изобилует рыбой, а одно из основных, занятий жителей района связано с рыболовством.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600" u="sng" dirty="0">
                <a:latin typeface="Constantia" panose="02030602050306030303" pitchFamily="18" charset="0"/>
              </a:rPr>
              <a:t>Серебряная перевязь </a:t>
            </a:r>
            <a:r>
              <a:rPr lang="ru-RU" sz="2600" dirty="0">
                <a:latin typeface="Constantia" panose="02030602050306030303" pitchFamily="18" charset="0"/>
              </a:rPr>
              <a:t>аллегорически показывает самую большую реку Долинского района — Найбу, которая вместе с притоками пронизывает с севера на юг 2/3 территории района, впадая в Охотское море.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600" u="sng" dirty="0">
                <a:latin typeface="Constantia" panose="02030602050306030303" pitchFamily="18" charset="0"/>
              </a:rPr>
              <a:t>Серебряная волнистая линия</a:t>
            </a:r>
            <a:r>
              <a:rPr lang="ru-RU" sz="2600" dirty="0">
                <a:latin typeface="Constantia" panose="02030602050306030303" pitchFamily="18" charset="0"/>
              </a:rPr>
              <a:t>, разделяющая поле герба по диагонали снизу справа вверх влево, символизирует границу между сушей и морем и означает, что муниципальное образование городской округ «Долинский» расположен на восточном побережье острова Сахалин.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A43E6A-3DAB-4D65-9A55-259100303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79" y="171618"/>
            <a:ext cx="2859272" cy="35969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AC88F2-F87C-4D37-B545-3783AB876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5" y="3429000"/>
            <a:ext cx="2315725" cy="27476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E8506F-7D25-4ADA-8362-7761D9E93C23}"/>
              </a:ext>
            </a:extLst>
          </p:cNvPr>
          <p:cNvSpPr txBox="1"/>
          <p:nvPr/>
        </p:nvSpPr>
        <p:spPr>
          <a:xfrm>
            <a:off x="284085" y="6176639"/>
            <a:ext cx="3331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nstantia" panose="02030602050306030303" pitchFamily="18" charset="0"/>
              </a:rPr>
              <a:t>Орлан Белохвостый</a:t>
            </a:r>
          </a:p>
        </p:txBody>
      </p:sp>
    </p:spTree>
    <p:extLst>
      <p:ext uri="{BB962C8B-B14F-4D97-AF65-F5344CB8AC3E}">
        <p14:creationId xmlns:p14="http://schemas.microsoft.com/office/powerpoint/2010/main" val="3357284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31750" ty="0" sx="89000" sy="88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FFC9A82-C814-4016-9C59-AFF033898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9150" y="683581"/>
            <a:ext cx="3648722" cy="585038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>
                <a:latin typeface="Constantia" panose="02030602050306030303" pitchFamily="18" charset="0"/>
              </a:rPr>
              <a:t>Работа с картой </a:t>
            </a:r>
          </a:p>
          <a:p>
            <a:pPr marL="0" indent="0">
              <a:buNone/>
            </a:pPr>
            <a:r>
              <a:rPr lang="ru-RU" dirty="0">
                <a:latin typeface="Constantia" panose="02030602050306030303" pitchFamily="18" charset="0"/>
              </a:rPr>
              <a:t>1. Выясните, какие государства граничат с Сахалинской областью? Покажи их на карте</a:t>
            </a:r>
          </a:p>
          <a:p>
            <a:pPr marL="0" indent="0">
              <a:buNone/>
            </a:pPr>
            <a:r>
              <a:rPr lang="ru-RU" dirty="0">
                <a:latin typeface="Constantia" panose="02030602050306030303" pitchFamily="18" charset="0"/>
              </a:rPr>
              <a:t>2. Выясните, какие субъекты Российской Федерации являются нашими соседями? Перечисли их</a:t>
            </a:r>
          </a:p>
          <a:p>
            <a:pPr marL="0" indent="0">
              <a:buNone/>
            </a:pPr>
            <a:r>
              <a:rPr lang="ru-RU" dirty="0">
                <a:latin typeface="Constantia" panose="02030602050306030303" pitchFamily="18" charset="0"/>
              </a:rPr>
              <a:t>3. Покажи на карте Японское море, светло-синим Охотское море.</a:t>
            </a:r>
          </a:p>
          <a:p>
            <a:pPr marL="0" indent="0">
              <a:buNone/>
            </a:pPr>
            <a:r>
              <a:rPr lang="ru-RU" dirty="0">
                <a:latin typeface="Constantia" panose="02030602050306030303" pitchFamily="18" charset="0"/>
              </a:rPr>
              <a:t>4. Что является естественными границами Охотского и Японского моря с Тихим океаном.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7D9E2F-781F-41EA-8F62-FDD766AF9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66" y="213270"/>
            <a:ext cx="4553141" cy="64314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3540749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BD6FE5-7290-47F7-971C-468239CBE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17" y="5304408"/>
            <a:ext cx="8999165" cy="155359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>
                <a:latin typeface="Constantia" panose="02030602050306030303" pitchFamily="18" charset="0"/>
              </a:rPr>
              <a:t>Заверши кроссворд. Три административных центра уже вписаны. В кроссворде находятся только центры городских округов и муниципальных районов. Дефис в названии городов (например, Южно-Сахалинск), занимает отдельную ячейку кроссворда.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1BF8923-3DD0-43B7-9ABE-C4949170E4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82444" cy="531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72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51FCF-528F-41BB-BB62-1197A1234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95" y="152062"/>
            <a:ext cx="3733598" cy="13393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atin typeface="Constantia" panose="02030602050306030303" pitchFamily="18" charset="0"/>
              </a:rPr>
              <a:t>Карта Сахалинской области с муниципальными образованиями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88EBD1-EF97-4302-91AF-30A42FDA9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29" y="821755"/>
            <a:ext cx="4763566" cy="55517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B3EB72-0C76-45D7-BEA9-3E43DB02BEF5}"/>
              </a:ext>
            </a:extLst>
          </p:cNvPr>
          <p:cNvSpPr txBox="1"/>
          <p:nvPr/>
        </p:nvSpPr>
        <p:spPr>
          <a:xfrm>
            <a:off x="5326601" y="1491449"/>
            <a:ext cx="346229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Александровск-Сахалинский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Анивский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Долинский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Корсаковский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Курильский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Макаровский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Невельский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Ногликский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Охинский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Поронайский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Северо-курильский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Смирныховский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Томаринский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Тымовский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Углегорский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Холмский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Южно-Курильский</a:t>
            </a:r>
          </a:p>
          <a:p>
            <a:pPr marL="342900" indent="-342900">
              <a:buAutoNum type="arabicPeriod"/>
            </a:pPr>
            <a:r>
              <a:rPr lang="ru-RU" b="1" dirty="0">
                <a:latin typeface="Constantia" panose="02030602050306030303" pitchFamily="18" charset="0"/>
              </a:rPr>
              <a:t>Южно-Сахалинск</a:t>
            </a:r>
          </a:p>
        </p:txBody>
      </p:sp>
    </p:spTree>
    <p:extLst>
      <p:ext uri="{BB962C8B-B14F-4D97-AF65-F5344CB8AC3E}">
        <p14:creationId xmlns:p14="http://schemas.microsoft.com/office/powerpoint/2010/main" val="4917425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2" id="{0CA2EB58-F02B-49B4-A7D2-07769191012E}" vid="{3C3C801B-F68D-4333-A26E-62EA084AC00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96</TotalTime>
  <Words>409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Constantia</vt:lpstr>
      <vt:lpstr>Тема2</vt:lpstr>
      <vt:lpstr>Моя малая родина на карте страны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Заверши кроссворд. Три административных центра уже вписаны. В кроссворде находятся только центры городских округов и муниципальных районов. Дефис в названии городов (например, Южно-Сахалинск), занимает отдельную ячейку кроссворда. </vt:lpstr>
      <vt:lpstr>Карта Сахалинской области с муниципальными образованиями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район на карте области</dc:title>
  <dc:creator>sveta parakhina</dc:creator>
  <cp:lastModifiedBy>sveta parakhina</cp:lastModifiedBy>
  <cp:revision>20</cp:revision>
  <dcterms:created xsi:type="dcterms:W3CDTF">2022-09-24T06:46:08Z</dcterms:created>
  <dcterms:modified xsi:type="dcterms:W3CDTF">2022-09-25T05:28:37Z</dcterms:modified>
</cp:coreProperties>
</file>