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5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45.gif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gif"/><Relationship Id="rId13" Type="http://schemas.openxmlformats.org/officeDocument/2006/relationships/image" Target="../media/image78.jpe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45.gif"/><Relationship Id="rId21" Type="http://schemas.openxmlformats.org/officeDocument/2006/relationships/image" Target="../media/image86.jpe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17" Type="http://schemas.openxmlformats.org/officeDocument/2006/relationships/image" Target="../media/image82.jpeg"/><Relationship Id="rId25" Type="http://schemas.openxmlformats.org/officeDocument/2006/relationships/image" Target="../media/image90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jpeg"/><Relationship Id="rId20" Type="http://schemas.openxmlformats.org/officeDocument/2006/relationships/image" Target="../media/image85.jpeg"/><Relationship Id="rId29" Type="http://schemas.openxmlformats.org/officeDocument/2006/relationships/image" Target="../media/image94.png"/><Relationship Id="rId1" Type="http://schemas.openxmlformats.org/officeDocument/2006/relationships/tags" Target="../tags/tag15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24" Type="http://schemas.openxmlformats.org/officeDocument/2006/relationships/image" Target="../media/image89.jpeg"/><Relationship Id="rId5" Type="http://schemas.openxmlformats.org/officeDocument/2006/relationships/image" Target="../media/image70.jpeg"/><Relationship Id="rId15" Type="http://schemas.openxmlformats.org/officeDocument/2006/relationships/image" Target="../media/image80.jpeg"/><Relationship Id="rId23" Type="http://schemas.openxmlformats.org/officeDocument/2006/relationships/image" Target="../media/image88.jpeg"/><Relationship Id="rId28" Type="http://schemas.openxmlformats.org/officeDocument/2006/relationships/image" Target="../media/image93.png"/><Relationship Id="rId10" Type="http://schemas.openxmlformats.org/officeDocument/2006/relationships/image" Target="../media/image75.jpeg"/><Relationship Id="rId19" Type="http://schemas.openxmlformats.org/officeDocument/2006/relationships/image" Target="../media/image84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Relationship Id="rId14" Type="http://schemas.openxmlformats.org/officeDocument/2006/relationships/image" Target="../media/image79.png"/><Relationship Id="rId22" Type="http://schemas.openxmlformats.org/officeDocument/2006/relationships/image" Target="../media/image87.jpeg"/><Relationship Id="rId27" Type="http://schemas.openxmlformats.org/officeDocument/2006/relationships/image" Target="../media/image9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13" Type="http://schemas.openxmlformats.org/officeDocument/2006/relationships/image" Target="../media/image105.jpeg"/><Relationship Id="rId18" Type="http://schemas.openxmlformats.org/officeDocument/2006/relationships/image" Target="../media/image110.jpeg"/><Relationship Id="rId3" Type="http://schemas.openxmlformats.org/officeDocument/2006/relationships/hyperlink" Target="http://www.liveinternet.ru/users/kakula/post190599911/" TargetMode="External"/><Relationship Id="rId21" Type="http://schemas.openxmlformats.org/officeDocument/2006/relationships/image" Target="../media/image113.jpeg"/><Relationship Id="rId7" Type="http://schemas.openxmlformats.org/officeDocument/2006/relationships/image" Target="../media/image99.jpeg"/><Relationship Id="rId12" Type="http://schemas.openxmlformats.org/officeDocument/2006/relationships/image" Target="../media/image104.png"/><Relationship Id="rId17" Type="http://schemas.openxmlformats.org/officeDocument/2006/relationships/image" Target="../media/image109.jpeg"/><Relationship Id="rId2" Type="http://schemas.openxmlformats.org/officeDocument/2006/relationships/image" Target="../media/image95.gif"/><Relationship Id="rId16" Type="http://schemas.openxmlformats.org/officeDocument/2006/relationships/image" Target="../media/image108.png"/><Relationship Id="rId20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11" Type="http://schemas.openxmlformats.org/officeDocument/2006/relationships/image" Target="../media/image103.jpeg"/><Relationship Id="rId5" Type="http://schemas.openxmlformats.org/officeDocument/2006/relationships/image" Target="../media/image97.jpeg"/><Relationship Id="rId15" Type="http://schemas.openxmlformats.org/officeDocument/2006/relationships/image" Target="../media/image107.png"/><Relationship Id="rId23" Type="http://schemas.openxmlformats.org/officeDocument/2006/relationships/image" Target="../media/image115.gif"/><Relationship Id="rId10" Type="http://schemas.openxmlformats.org/officeDocument/2006/relationships/image" Target="../media/image102.jpeg"/><Relationship Id="rId19" Type="http://schemas.openxmlformats.org/officeDocument/2006/relationships/image" Target="../media/image111.jpeg"/><Relationship Id="rId4" Type="http://schemas.openxmlformats.org/officeDocument/2006/relationships/image" Target="../media/image96.jpeg"/><Relationship Id="rId9" Type="http://schemas.openxmlformats.org/officeDocument/2006/relationships/image" Target="../media/image101.png"/><Relationship Id="rId14" Type="http://schemas.openxmlformats.org/officeDocument/2006/relationships/image" Target="../media/image106.jpeg"/><Relationship Id="rId22" Type="http://schemas.openxmlformats.org/officeDocument/2006/relationships/image" Target="../media/image1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zen.yandex.ru/" TargetMode="External"/><Relationship Id="rId13" Type="http://schemas.openxmlformats.org/officeDocument/2006/relationships/hyperlink" Target="https://topwar.r/" TargetMode="External"/><Relationship Id="rId18" Type="http://schemas.openxmlformats.org/officeDocument/2006/relationships/hyperlink" Target="https://bal-sch6.edumsko.ru/" TargetMode="External"/><Relationship Id="rId3" Type="http://schemas.openxmlformats.org/officeDocument/2006/relationships/hyperlink" Target="http://yandex.ru/clck/jsredir?from=yandex.ru;images/search;images;;&amp;text=&amp;etext=8891.BiW9fbGbMnL7xCrhgXnF5FxpDuHPHwxZh5OGakp6ECQEQwb5H4s4qDXnEdJzl3obb8FcUxe95TPaD4_kt7Tr7fsjodZSiS23cYqHFyuFC6o.4713436a66bdb1df60614560ba88411adbb6d04a&amp;uuid=&amp;state=tid_Wvm4RM28ca_MiO4Ne9osTPtpHS9wicjEF5X7fRziVPIHCd9FyQ,,&amp;data=UlNrNmk5WktYejY4cHFySjRXSWhXTHo5MjNXdHFqWGh2cHQzNl9BQ0tyTGtjWEFmT3Z1SmRZb01Zd0ZhRENUYUNXX1p1cG9JX3p0cU5tRDlZaExVSWN0bjZOTE5xWWZSQ0ZxWFZKbEVCUHpJMk8ydHQ2cHRlRUZKczBxTnZsU1dyZHY5QUp6SVZBVzFJLVhfQ0RFNnhnLCw,&amp;sign=e6319791605bdfaec21613afdc6fdf63&amp;keyno=0&amp;b64e=2&amp;l10n=ru" TargetMode="External"/><Relationship Id="rId7" Type="http://schemas.openxmlformats.org/officeDocument/2006/relationships/hyperlink" Target="https://kashkorsch.edumsko.ru/" TargetMode="External"/><Relationship Id="rId12" Type="http://schemas.openxmlformats.org/officeDocument/2006/relationships/hyperlink" Target="https://kazved.ru/" TargetMode="External"/><Relationship Id="rId17" Type="http://schemas.openxmlformats.org/officeDocument/2006/relationships/hyperlink" Target="https://ru.wikipedia.or/" TargetMode="External"/><Relationship Id="rId2" Type="http://schemas.openxmlformats.org/officeDocument/2006/relationships/image" Target="../media/image118.gif"/><Relationship Id="rId16" Type="http://schemas.openxmlformats.org/officeDocument/2006/relationships/hyperlink" Target="https://skaramanga-1972.livejournal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sportal.ru/nachalnaya-shkola/vospitatelnaya-rabota/2015/09/20/voyna-proshlas-po-detskim-sudbam-grozno" TargetMode="External"/><Relationship Id="rId11" Type="http://schemas.openxmlformats.org/officeDocument/2006/relationships/hyperlink" Target="http://old.redsta/" TargetMode="External"/><Relationship Id="rId5" Type="http://schemas.openxmlformats.org/officeDocument/2006/relationships/hyperlink" Target="https://nsportal.ru/" TargetMode="External"/><Relationship Id="rId15" Type="http://schemas.openxmlformats.org/officeDocument/2006/relationships/hyperlink" Target="https://ru.wikipedia.org/" TargetMode="External"/><Relationship Id="rId10" Type="http://schemas.openxmlformats.org/officeDocument/2006/relationships/hyperlink" Target="http://moyapobeda.ru/" TargetMode="External"/><Relationship Id="rId19" Type="http://schemas.openxmlformats.org/officeDocument/2006/relationships/hyperlink" Target="https://yandex.ru/images/search?text=%D0%93%D0%95%D0%A0%D0%9E%D0%98%20%D0%9F%D0%98%D0%9E%D0%9D%D0%95%D0%A0%D0%AB&amp;stype=image&amp;lr=101746&amp;parent-reqid=1588168368310106-308530730220944478700290-production-" TargetMode="External"/><Relationship Id="rId4" Type="http://schemas.openxmlformats.org/officeDocument/2006/relationships/hyperlink" Target="https://stranakids.ru/deti-voiny/3" TargetMode="External"/><Relationship Id="rId9" Type="http://schemas.openxmlformats.org/officeDocument/2006/relationships/hyperlink" Target="https://hist.rosuchebnik.ru/" TargetMode="External"/><Relationship Id="rId14" Type="http://schemas.openxmlformats.org/officeDocument/2006/relationships/hyperlink" Target="https://yandex.ru/images?stype=image&amp;lr=101746&amp;parent-reqid=1588168106843831-1382590631640730346102326-production-app-host-man-web-yp-17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microsoft.com/office/2007/relationships/media" Target="../media/media2.mp3"/><Relationship Id="rId7" Type="http://schemas.openxmlformats.org/officeDocument/2006/relationships/image" Target="../media/image18.jpeg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gif"/><Relationship Id="rId10" Type="http://schemas.openxmlformats.org/officeDocument/2006/relationships/image" Target="../media/image21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6.gif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6.gif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ФОТО УЧИТЕЛЯ\Новая папка\unnamed (1)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878" y="260648"/>
            <a:ext cx="9068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 9 ПГТ.СИБИРЦЕВО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2279" y="5934670"/>
            <a:ext cx="20770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  <a:b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Хрущ Евгений </a:t>
            </a:r>
            <a:b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учащий 8 класса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7512" y="2132856"/>
            <a:ext cx="63289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МАЛЕНЬКИЕ ГЕРОИ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БОЛЬШОЙ ВОЙНЫ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388718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1941-1945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Инструментальная музыка - ...память..._(Audio-VK4.ru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6851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300"/>
    </mc:Choice>
    <mc:Fallback>
      <p:transition spd="slow" advTm="22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  <p:extLst mod="1">
    <p:ext uri="{E180D4A7-C9FB-4DFB-919C-405C955672EB}">
      <p14:showEvtLst xmlns:p14="http://schemas.microsoft.com/office/powerpoint/2010/main">
        <p14:playEvt time="15344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260648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C000"/>
                </a:solidFill>
                <a:latin typeface="Arial Black" pitchFamily="34" charset="0"/>
              </a:rPr>
              <a:t>ПОМИМО ШКОЛЫ РЕБЯТА ТРУДИЛИСЬ НА ЗАВОДАХ, ФАБРИКАХ, ПОЛЯХ, ПРОИЗВОДСТВАХ ЗЕМЕНИВ УШЕДШИХ НА ФРОНТ БРАТЬЕВ И СЕСТЁР. </a:t>
            </a:r>
          </a:p>
          <a:p>
            <a:r>
              <a:rPr lang="ru-RU" dirty="0">
                <a:solidFill>
                  <a:srgbClr val="FFC000"/>
                </a:solidFill>
                <a:latin typeface="Arial Black" pitchFamily="34" charset="0"/>
              </a:rPr>
              <a:t>ТРУДИЛИСЬ И НА ОБОРОННЫХ ПРЕДПРИЯТИЯХ: ДЕЛАЛИ ВЗРЫВАТЕЛИ К МИНАМ. ПРИКЛАДЫ ДЛЯ ВИНТОВОК И АВТОМАТОВ, ДЫМОВЫЕ ШАШКИ, СОБИРАЛИ ПРОТИВОГАЗЫ.</a:t>
            </a:r>
          </a:p>
        </p:txBody>
      </p:sp>
      <p:pic>
        <p:nvPicPr>
          <p:cNvPr id="20482" name="Picture 2" descr="http://sibfolk.ru/_nw/1/169847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53966"/>
            <a:ext cx="3149481" cy="236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www.blokadamuseum.ru/wp-content/uploads/2015/12/7480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2" y="404664"/>
            <a:ext cx="3137683" cy="2117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https://stolica-s.su/wp-content/uploads/2018/08/1533294861-stolica-s-su-podrostki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8" y="2607357"/>
            <a:ext cx="3282427" cy="218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https://avatars.mds.yandex.net/get-pdb/1907041/098f3ce4-1da8-4463-ab8b-a087140da0a6/s1200?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17675"/>
            <a:ext cx="2994395" cy="198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6670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10"/>
    </mc:Choice>
    <mc:Fallback>
      <p:transition spd="slow" advTm="13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957" cy="696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68035" y="2531289"/>
            <a:ext cx="57759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Arial Black" pitchFamily="34" charset="0"/>
              </a:rPr>
              <a:t>ПРОТРАВЛИВАЛИ </a:t>
            </a: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ЗЕРНО, ПРОВЕРЯЛИ ЕГО НА СХОЖЕСТЬ, ДЕЛАЛИ ЩИТЫ ДЛЯ СНЕГОЗАДЕРЖАНИЯ. ХОДИЛИ В ЛЕС СОБИРАЛИ ЯГОДЫ, ГРИБЫ, ОРЕХИ, ЛЕЧЕБНЫЕ ТРАВЫ. МАЛАЯ ЧАСТИЦА ПРОДОВОЛЬСТВИЯ ОСТАВАЛАСЬ В ТЫЛУ,  ВСЕ УХОДИЛО НА ФРОНТ</a:t>
            </a:r>
          </a:p>
        </p:txBody>
      </p:sp>
      <p:pic>
        <p:nvPicPr>
          <p:cNvPr id="10242" name="Picture 2" descr="Прокуратура Тамбовской области. Официальный сайт - Show New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157192"/>
            <a:ext cx="313489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resslife - «Убыль мужских рук в колхозах быстро пополняется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48" y="2881389"/>
            <a:ext cx="2954134" cy="201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fs00.infourok.ru/images/doc/198/225869/img1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3" t="29980" r="8977" b="37232"/>
          <a:stretch/>
        </p:blipFill>
        <p:spPr bwMode="auto">
          <a:xfrm>
            <a:off x="5940152" y="4582374"/>
            <a:ext cx="2960840" cy="224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Советские школьники ухаживают за телятами на животноводческой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883" y="328157"/>
            <a:ext cx="2976265" cy="199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098" y="86519"/>
            <a:ext cx="51139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РАБОТАЛИ В СЕЛЬСКОМ ХОЗЯЙСТВЕ, ВЫРАЩИВАЛИ ОВОЩИ И ФРУКТЫ. ОНИ СОЗДАВАЛИ ПОСТЫ ПО ОХРАНЕ ХЛЕБА, ПРОВОДИЛИ РЕЙДЫ ПРОВЕРОК ГОТОВНОСТИ В КОЛХОЗАХ К ПОЛЕВЫМ РАБОТАМ, СОБИРАЛИ УДОБРЕНИЯ, УХАЖИВАЛИ ЗА МОЛОДНЯКОМ НА ЖИВОТНОВОДЧЕСКИХ ФЕРМАХ, ЗА РАБОЧИМИ ЛОШАДЬМИ,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177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710"/>
    </mc:Choice>
    <mc:Fallback>
      <p:transition spd="slow" advTm="18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3128" cy="739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696" y="269519"/>
            <a:ext cx="4927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В ШКОЛЬНЫХ МАСТЕРСКИХ ПИОНЕРЫ ШИЛИ ДЛЯ АРМИИ БЕЛЬЁ, ГИМНАСТЕРКИ. ДЕВОЧКИ ВЯЗАЛИ ТЕПЛЫЕ ВЕЩИ. РАБОТАЛИ ВСЕ И СТАР И МАЛ ПО 12-16 ЧАСОВ В СУТКИ</a:t>
            </a:r>
            <a:r>
              <a:rPr lang="ru-RU" b="1" dirty="0" smtClean="0">
                <a:solidFill>
                  <a:srgbClr val="FFC000"/>
                </a:solidFill>
                <a:latin typeface="Arial Black" pitchFamily="34" charset="0"/>
              </a:rPr>
              <a:t>.</a:t>
            </a:r>
            <a:endParaRPr lang="ru-RU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11266" name="Picture 2" descr="У войны недетское лицо - история россии, презент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86" y="2018858"/>
            <a:ext cx="3923928" cy="213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Политехники в ВОВ - Изменения условий работы институт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122" y="5015482"/>
            <a:ext cx="2583409" cy="193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Школьники военной поры | Молодежный порта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766" y="146808"/>
            <a:ext cx="2879304" cy="199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86414" y="2146556"/>
            <a:ext cx="488966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Arial Black" pitchFamily="34" charset="0"/>
              </a:rPr>
              <a:t>В </a:t>
            </a: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ЗДАНИЯХ ШКОЛ ЧАСТО СОЗДАВАЛИСЬ МЕДИЦИНСКИЕ ПУНКТЫ И ГОСПИТАЛИ, В КОТОРЫХ РЕБЯТА УХАЖИВАЛИ ЗА РАНЕНЫМИ, ДЕЖУРИЛИ ПО НОЧАМ, КАК МОГЛИ ПОДДЕРЖИВАЛИ ИХ: ПЕЛИ ПЕСНИ, ЧИТАЛИ КНИГИ, ТАНЦЕВАЛИ, ПО ПРОСЬБЕ РАНЕНЫХ ПИСАЛИ ПИСЬМА РОДНЫМ.</a:t>
            </a:r>
          </a:p>
        </p:txBody>
      </p:sp>
      <p:pic>
        <p:nvPicPr>
          <p:cNvPr id="11268" name="Picture 4" descr="10 снимков о войне: фотографии из альбомов жителей Удмуртии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58"/>
          <a:stretch/>
        </p:blipFill>
        <p:spPr bwMode="auto">
          <a:xfrm>
            <a:off x="107504" y="4365104"/>
            <a:ext cx="2583152" cy="212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s://ds04.infourok.ru/uploads/ex/0fe9/0009faf8-75618c62/img1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5" t="23611" r="15013"/>
          <a:stretch/>
        </p:blipFill>
        <p:spPr bwMode="auto">
          <a:xfrm>
            <a:off x="5907430" y="4918344"/>
            <a:ext cx="3329672" cy="213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344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84"/>
    </mc:Choice>
    <mc:Fallback>
      <p:transition spd="slow" advTm="14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6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26219"/>
            <a:ext cx="4752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ЧАСТО ШКОЛЬНИКИ ОБЪЕДЕНЯЛИСЬ В ДВИЖЕНИЯ ЗА СБОР СРЕДСТВ ДЛЯ КРАСНОЙ АРМИИ И ВОЕННО-МОРСКОГО ФЛОТА. ОНИ БРАЛИ ОБЯЗАТЕЛЬСТВА АКТИВНЕЕ ВКЛЮЧАТЬСЯ В СБОР МАКУЛАТУРЫ И МЕТАЛЛОЛОМА. НА СОБРАННЫЕ ПО КОПЕЙКИ ДЕНЬГИ ОНИ ПРИОБРЕТАЛИ ТАНКИ, САМОЛЕТЫ, «КАТЮШИ» И ДРУГОЕ ОРУЖИЕ И ПЕРЕДАВАЛИ ИХ В ДЕЙСТВУЮЩЮЮ АРМИЮ</a:t>
            </a:r>
            <a:r>
              <a:rPr lang="ru-RU" b="1" dirty="0" smtClean="0">
                <a:solidFill>
                  <a:srgbClr val="FFC000"/>
                </a:solidFill>
                <a:latin typeface="Arial Black" pitchFamily="34" charset="0"/>
              </a:rPr>
              <a:t>. НА МНОГИХ ФРОНТАХ В ВОЗДУХЕ БЫЛИ ПИОНЕРСКИЕ БОЕВЫЕ САМОЛЕТЫ.</a:t>
            </a:r>
            <a:endParaRPr lang="ru-RU" b="1" dirty="0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12290" name="Picture 2" descr="Танк &quot;Малютка&quot;: Как дети помогли построить танк » Сила в ПРАВДЕ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04" y="4636774"/>
            <a:ext cx="2673768" cy="200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Танковая колонна «Горьковский пионер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6219"/>
            <a:ext cx="2453517" cy="196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Именные самолеты Второй мировой войны. Часть 5 - Красные Соколы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394" y="2115039"/>
            <a:ext cx="4032448" cy="263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pp.userapi.com/c841637/v841637368/21a7f/4g3M9zFsJK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419" y="4894930"/>
            <a:ext cx="2976265" cy="186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69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64"/>
    </mc:Choice>
    <mc:Fallback>
      <p:transition spd="slow" advTm="154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3128" cy="739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s://ic.pics.livejournal.com/mi3ch/983718/5384270/5384270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8" y="320488"/>
            <a:ext cx="3810000" cy="271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reibert.info/media/897-1-jpg.349958/ful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999" y="620688"/>
            <a:ext cx="4072348" cy="2917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429000"/>
            <a:ext cx="52200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БРОДЯ ПО РАЗБИТЫМ УЛИЦАМ РЕБЯТА СОБИРАЛИ ОСТАВШИЕСЯ ОТ БОЁВ ВИНТОВКИ, ПАТРОНЫ, ПУЛЕМЁТЫ, ГРАНАТЫ И ПЕРЕДАВАЛИ ВСЁ ЭТО ПАРТИЗАНАМ. </a:t>
            </a:r>
          </a:p>
        </p:txBody>
      </p:sp>
      <p:pic>
        <p:nvPicPr>
          <p:cNvPr id="13318" name="Picture 6" descr="https://ds02.infourok.ru/uploads/ex/055d/000116cc-0473fabd/3/img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0" t="11465" r="8627" b="13637"/>
          <a:stretch/>
        </p:blipFill>
        <p:spPr bwMode="auto">
          <a:xfrm>
            <a:off x="5695590" y="3863301"/>
            <a:ext cx="3213757" cy="228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774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63"/>
    </mc:Choice>
    <mc:Fallback>
      <p:transition spd="slow" advTm="73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62" y="20069"/>
            <a:ext cx="9353128" cy="739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52453" y="260648"/>
            <a:ext cx="577669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МНОГИЕ ВЕЛИ РАЗВЕДКИ И БЫЛИ </a:t>
            </a:r>
            <a:r>
              <a:rPr lang="ru-RU" b="1" dirty="0" smtClean="0">
                <a:solidFill>
                  <a:srgbClr val="FF0000"/>
                </a:solidFill>
              </a:rPr>
              <a:t>СВЯЗНЫМИ </a:t>
            </a:r>
            <a:r>
              <a:rPr lang="ru-RU" b="1" dirty="0">
                <a:solidFill>
                  <a:srgbClr val="FF0000"/>
                </a:solidFill>
              </a:rPr>
              <a:t>В ПАРТИЗАНСКИХ ОТРЯДАХ. МНОГИХ ИЗ НИХ ЗВЕРСКИ ПЫТАЛИ И КАЗНИЛИ КАРАТЕЛИ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РЕБЯТА ТАК ЖЕ БОРОЛИСЬ С ФАШИЗМОМ С ОРУЖИЕМ В РУКАХ, СТАНОВЯСЬ СЫНОВЬЯМИ И ДОЧЕРЬМИ ПОЛКОВ.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В РЯДАХ КРАСНОЙ АРМИИ СЛУЖИЛО БОЛЕЕ 3500 ФРОНТОВИКОВ МЛАДШЕ 16 ЛЕТ.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МАЛЕНЬКИЕ ГЕРОИ СРАЖАЛИСЬ </a:t>
            </a:r>
            <a:r>
              <a:rPr lang="ru-RU" b="1" dirty="0" smtClean="0">
                <a:solidFill>
                  <a:srgbClr val="FF0000"/>
                </a:solidFill>
              </a:rPr>
              <a:t>НАРАВНЕ </a:t>
            </a:r>
            <a:r>
              <a:rPr lang="ru-RU" b="1" dirty="0" smtClean="0">
                <a:solidFill>
                  <a:srgbClr val="FF0000"/>
                </a:solidFill>
              </a:rPr>
              <a:t>СО СТАРШИМИ ТОВАРИЩАМИ.  ХОДИЛИ В РАЗВЕДКУ, ПРИНОСИЛИ ЦЕННЫЕ СВЕДЕНИЯ ИЗ ТЫЛА ВРАГА, УЧАВСТВОВАЛИ В БОЕВЫХ ОПЕРАЦИЯХ, РАСКЛЕИВАЛИ ЛИСТОВКИ, ВЗРЫВАЛИ ФАШИСТСКИЕ ШТАБЫ, ПУСКАЛИ ПОД ОТКОС ВРАЖЕСКИЕ ВОЕННЫЕ ЭШЕЛОНЫ.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Гвардии рядовой Сереженька - самый молодой солдат Великой Отечественной войны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5" y="0"/>
            <a:ext cx="1587182" cy="215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udm-info.ru/object_images/18652_max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507" y="981830"/>
            <a:ext cx="1530965" cy="223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http://nagrada-info.narod.ru/medzbz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63528" y="2793460"/>
            <a:ext cx="287912" cy="50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selchanka.com/wp-content/uploads/2012/06/Za-otvagu-1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560" y="2797229"/>
            <a:ext cx="254563" cy="50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vojna.at.ua/medal/berlin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738" y="2797229"/>
            <a:ext cx="268842" cy="49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o-poisk.at.ua/_fr/1/749068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375" y="2789690"/>
            <a:ext cx="264295" cy="50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011.radikal.ru/i315/1411/35/853003639eb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392" y="4989430"/>
            <a:ext cx="1557249" cy="204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pionery-geroi.ucoz.ru/arkadiykamanin/150px-ZV005376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53" y="6346748"/>
            <a:ext cx="340847" cy="31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pionery-geroi.ucoz.ru/arkadiykamanin/150px-ZV005376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217" y="6373510"/>
            <a:ext cx="340847" cy="31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pionery-geroi.ucoz.ru/arkadiykamanin/150px-Za_pobedu_nad_germani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661" y="6373510"/>
            <a:ext cx="237107" cy="33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pionery-geroi.ucoz.ru/arkadiykamanin/150px-Capture_of_Budapest_OBVERSE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5331768" y="6373510"/>
            <a:ext cx="246070" cy="33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pionery-geroi.ucoz.ru/150px-Order_of_Red_Banner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918" y="6346748"/>
            <a:ext cx="353335" cy="38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pionery-geroi.ucoz.ru/arkadiykamanin/150px-Capture_of_Vienna_OBVERSE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371" y="6385216"/>
            <a:ext cx="309290" cy="39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pionery-geroi.ucoz.ru/vasja_korobko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8" y="3475754"/>
            <a:ext cx="1437518" cy="198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Kovalev s.jp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6" r="18426"/>
          <a:stretch/>
        </p:blipFill>
        <p:spPr bwMode="auto">
          <a:xfrm>
            <a:off x="1715767" y="4833631"/>
            <a:ext cx="1215283" cy="188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pionery-geroi.ucoz.ru/150px-Order_of_the_Patriotic_War-1st_class-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374" y="6241190"/>
            <a:ext cx="346799" cy="38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://pionery-geroi.ucoz.ru/arkadiykamanin/150px-ZV0053764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173" y="6279204"/>
            <a:ext cx="418243" cy="3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im2-tub-ru.yandex.net/i?id=6995201e2bb76fa5e4b9b77f5b296aa0&amp;n=24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416" y="6272739"/>
            <a:ext cx="251959" cy="41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s://avatars.mds.yandex.net/get-pdb/2080667/932ec9ba-2884-46fc-9f51-4671453b1fe5/s1200?webp=fals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25" y="5062177"/>
            <a:ext cx="305688" cy="3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d2zofuu73zurgl.cloudfront.net/bag-auction/cloned-images/17934/001/a_ignore_q_80_w_1000_c_limit_001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16" y="5053894"/>
            <a:ext cx="324035" cy="32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d2zofuu73zurgl.cloudfront.net/bag-auction/cloned-images/17934/001/a_ignore_q_80_w_1000_c_limit_001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51" y="5063857"/>
            <a:ext cx="296846" cy="29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958" y="5419621"/>
            <a:ext cx="1771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Юный партизан-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Коробко Василий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 погиб в Белоруссии 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1 апреля 1944 года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65248" y="5212280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Отважный, молодой юнга-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Саша Ковалев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Погиб 9мая 1944года 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47239" y="208572"/>
            <a:ext cx="2448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Юный разведчик-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Григорий </a:t>
            </a:r>
            <a:r>
              <a:rPr lang="ru-RU" sz="1200" b="1" dirty="0" err="1" smtClean="0">
                <a:solidFill>
                  <a:schemeClr val="bg1"/>
                </a:solidFill>
              </a:rPr>
              <a:t>Двоеглазов</a:t>
            </a:r>
            <a:r>
              <a:rPr lang="ru-RU" sz="12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 Дошел до Берлина</a:t>
            </a:r>
            <a:r>
              <a:rPr lang="ru-RU" dirty="0" smtClean="0">
                <a:solidFill>
                  <a:schemeClr val="bg1"/>
                </a:solidFill>
              </a:rPr>
              <a:t>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1762" y="2154236"/>
            <a:ext cx="1584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Самый молодой боец Красной Армии-Алешков Серёжа (6лет). Первый подвиг- спас своего командира.</a:t>
            </a:r>
            <a:endParaRPr lang="ru-RU" sz="1200" dirty="0">
              <a:solidFill>
                <a:schemeClr val="bg1"/>
              </a:solidFill>
            </a:endParaRPr>
          </a:p>
        </p:txBody>
      </p:sp>
      <p:pic>
        <p:nvPicPr>
          <p:cNvPr id="15366" name="Picture 6" descr="Medal for Merit in Combat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5" y="1577293"/>
            <a:ext cx="288032" cy="53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WW2 Victory USSR OBVERSE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45" y="1577294"/>
            <a:ext cx="278989" cy="52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Order of the Patriotic War (1st class)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47" y="1610751"/>
            <a:ext cx="403749" cy="42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956539" y="5594922"/>
            <a:ext cx="1265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Самый юный летчик-Аркадий </a:t>
            </a:r>
            <a:r>
              <a:rPr lang="ru-RU" sz="1200" b="1" dirty="0" err="1" smtClean="0">
                <a:solidFill>
                  <a:schemeClr val="bg1"/>
                </a:solidFill>
              </a:rPr>
              <a:t>Каманин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5372" name="Picture 12" descr="https://smolbattle.ru/data/attachments/526/526407-993a74f4962d2304fd966ad60094faab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637" y="3442246"/>
            <a:ext cx="1428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347363" y="5410257"/>
            <a:ext cx="1814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Надя Богданова. 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В 9 лет стала разведчицей в партизанском отряде. </a:t>
            </a:r>
            <a:r>
              <a:rPr lang="ru-RU" sz="1200" b="1" dirty="0" err="1" smtClean="0">
                <a:solidFill>
                  <a:schemeClr val="bg1"/>
                </a:solidFill>
              </a:rPr>
              <a:t>Ёе</a:t>
            </a:r>
            <a:r>
              <a:rPr lang="ru-RU" sz="1200" b="1" dirty="0" smtClean="0">
                <a:solidFill>
                  <a:schemeClr val="bg1"/>
                </a:solidFill>
              </a:rPr>
              <a:t>  пытали, дважды казнили, она выжила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38" name="Picture 2" descr="http://pionery-geroi.ucoz.ru/150px-Order_of_Red_Banner.png"/>
          <p:cNvPicPr/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146" y="5053894"/>
            <a:ext cx="434382" cy="41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http://pionery-geroi.ucoz.ru/150px-Order_of_the_Patriotic_War-1st_class-.png"/>
          <p:cNvPicPr/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078" y="4970250"/>
            <a:ext cx="437081" cy="49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501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161"/>
    </mc:Choice>
    <mc:Fallback>
      <p:transition spd="slow" advTm="281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7" name="Picture 21" descr="C:\Users\Администратор\Desktop\ФОТО УЧИТЕЛЯ\Новая папка\201506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6" y="0"/>
            <a:ext cx="9244107" cy="693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2791" y="190292"/>
            <a:ext cx="82637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>
                  <a:solidFill>
                    <a:schemeClr val="bg2"/>
                  </a:solidFill>
                </a:ln>
                <a:solidFill>
                  <a:srgbClr val="FFFF00"/>
                </a:solidFill>
                <a:cs typeface="Aharoni" pitchFamily="2" charset="-79"/>
              </a:rPr>
              <a:t>ПЯТЕРО ПИОНЕРОВ- ГЕРОЕВ БЫЛИ УДОСТОИНЫ ЗВАНИЯ- ГЕРОЯ СОВЕТСКОГО СОЮЗА. ГЕРОЙ СОВЕТСКОГО СОЮЗА- ВЫСШАЯ СТЕПЕНЬ ОТЛИЧИЯ СССР. ПОЧЕТНОЕ ЗВАНИЕ УДОСТАИВАЛИ ЗА СОВЕРШЕНИЕ ПОДВИГА ИЛИ ВЫДАЮЩИХСЯ ЗАСЛУГ ВО ВРЕМЯ БОЕВЫХ ДЕЙСТВИЙ.</a:t>
            </a:r>
            <a:endParaRPr lang="ru-RU" b="1" dirty="0">
              <a:ln>
                <a:solidFill>
                  <a:schemeClr val="bg2"/>
                </a:solidFill>
              </a:ln>
              <a:solidFill>
                <a:srgbClr val="FFFF00"/>
              </a:solidFill>
              <a:cs typeface="Aharoni" pitchFamily="2" charset="-79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55" y="2802076"/>
            <a:ext cx="15448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МАРАТ</a:t>
            </a:r>
          </a:p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КАЗЕЙ</a:t>
            </a:r>
          </a:p>
          <a:p>
            <a:r>
              <a:rPr lang="ru-RU" sz="11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ПОГИБ В 14ЛЕТ</a:t>
            </a:r>
            <a:r>
              <a:rPr lang="ru-RU" sz="1100" b="1" dirty="0" smtClean="0">
                <a:ln>
                  <a:solidFill>
                    <a:srgbClr val="FFFF00"/>
                  </a:solidFill>
                </a:ln>
                <a:solidFill>
                  <a:srgbClr val="0070C0"/>
                </a:solidFill>
              </a:rPr>
              <a:t>)</a:t>
            </a:r>
            <a:r>
              <a:rPr lang="ru-RU" sz="1100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http://img0.liveinternet.ru/images/attach/c/2/65/920/65920245_KazeyMarat.jpg">
            <a:hlinkClick r:id="rId3" tgtFrame="&quot;_blank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4466"/>
            <a:ext cx="1708671" cy="2371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5" y="5770935"/>
            <a:ext cx="290412" cy="56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http://pionery-geroi.ucoz.ru/LenyGolikov/150px-Medal_for_Valor_USS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7" y="5767648"/>
            <a:ext cx="311724" cy="56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pionery-geroi.ucoz.ru/150px-Order_of_Lenin_type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5" y="5774419"/>
            <a:ext cx="328778" cy="56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pionery-geroi.ucoz.ru/MaratKazey/150px-Medal_for_Merit_in_Comba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59" y="5779320"/>
            <a:ext cx="313730" cy="55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pionery-geroi.ucoz.ru/150px-Order_of_the_Patriotic_War-1st_class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89" y="5820349"/>
            <a:ext cx="405172" cy="51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53190" y="1771474"/>
            <a:ext cx="1727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ЗИНА</a:t>
            </a:r>
          </a:p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ПОРТНОВА</a:t>
            </a:r>
          </a:p>
          <a:p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(ПОГИБЛА В 17ЛЕТ)</a:t>
            </a:r>
            <a:endParaRPr lang="ru-RU" sz="12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6" r="9520"/>
          <a:stretch/>
        </p:blipFill>
        <p:spPr bwMode="auto">
          <a:xfrm>
            <a:off x="3703016" y="2295068"/>
            <a:ext cx="1710848" cy="241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753151" y="1464071"/>
            <a:ext cx="1675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ВАЛЯ </a:t>
            </a:r>
          </a:p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КОТИК </a:t>
            </a:r>
          </a:p>
          <a:p>
            <a:pPr algn="ctr"/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(ПОГИБ В 14 ЛЕТ</a:t>
            </a:r>
            <a:r>
              <a:rPr lang="ru-RU" sz="1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ru-RU" sz="1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" name="Picture 6" descr="http://pionery-geroi.ucoz.ru/150px-Partisan_Medal_1st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891" y="4549474"/>
            <a:ext cx="386673" cy="60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285" y="4527653"/>
            <a:ext cx="290412" cy="56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 descr="http://pionery-geroi.ucoz.ru/150px-Order_of_the_Patriotic_War-1st_class-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64" y="4497366"/>
            <a:ext cx="445923" cy="59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pionery-geroi.ucoz.ru/150px-Order_of_Lenin_type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219" y="4532608"/>
            <a:ext cx="335897" cy="5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pobeda-aksay.ru/wp-content/uploads/2017/02/%D0%9B%D0%B5%D0%BD%D1%8F-%D0%93%D0%BE%D0%BB%D0%B8%D0%BA%D0%BE%D0%B21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940" y="2437388"/>
            <a:ext cx="1688444" cy="2446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84045" y="1628800"/>
            <a:ext cx="1678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ЛЕНЯ</a:t>
            </a:r>
          </a:p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ГОЛИКОВ</a:t>
            </a:r>
          </a:p>
          <a:p>
            <a:pPr algn="ctr"/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(ПОГИБ </a:t>
            </a:r>
            <a:r>
              <a:rPr lang="ru-RU" sz="1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16ЛЕТ )</a:t>
            </a:r>
            <a:endParaRPr lang="ru-RU" sz="12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40" name="Picture 4" descr="Order of Lenin badge with ribbon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601" y="4698239"/>
            <a:ext cx="313559" cy="62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Order of the Red Banner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574" y="4723469"/>
            <a:ext cx="374132" cy="61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Medal for Valor USSR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341" y="4688823"/>
            <a:ext cx="310176" cy="60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Soviet Medal Partisan of the Patriotic War 2nd class OBVERSE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516" y="4698239"/>
            <a:ext cx="344257" cy="59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https://avatars.mds.yandex.net/get-pdb/1927573/87fa8b0e-7493-46ec-a6ab-4d487c720a72/s1200?webp=false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143" y="3789151"/>
            <a:ext cx="1701595" cy="244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36" y="5947755"/>
            <a:ext cx="290411" cy="569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0" name="Picture 14" descr="Order of Lenin badge with ribbon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482" y="5932492"/>
            <a:ext cx="410074" cy="57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482197" y="2940576"/>
            <a:ext cx="1613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САША</a:t>
            </a:r>
          </a:p>
          <a:p>
            <a:pPr algn="ctr"/>
            <a:r>
              <a:rPr lang="ru-RU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ЧЕКАНИН</a:t>
            </a:r>
            <a:r>
              <a:rPr lang="ru-RU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(ПОГИБ </a:t>
            </a:r>
            <a:r>
              <a:rPr lang="ru-RU" sz="12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</a:t>
            </a:r>
            <a:r>
              <a:rPr lang="ru-RU" sz="12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 ЛЕТ)</a:t>
            </a:r>
            <a:endParaRPr lang="ru-RU" sz="12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3026"/>
            <a:ext cx="584532" cy="114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http://sportinfol3.ucoz.ru/_pu/1/14169628.jpg"/>
          <p:cNvPicPr/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373" y="2602471"/>
            <a:ext cx="1724186" cy="2408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011" y="4771323"/>
            <a:ext cx="327150" cy="641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544" y="4709940"/>
            <a:ext cx="326578" cy="640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59" name="Picture 23" descr="https://avatars.mds.yandex.net/get-pdb/2990671/16558626-eb51-4c4f-b313-569f0ad9ccea/orig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983" y="5293473"/>
            <a:ext cx="2801062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003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36"/>
    </mc:Choice>
    <mc:Fallback>
      <p:transition spd="slow" advTm="2073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истратор\Desktop\ФОТО УЧИТЕЛЯ\Новая папка\fb6084ec94165f5029886f1d5be3579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04664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rgbClr val="C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БОЕВЕЫ ЗАСЛУГИ ДЕСЯТКИ ТЫСЯЧ ДЕТЕЙ И ПИОНЕРОВ БЫЛИ НАГРАЖДЕНЫ ОРДЕНАМИ И МЕДАЛЯМИ:</a:t>
            </a:r>
          </a:p>
          <a:p>
            <a:pPr algn="ctr"/>
            <a:endParaRPr lang="ru-RU" b="1" dirty="0" smtClean="0">
              <a:ln w="10541" cmpd="sng">
                <a:solidFill>
                  <a:srgbClr val="C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dirty="0" smtClean="0">
                <a:ln>
                  <a:solidFill>
                    <a:srgbClr val="C00000"/>
                  </a:solidFill>
                </a:ln>
              </a:rPr>
              <a:t>ОРДЕНА ЛЕНИНА </a:t>
            </a:r>
            <a:r>
              <a:rPr lang="ru-RU" dirty="0" smtClean="0">
                <a:solidFill>
                  <a:srgbClr val="00B0F0"/>
                </a:solidFill>
              </a:rPr>
              <a:t>БЫЛИ УДОСТОИНЫ- ТОЛЯ ШУМОВ, ВИТЯ КОРОБКОВ, ВОЛОДЯ КАЗНАЧЕЕВ;</a:t>
            </a:r>
          </a:p>
          <a:p>
            <a:r>
              <a:rPr lang="ru-RU" dirty="0" smtClean="0">
                <a:ln>
                  <a:solidFill>
                    <a:srgbClr val="C00000"/>
                  </a:solidFill>
                </a:ln>
              </a:rPr>
              <a:t>ОРДЕНА КРАСНОГО ЗНАМЕНИ </a:t>
            </a:r>
            <a:r>
              <a:rPr lang="ru-RU" dirty="0" smtClean="0">
                <a:solidFill>
                  <a:srgbClr val="00B0F0"/>
                </a:solidFill>
              </a:rPr>
              <a:t>–ВОЛОДЯ ДУБИНИН, ЮЛИЙ КАНТЕМИРОВ, АНДРЕЙ МАКАРИХИН, КОСТЯ КРАВЧУК;</a:t>
            </a:r>
          </a:p>
          <a:p>
            <a:r>
              <a:rPr lang="ru-RU" dirty="0" smtClean="0">
                <a:ln>
                  <a:solidFill>
                    <a:srgbClr val="C00000"/>
                  </a:solidFill>
                </a:ln>
              </a:rPr>
              <a:t>ОРДЕНА ОТЕЧЕСТВЕННОЙ ВОЙНЫ </a:t>
            </a:r>
            <a:r>
              <a:rPr lang="en-US" dirty="0" smtClean="0">
                <a:ln>
                  <a:solidFill>
                    <a:srgbClr val="C00000"/>
                  </a:solidFill>
                </a:ln>
              </a:rPr>
              <a:t>I </a:t>
            </a:r>
            <a:r>
              <a:rPr lang="ru-RU" dirty="0" smtClean="0">
                <a:ln>
                  <a:solidFill>
                    <a:srgbClr val="C00000"/>
                  </a:solidFill>
                </a:ln>
              </a:rPr>
              <a:t>СТЕПЕНИ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00B0F0"/>
                </a:solidFill>
              </a:rPr>
              <a:t>ПЕТЯ КЛЫПА, ВАЛЕРИЙ ВОЛКОВ, САША КОВАЛЁВ;</a:t>
            </a:r>
          </a:p>
          <a:p>
            <a:r>
              <a:rPr lang="ru-RU" dirty="0" smtClean="0">
                <a:ln>
                  <a:solidFill>
                    <a:srgbClr val="C00000"/>
                  </a:solidFill>
                </a:ln>
              </a:rPr>
              <a:t>ОРДЕНА КРАСНОЙ ЗВЕЗДЫ </a:t>
            </a:r>
            <a:r>
              <a:rPr lang="ru-RU" dirty="0" smtClean="0">
                <a:solidFill>
                  <a:srgbClr val="00B0F0"/>
                </a:solidFill>
              </a:rPr>
              <a:t>- ВОЛОДЯ САМОРУХА, ШУРА ЕФРЕМОВ, ВАНЯ АНДРИАНОВ, ВИТЯ КОВАЛЕНКО, ЛЁНЯ МНТИКОВИЧ.</a:t>
            </a:r>
          </a:p>
          <a:p>
            <a:pPr algn="ctr"/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СОТНИ ПИОНЕРОВ БЫЛИ НАГРАЖДЕНЫ </a:t>
            </a:r>
            <a:r>
              <a:rPr lang="ru-RU" dirty="0" smtClean="0">
                <a:ln>
                  <a:solidFill>
                    <a:srgbClr val="C00000"/>
                  </a:solidFill>
                </a:ln>
              </a:rPr>
              <a:t>МЕДАЛЬЮ « ПАРТИЗАНУ ВЕЛИКОЙ ОТЕЧЕСТВЕННОЙ ВОЙНЫ», 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СВЫШЕ 15 000 </a:t>
            </a:r>
            <a:r>
              <a:rPr lang="ru-RU" dirty="0" smtClean="0"/>
              <a:t>– </a:t>
            </a:r>
            <a:r>
              <a:rPr lang="ru-RU" dirty="0" smtClean="0">
                <a:ln>
                  <a:solidFill>
                    <a:srgbClr val="C00000"/>
                  </a:solidFill>
                </a:ln>
              </a:rPr>
              <a:t>МЕДАЛЬЮ «ЗА ОБОРОНУ ЛЕНИНГРАДА»</a:t>
            </a:r>
            <a:r>
              <a:rPr lang="ru-RU" dirty="0" smtClean="0"/>
              <a:t>,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СВЫШЕ 20 000 </a:t>
            </a:r>
            <a:r>
              <a:rPr lang="ru-RU" dirty="0" smtClean="0">
                <a:ln>
                  <a:solidFill>
                    <a:srgbClr val="C00000"/>
                  </a:solidFill>
                </a:ln>
              </a:rPr>
              <a:t>МЕДАЛЬЮ «ЗА ОБОРОНУ МОСКВЫ».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595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617"/>
    </mc:Choice>
    <mc:Fallback>
      <p:transition spd="slow" advTm="26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дминистратор\Desktop\ФОТО УЧИТЕЛЯ\Новая папка\ori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84" y="-27279"/>
            <a:ext cx="9223484" cy="688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7944" y="254316"/>
            <a:ext cx="48245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 ДОЛГИЕ ЧЕТЫРЕ ГОДА, КОТОРЫЕ ПРОДОЛЖАЛАСЬ ВЕЛИКАЯ ОТЕЧЕСТВЕННАЯ ВОЙНА, ДЕТИ, СПОЛНА ИСПЫТАЛИ ЕЁ УЖАСЫ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ВСЕ ДЕТИ </a:t>
            </a:r>
            <a:r>
              <a:rPr lang="ru-RU" b="1" dirty="0" smtClean="0">
                <a:solidFill>
                  <a:srgbClr val="FF0000"/>
                </a:solidFill>
              </a:rPr>
              <a:t>РОДИВШИЕСЯ </a:t>
            </a:r>
            <a:r>
              <a:rPr lang="ru-RU" b="1" dirty="0" smtClean="0">
                <a:solidFill>
                  <a:srgbClr val="FF0000"/>
                </a:solidFill>
              </a:rPr>
              <a:t>, ЖИВШИЕ В ТО ТЯЖЕЛОЕ И УЖАСНОЕ ВРЕМЯ, СЧИТАЮТСЯ  ПО ПРАВУ УЧАСТНИКАМИ ВОЙНЫ И ЕЁ ГЕРОЯМИ. КАЖДЫЙ ИЗ НИХ ВНЁС СВОЮ ЧАСТИЦУ В ПОБЕДУ НАД ФАШИЗМОМ.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НОВЫЕ </a:t>
            </a:r>
            <a:r>
              <a:rPr lang="ru-RU" b="1" dirty="0">
                <a:solidFill>
                  <a:srgbClr val="FF0000"/>
                </a:solidFill>
              </a:rPr>
              <a:t>ПОКОЛЕНИЯ ДЕТЕЙ ДОЛЖНЫ ЗНАТЬ О ГЕРОИЗМЕ СВОИХ  </a:t>
            </a:r>
            <a:r>
              <a:rPr lang="ru-RU" b="1" dirty="0" smtClean="0">
                <a:solidFill>
                  <a:srgbClr val="FF0000"/>
                </a:solidFill>
              </a:rPr>
              <a:t>РОВЕСНИКОВ, ВДОХНОВЛЯТЬСЯ ИХ </a:t>
            </a:r>
            <a:r>
              <a:rPr lang="ru-RU" b="1" dirty="0" smtClean="0">
                <a:solidFill>
                  <a:srgbClr val="FF0000"/>
                </a:solidFill>
              </a:rPr>
              <a:t>ПОДВИГАМИ, </a:t>
            </a:r>
            <a:r>
              <a:rPr lang="ru-RU" b="1" dirty="0" smtClean="0">
                <a:solidFill>
                  <a:srgbClr val="FF0000"/>
                </a:solidFill>
              </a:rPr>
              <a:t>БРАТЬ С НИХ ПРИМЕР.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НАША СВЯТАЯ ОБЯЗАННОСТЬ-СОХРАНЯТЬ  И ПЕРЕДАВАТЬ ИЗ ПОКОЛЕНИЯ В ПОКОЛЕНИЕ, ПРАВДУ  О САМОЙ СТРАШНОЙ ВОЙНЕ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XX  ВЕКА.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27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901"/>
    </mc:Choice>
    <mc:Fallback>
      <p:transition spd="slow" advTm="28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720841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Война прошлась по детским судьбам грозно,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Всем было трудно, трудно для страны,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Но детство изувечено серьёзно: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Страдали тяжко дети от войны.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Нужны были и смелость и отвага,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чтоб жить под оккупацией врага,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Всегда страдать от голода и страха,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Прошла где неприятеля нога.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В тылу страны нелёгким было детство,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Одежды не хватало и еды,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Страдали от войны все повсеместно,</a:t>
            </a:r>
            <a:br>
              <a:rPr lang="ru-RU" b="1" dirty="0">
                <a:solidFill>
                  <a:srgbClr val="FFC00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FFC000"/>
                </a:solidFill>
                <a:latin typeface="Arial Black" pitchFamily="34" charset="0"/>
              </a:rPr>
              <a:t>Хватило детям горя и беды.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378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721"/>
    </mc:Choice>
    <mc:Fallback>
      <p:transition spd="slow" advTm="23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easyengl.ucoz.ru/_ld/264/2404180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08"/>
            <a:ext cx="9144000" cy="6843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Мирная жизнь перед войной. Фото. Обсуждение на LiveInternet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512" y="257129"/>
            <a:ext cx="3131830" cy="215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День до войны | Пикаб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828" y="2409144"/>
            <a:ext cx="2873198" cy="215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ФОТО ДЕТИ. ИГРАЮТ В ДОЧКИ МАТЕРИ. КУКЛА. ИГРУШ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40" y="4641433"/>
            <a:ext cx="3318270" cy="197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Фотоархив СССР, на фотографии: Советские дети играют в классики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466" y="2498945"/>
            <a:ext cx="259216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СССР до Великой Отечественной войн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151" y="355924"/>
            <a:ext cx="2661048" cy="213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СССР до Великой Отечественной войны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4" y="2302107"/>
            <a:ext cx="2590517" cy="201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СССР до Великой Отечественной войны: sell_off — LiveJournal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706" y="4406861"/>
            <a:ext cx="2843252" cy="189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10 дворовых игр, о которых не знают наши дети - Лайфхакер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8" y="206580"/>
            <a:ext cx="2590517" cy="209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орячая картошка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661" y="4549389"/>
            <a:ext cx="3273447" cy="238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837201"/>
            <a:ext cx="81345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ШКОЛЬНИКИ ГОТОВИЛИСЬ К ВЫПУСКНОМУ ВЕЧЕРУ.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ДЕВЧОНКИ И МАЛЬЧИШКИ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БЕЗЗАВЕТНО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ИГРАЛИ И СМЕЯЛИСЬ.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993645"/>
            <a:ext cx="7558521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22 ИЮНЯ 1941 ГОДА ЛЮДИ ЗАНИМАЛИСЬ ОБЫЧНЫМИ ДЛЯ СЕБЯ ДЕЛАМИ</a:t>
            </a:r>
            <a:r>
              <a:rPr lang="ru-RU" sz="24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16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75"/>
    </mc:Choice>
    <mc:Fallback>
      <p:transition spd="slow" advTm="116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истратор\Desktop\ФОТО УЧИТЕЛЯ\Новая папка\unnamed (1)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366417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НИКТО НЕ ЗАБЫТ.</a:t>
            </a:r>
          </a:p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НИЧТО НЕ ЗАБЫТО.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8309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64"/>
    </mc:Choice>
    <mc:Fallback>
      <p:transition spd="slow" advTm="14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дминистратор\Desktop\ФОТО УЧИТЕЛЯ\Новая папка\d3a9b30287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006"/>
            <a:ext cx="9132888" cy="692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764704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hlinkClick r:id="rId3"/>
              </a:rPr>
              <a:t>infourok.ru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4046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stranakids.ru/deti-voiny/3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/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3151" y="1650495"/>
            <a:ext cx="1653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hlinkClick r:id="rId5"/>
              </a:rPr>
              <a:t>nsportal.ru</a:t>
            </a:r>
            <a:r>
              <a:rPr lang="en-US" dirty="0"/>
              <a:t>›</a:t>
            </a:r>
            <a:r>
              <a:rPr lang="en-US" dirty="0">
                <a:hlinkClick r:id="rId6"/>
              </a:rPr>
              <a:t>…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3692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hlinkClick r:id="rId7"/>
              </a:rPr>
              <a:t>https://kashkorsch.edumsko.ru</a:t>
            </a:r>
            <a:r>
              <a:rPr lang="en-US" dirty="0" smtClean="0">
                <a:solidFill>
                  <a:schemeClr val="bg1"/>
                </a:solidFill>
                <a:hlinkClick r:id="rId7"/>
              </a:rPr>
              <a:t>/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840108"/>
            <a:ext cx="2696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https://zen.yandex.ru</a:t>
            </a:r>
            <a:r>
              <a:rPr lang="en-US" dirty="0" smtClean="0">
                <a:hlinkClick r:id="rId8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151" y="3429000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9"/>
              </a:rPr>
              <a:t>https://hist.rosuchebnik.ru</a:t>
            </a:r>
            <a:r>
              <a:rPr lang="en-US" dirty="0" smtClean="0">
                <a:hlinkClick r:id="rId9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3151" y="3933056"/>
            <a:ext cx="27671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moyapobeda.ru</a:t>
            </a:r>
            <a:r>
              <a:rPr lang="ru-RU" dirty="0" smtClean="0"/>
              <a:t> </a:t>
            </a:r>
            <a:r>
              <a:rPr lang="en-US" dirty="0" smtClean="0"/>
              <a:t>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9548" y="4621778"/>
            <a:ext cx="2547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old.redsta</a:t>
            </a:r>
            <a:r>
              <a:rPr lang="ru-RU" dirty="0" smtClean="0"/>
              <a:t> </a:t>
            </a:r>
            <a:r>
              <a:rPr lang="en-US" dirty="0" smtClean="0"/>
              <a:t>r.ru</a:t>
            </a:r>
            <a:r>
              <a:rPr lang="en-US" dirty="0"/>
              <a:t>/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9548" y="5157192"/>
            <a:ext cx="232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2"/>
              </a:rPr>
              <a:t>https://kazved.ru</a:t>
            </a:r>
            <a:r>
              <a:rPr lang="en-US" dirty="0" smtClean="0">
                <a:hlinkClick r:id="rId12"/>
              </a:rPr>
              <a:t>/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804988"/>
            <a:ext cx="2270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3"/>
              </a:rPr>
              <a:t>https://</a:t>
            </a:r>
            <a:r>
              <a:rPr lang="en-US" dirty="0" smtClean="0">
                <a:hlinkClick r:id="rId13"/>
              </a:rPr>
              <a:t>topwar.r</a:t>
            </a:r>
            <a:r>
              <a:rPr lang="ru-RU" dirty="0" smtClean="0"/>
              <a:t> </a:t>
            </a:r>
            <a:r>
              <a:rPr lang="en-US" dirty="0" smtClean="0"/>
              <a:t>u</a:t>
            </a:r>
            <a:r>
              <a:rPr lang="en-US" dirty="0"/>
              <a:t>/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7556" y="128116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hlinkClick r:id="rId14"/>
              </a:rPr>
              <a:t>https://</a:t>
            </a:r>
            <a:r>
              <a:rPr lang="en-US" dirty="0" smtClean="0">
                <a:hlinkClick r:id="rId14"/>
              </a:rPr>
              <a:t>yandex.ru/images?stype=image&amp;lr=101746&amp;parent-reqid=1588168106843831-1382590631640730346102326-production-app-host-man-web-yp-17</a:t>
            </a:r>
            <a:r>
              <a:rPr lang="ru-RU" dirty="0" smtClean="0"/>
              <a:t> </a:t>
            </a:r>
            <a:r>
              <a:rPr lang="en-US" dirty="0" smtClean="0"/>
              <a:t>0&amp;source=wiz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2875002"/>
            <a:ext cx="2962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5"/>
              </a:rPr>
              <a:t>https://ru.wikipedia.org</a:t>
            </a:r>
            <a:r>
              <a:rPr lang="en-US" dirty="0" smtClean="0">
                <a:hlinkClick r:id="rId1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hlinkClick r:id="rId16"/>
              </a:rPr>
              <a:t>https://skaramanga-1972.livejournal.com</a:t>
            </a:r>
            <a:r>
              <a:rPr lang="en-US" dirty="0" smtClean="0">
                <a:hlinkClick r:id="rId16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737411" y="4117722"/>
            <a:ext cx="2962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7"/>
              </a:rPr>
              <a:t>https://</a:t>
            </a:r>
            <a:r>
              <a:rPr lang="en-US" dirty="0" smtClean="0">
                <a:hlinkClick r:id="rId17"/>
              </a:rPr>
              <a:t>ru.wikipedia.or</a:t>
            </a:r>
            <a:r>
              <a:rPr lang="ru-RU" dirty="0" smtClean="0"/>
              <a:t> </a:t>
            </a:r>
            <a:r>
              <a:rPr lang="en-US" dirty="0" smtClean="0"/>
              <a:t>g</a:t>
            </a:r>
            <a:r>
              <a:rPr lang="en-US" dirty="0"/>
              <a:t>/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9548" y="5711190"/>
            <a:ext cx="3373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8"/>
              </a:rPr>
              <a:t>https://bal-sch6.edumsko.ru</a:t>
            </a:r>
            <a:r>
              <a:rPr lang="en-US" dirty="0" smtClean="0">
                <a:hlinkClick r:id="rId18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3794" y="6309320"/>
            <a:ext cx="2962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5"/>
              </a:rPr>
              <a:t>https://ru.wikipedia.org</a:t>
            </a:r>
            <a:r>
              <a:rPr lang="en-US" dirty="0" smtClean="0">
                <a:hlinkClick r:id="rId1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60888" y="465127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19"/>
              </a:rPr>
              <a:t>https://yandex.ru/images/search?text=%</a:t>
            </a:r>
            <a:r>
              <a:rPr lang="en-US" dirty="0" smtClean="0">
                <a:hlinkClick r:id="rId19"/>
              </a:rPr>
              <a:t>D0%93%D0%95%D0%A0%D0%9E%D0%98%20%D0%9F%D0%98%D0%9E%D0%9D%D0%95%D0%A0%D0%AB&amp;stype=image&amp;lr=101746&amp;parent-reqid=1588168368310106-308530730220944478700290-production-</a:t>
            </a:r>
            <a:r>
              <a:rPr lang="ru-RU" dirty="0" smtClean="0"/>
              <a:t> </a:t>
            </a:r>
            <a:r>
              <a:rPr lang="en-US" dirty="0" smtClean="0"/>
              <a:t>app-host-vla-web-yp-229&amp;source=wiz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202662" y="0"/>
            <a:ext cx="4644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ИСТОЧНИКИ ИНФОРМАЦИИ , ИНТЕРНЕТ РЕСУРСЫ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6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57"/>
    </mc:Choice>
    <mc:Fallback>
      <p:transition spd="slow" advTm="685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3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" y="19409"/>
            <a:ext cx="9115130" cy="683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2774" y="2410868"/>
            <a:ext cx="58792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НИКТО НЕ ПОДОЗРЕВАЛ, ЧТО МНОГИЕ ЖИЗНИ ПЕРЕЧЕРКНЕТ ОДНО СТРАШНОЕ </a:t>
            </a:r>
            <a:r>
              <a:rPr lang="ru-RU" sz="2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СЛОВО- </a:t>
            </a:r>
            <a:r>
              <a:rPr lang="ru-RU" sz="2400" b="1" dirty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ВОЙНА.</a:t>
            </a:r>
          </a:p>
        </p:txBody>
      </p:sp>
      <p:pic>
        <p:nvPicPr>
          <p:cNvPr id="2050" name="Picture 2" descr="Началась Великая Отечественная война | Президентская библиотека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285" y="178197"/>
            <a:ext cx="2326717" cy="325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звестные люди рассказали «Известиям», как для них началась войн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633" y="4005064"/>
            <a:ext cx="4400742" cy="247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Место где началась Война: atsinis — LiveJourna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436" y="312739"/>
            <a:ext cx="3452568" cy="207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Великая Отечественная война 1941 – 194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0" descr="Великая Отечественная война 1941 – 194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Великая Отечественная война 1941 – 194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01" y="374848"/>
            <a:ext cx="2981325" cy="16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Операция «Вайс». К годовщине начала Второй мировой войны ..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4" y="4005064"/>
            <a:ext cx="3538513" cy="247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Звуки - Сирена_(Inkomp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33227.397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303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03"/>
    </mc:Choice>
    <mc:Fallback>
      <p:transition spd="slow" advTm="13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2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209" objId="8"/>
        <p14:stopEvt time="13403" objId="8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" y="19409"/>
            <a:ext cx="9115130" cy="683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990" y="2483459"/>
            <a:ext cx="646246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ЗАСТАВШИМИ ЭТИ ТЯЖЕЛЫЕ И ЖЕСТОКИЕ ВРЕМЕНА БЫЛИ ДЕТИ, РОДИВШИЕСЯ С 1927 ПО 1941 ГОД И ПОСЛЕДУЮЩИЕ ГОДЫ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.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У НИХ УКРАЛИ ДЕТСТВО. ОНИ ПЕРЕЖИЛИ ВСЁ – ГОЛОД, ХОЛОД, СМЕРТЬ БЛИЗКИХ, НЕПОСИЛЬНЫЙ ТРУД, РАЗРУХУ.</a:t>
            </a:r>
          </a:p>
          <a:p>
            <a:pPr algn="ctr"/>
            <a:r>
              <a:rPr lang="ru-RU" sz="26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ЭТО- ДЕТИ ВОЙНЫ.</a:t>
            </a:r>
          </a:p>
          <a:p>
            <a:endParaRPr lang="ru-RU" dirty="0"/>
          </a:p>
        </p:txBody>
      </p:sp>
      <p:pic>
        <p:nvPicPr>
          <p:cNvPr id="3074" name="Picture 2" descr="Непризнанные «дети войны» | КПРФ Моск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0" y="103379"/>
            <a:ext cx="4215542" cy="244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Единая Россия» снова отказалась помогать Детям войны Московской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744" y="2546458"/>
            <a:ext cx="2381250" cy="185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Магаданские «единороссы» предложили «детям войны» доказать свой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26741"/>
            <a:ext cx="2642469" cy="230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Дети войны» заслуживают лучшего отношения! » Газета Правда Москв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287" y="4526741"/>
            <a:ext cx="2664296" cy="233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В Тверской области утвердят официальный статус &quot;Дети войны&quot; - МК Тверь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453" y="116632"/>
            <a:ext cx="3240360" cy="24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Дети войны (30 фото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26741"/>
            <a:ext cx="2808312" cy="209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8769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669"/>
    </mc:Choice>
    <mc:Fallback>
      <p:transition spd="slow" advTm="15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" y="19409"/>
            <a:ext cx="9115130" cy="683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к обращаться с русскими | История | ИноСМИ - Все, что достойн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8206"/>
            <a:ext cx="4015160" cy="24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В Ставропольском крае узаконят «детей войны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00" y="71778"/>
            <a:ext cx="3854400" cy="289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Дети в окопах во время бомбежек, Англия, 1941 | Исторические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" y="3068960"/>
            <a:ext cx="2843808" cy="365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15) Фотографии детей войны: historical_fact — LiveJourna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576" y="3436404"/>
            <a:ext cx="3816424" cy="253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Во что играли дети в годы войн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393" y="3202297"/>
            <a:ext cx="2520280" cy="369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2397" y="1088978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ГОДЫ ВТОРОЙ МИРОВОЙ ВОЙНЫ ДЕТИ ОКАЗАЛИСЬ САМЫМИ НЕЗАЩИЩЕННЫМИ СРЕДИ ТЕХ, КОМУ ПРИШЛОСЬ ЖИТЬ НА ОККУПИРОВАННОЙ ТЕРРИТОРИИ. </a:t>
            </a:r>
            <a:endParaRPr lang="ru-RU" sz="240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МНОГО 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БЫЛО ЖЕРТВ В ХОДЕ ВОЕННЫХ ДЕЙСТВИЙ, ВО ВРЕМЯ БОМБЁЖЕК И АРТИЛЛЕРИЙСКИХ ОБСТРЕЛОВ.</a:t>
            </a:r>
          </a:p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ФАШИСТСКИЕ НЕЛЮДИ СТРЕЛЯЛИ В ДЕТЕЙ РАДИ ЗАБАВЫ ИЛИ, ЧТОБЫ ПОУПРАЖНЯТЬСЯ В МЕТКОСТИ.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5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64"/>
    </mc:Choice>
    <mc:Fallback>
      <p:transition spd="slow" advTm="201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0" y="19409"/>
            <a:ext cx="9115130" cy="683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Зима на рассвете: дети в нацистских концлагерях /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399" y="9454"/>
            <a:ext cx="3973601" cy="241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Маленькие узники Красного Берега: Почему советская власть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112"/>
            <a:ext cx="4264025" cy="224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ОВЕТСКИЕ ДЕТИ - ДОНОРЫ ДЛЯ НЕМЕЦКИХ СОЛДАТ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399" y="3550907"/>
            <a:ext cx="3973601" cy="316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ТАТЬЯНА ИВАНОВА - Заметки | OK.R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15" y="3490871"/>
            <a:ext cx="4264025" cy="33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2" descr="Эксперименты над людьми (часть 3 Психологические эксперименты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5575" y="1988840"/>
            <a:ext cx="801682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СОТНИ ТЫСЯЧ ДЕТЕЙ ОКАЗАЛИСЬ В КОНЦЕНТРАЦИОННЫХ ЛАГЕРЯХ И В ГЕТТО. ДЕТСКИЙ ТРУД НЕЩАДНО ЭКСПЛУАТИРОВАЛИ НА ВОЕННЫХ ОБЪЕКТАХ ФАШИСТСКИХ ЗАХВАТЧИКОВ, НА СЕКРЕТНЫХ ЗАВОДАХ И </a:t>
            </a:r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ПОЛИГОНАХ. 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04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14"/>
    </mc:Choice>
    <mc:Fallback>
      <p:transition spd="slow" advTm="89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52" y="0"/>
            <a:ext cx="9169152" cy="687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,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ИХ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ИСПОЛЬЗОВАЛИ ДЛЯ ПРОВЕДЕНИЯ БЕСЧЕЛОВЕЧНЫХ МЕДИЦИНСКИХ ОПЫТОВ, БРАЛИ КРОВЬ ДЛЯ НЕМЕЦКИХ СОЛДАТ</a:t>
            </a:r>
            <a:r>
              <a:rPr lang="ru-RU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.</a:t>
            </a:r>
          </a:p>
        </p:txBody>
      </p:sp>
      <p:pic>
        <p:nvPicPr>
          <p:cNvPr id="5130" name="Picture 10" descr="Жестокие опыты над детьми в больнице Павлова (ВИДЕО 18+) - Техн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29" y="300216"/>
            <a:ext cx="3419872" cy="228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12" descr="Эксперименты над людьми (часть 3 Психологические эксперименты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4" name="Picture 14" descr="Британские ученые: глупость или садизм — HistoryTi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29" y="2852936"/>
            <a:ext cx="4252876" cy="262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Януш Корчак с детьми перед казнью в газовой камер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73250"/>
            <a:ext cx="3977119" cy="258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17978" y="160499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ДЕТИ СТАНОВЯСЬ УЗНИКАМИ КОНЦЛАГЕРЕЙ СТОЙКО ПЕРЕНОСИЛИ ВСЕ ТЯГОТЫ И ИСПЫТАНИЯ НЕЛЕГКОЙ ТЮРЕМНОЙ ЖИЗНИ. БОЛЬШЕНСТВО ДЕТЕЙ ПОГИБЛО ОТ БОЛЕЗНЕЙ, ГОЛОДА И В ГАЗОВЫХ КАМЕРАХ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4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42"/>
    </mc:Choice>
    <mc:Fallback>
      <p:transition spd="slow" advTm="15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Users\Администратор\Desktop\ФОТО УЧИТЕЛЯ\Новая папка\WhiteKindGhostshrimp-size_restricte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256" y="0"/>
            <a:ext cx="9215256" cy="698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calend.online/images/cover/f8qmH6t0JQ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473" y="77918"/>
            <a:ext cx="3363543" cy="220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ages.newsru.co.il/l/47/43/474346.jpg?d=201110231516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053" y="77918"/>
            <a:ext cx="3113894" cy="233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russkiymir.ru/upload/medialibrary/bc0/bc0e607db272118dafb86eca8e1c0a6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90" y="3890194"/>
            <a:ext cx="3882159" cy="269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Самый страшный в мире банк крови: Детский концлагерь Саласпилс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7664"/>
            <a:ext cx="3929340" cy="25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61030" y="2285243"/>
            <a:ext cx="65833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ФАШИСТСКИХ ЛАГЕРЯХ СОДЕРЖАЛИСЬ БОЛЕЕ 20 МИЛЛИОНОВ ЧЕЛОВЕК ИЗ 30 СТРАН. СРЕДИ НИХ БОЛЕЕ 2 МИЛЛИОНОВ – ДЕТИ .</a:t>
            </a:r>
          </a:p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ДО СИХ ПОР НЕ ИЗВЕСТНО ТОЧНОЕ КОЛЛИЧЕСТВО ПОГИБШИХ В 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КОНЦЛАГЕРЯХ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И ГЕТТО.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111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81"/>
    </mc:Choice>
    <mc:Fallback>
      <p:transition spd="slow" advTm="9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yandex.ru/images/_crpd/ZVs11f818/eab49fn-K/3HGXrfuOroqVa-8sWOfM8ZAq6ZlCy6xwoceaAFZOe2XiN4SyRBmJTiiZOqpNEc2bSJbFrxh1mY9V9JLW03tr0olsj_DKp-rLwTPiAXSWsOzhLsW5Z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76" y="25601"/>
            <a:ext cx="9157275" cy="691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Дети блокадного Ленинграда. Автор: Вакшин Александр Школа: 199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32138"/>
            <a:ext cx="2808313" cy="388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к учились дети в блокадном Ленинграде | школа дома | Яндекс Дзе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589" y="3793913"/>
            <a:ext cx="4573416" cy="304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Жизнь детей во время Великой Отечественной войны | Моя Побед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" y="0"/>
            <a:ext cx="3970374" cy="296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88630" y="116632"/>
            <a:ext cx="5022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C000"/>
                </a:solidFill>
                <a:latin typeface="Arial Black" pitchFamily="34" charset="0"/>
              </a:rPr>
              <a:t>В ТЫЛУ, НЕСМОТРЯ НА ВОЙНУ, МНОГИЕ ДЕТИ УЧИЛИСЬ И ХОДИЛИ В ШКОЛУ. В РАЗРУШЕННЫХ ШКОЛАХ, В БОМБОУБЕЖИЩАХ, В ПОДВАЛАХ, В НЕОТАПЛИВАЕМЫХ ПОМЕЩЕНИЯХ ШКОЛЬНИКИ ПРОДОЛЖАЛИ УЧИТЬСЯ. УЧЕБНИКОВ НЕ ХВАТАЛО, ТЕТРАДЕЙ НЕ БЫЛО, ДЕТИ ПИСАЛИ НА ЛЮБОМ КЛОЧКЕ БУМАГИ, КОТОРЫЙ НАШЛИ. ЧЕРНИЛАМИ ИМ СЛУЖИЛА САЖА ИЗ ПЕЧИ, РАЗБАВЛЕННАЯ ВОДОЙ.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33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16"/>
    </mc:Choice>
    <mc:Fallback>
      <p:transition spd="slow" advTm="15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4|4.3|5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5.8|3.2|3.9|3.8|3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4.5|6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9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6.6|5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813</TotalTime>
  <Words>1088</Words>
  <Application>Microsoft Office PowerPoint</Application>
  <PresentationFormat>Экран (4:3)</PresentationFormat>
  <Paragraphs>97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74</cp:revision>
  <cp:lastPrinted>2020-03-17T00:04:33Z</cp:lastPrinted>
  <dcterms:created xsi:type="dcterms:W3CDTF">2020-03-16T23:59:48Z</dcterms:created>
  <dcterms:modified xsi:type="dcterms:W3CDTF">2020-04-30T01:40:15Z</dcterms:modified>
</cp:coreProperties>
</file>