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7" r:id="rId10"/>
    <p:sldId id="263" r:id="rId11"/>
    <p:sldId id="269" r:id="rId12"/>
    <p:sldId id="264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5C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4"/>
    <p:restoredTop sz="93662"/>
  </p:normalViewPr>
  <p:slideViewPr>
    <p:cSldViewPr snapToGrid="0" snapToObjects="1">
      <p:cViewPr varScale="1">
        <p:scale>
          <a:sx n="53" d="100"/>
          <a:sy n="53" d="100"/>
        </p:scale>
        <p:origin x="208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10/11/22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57CE8-39DE-5F4D-9CED-6CA821BC86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4420" y="2286000"/>
            <a:ext cx="8597380" cy="1955514"/>
          </a:xfrm>
        </p:spPr>
        <p:txBody>
          <a:bodyPr>
            <a:normAutofit/>
          </a:bodyPr>
          <a:lstStyle/>
          <a:p>
            <a:r>
              <a:rPr lang="en-US" sz="5400" dirty="0"/>
              <a:t>My toys!</a:t>
            </a:r>
            <a:endParaRPr lang="ru-RU" sz="5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323E528-138C-FD49-BF13-83CEC7F5B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57839" y="5360462"/>
            <a:ext cx="6801612" cy="1239894"/>
          </a:xfrm>
        </p:spPr>
        <p:txBody>
          <a:bodyPr/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 преподаватель МБОУСОШ №13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А.П</a:t>
            </a:r>
            <a:r>
              <a:rPr lang="ru-RU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6C630A-5ED3-C04C-919B-A7C4606DD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685" y="-268997"/>
            <a:ext cx="5025766" cy="45105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001F0F-A8FB-FB49-BDF8-2A7C78B3F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274" y="2337000"/>
            <a:ext cx="2599220" cy="18547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D95076-5C9D-A04E-BE70-AA5B0B9944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29610" y="2579509"/>
            <a:ext cx="4524786" cy="447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42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6E1353D-832E-7847-8E7A-54770909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16" y="134037"/>
            <a:ext cx="8909221" cy="1202146"/>
          </a:xfrm>
        </p:spPr>
        <p:txBody>
          <a:bodyPr>
            <a:normAutofit/>
          </a:bodyPr>
          <a:lstStyle/>
          <a:p>
            <a:r>
              <a:rPr lang="en-US" sz="6000" cap="none" dirty="0">
                <a:latin typeface="Corbel" panose="020B0503020204020204" pitchFamily="34" charset="0"/>
              </a:rPr>
              <a:t>It is on the bed.</a:t>
            </a:r>
            <a:endParaRPr lang="ru-RU" sz="6000" cap="none" dirty="0">
              <a:latin typeface="Corbel" panose="020B0503020204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9618CE-94E8-D74D-AAFA-A06159492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827" y="2337862"/>
            <a:ext cx="6240162" cy="422314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1950A9-BDFB-914A-891F-17BC13BBA8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1669" y="2014152"/>
            <a:ext cx="2089844" cy="2564714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A11436D-B529-D242-84D0-42F5966B9530}"/>
              </a:ext>
            </a:extLst>
          </p:cNvPr>
          <p:cNvSpPr/>
          <p:nvPr/>
        </p:nvSpPr>
        <p:spPr>
          <a:xfrm>
            <a:off x="3371027" y="1922363"/>
            <a:ext cx="1173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It is</a:t>
            </a:r>
            <a:endParaRPr lang="ru-RU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10D396-35E7-4941-BD2F-698D40B10617}"/>
              </a:ext>
            </a:extLst>
          </p:cNvPr>
          <p:cNvSpPr txBox="1"/>
          <p:nvPr/>
        </p:nvSpPr>
        <p:spPr>
          <a:xfrm>
            <a:off x="9611189" y="2373179"/>
            <a:ext cx="9188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on</a:t>
            </a:r>
            <a:endParaRPr lang="ru-RU" sz="5400" dirty="0">
              <a:latin typeface="Corbel" panose="020B0503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A52D88-F403-2443-9693-9A929E22CC0D}"/>
              </a:ext>
            </a:extLst>
          </p:cNvPr>
          <p:cNvSpPr txBox="1"/>
          <p:nvPr/>
        </p:nvSpPr>
        <p:spPr>
          <a:xfrm>
            <a:off x="914400" y="4578866"/>
            <a:ext cx="21210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orbel" panose="020B0503020204020204" pitchFamily="34" charset="0"/>
              </a:rPr>
              <a:t>the bed</a:t>
            </a:r>
            <a:endParaRPr lang="ru-RU" sz="4800" dirty="0">
              <a:latin typeface="Corbel" panose="020B0503020204020204" pitchFamily="34" charset="0"/>
            </a:endParaRPr>
          </a:p>
        </p:txBody>
      </p:sp>
      <p:sp>
        <p:nvSpPr>
          <p:cNvPr id="11" name="Стрелка вверх 10">
            <a:extLst>
              <a:ext uri="{FF2B5EF4-FFF2-40B4-BE49-F238E27FC236}">
                <a16:creationId xmlns:a16="http://schemas.microsoft.com/office/drawing/2014/main" id="{16630D67-A82A-1644-AF69-89F36BC70D76}"/>
              </a:ext>
            </a:extLst>
          </p:cNvPr>
          <p:cNvSpPr/>
          <p:nvPr/>
        </p:nvSpPr>
        <p:spPr>
          <a:xfrm rot="15391798">
            <a:off x="7870386" y="1815807"/>
            <a:ext cx="494270" cy="314498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27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5356B-7885-9D4F-97AE-222071332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952" y="248000"/>
            <a:ext cx="7729728" cy="1188720"/>
          </a:xfrm>
        </p:spPr>
        <p:txBody>
          <a:bodyPr>
            <a:normAutofit/>
          </a:bodyPr>
          <a:lstStyle/>
          <a:p>
            <a:r>
              <a:rPr lang="en-US" sz="4000" dirty="0"/>
              <a:t>Where is the teddy bear?  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BB71AB-50D8-674F-9D57-F6013FF30B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09" r="11310"/>
          <a:stretch/>
        </p:blipFill>
        <p:spPr>
          <a:xfrm>
            <a:off x="2397210" y="1770352"/>
            <a:ext cx="7809470" cy="4655162"/>
          </a:xfrm>
        </p:spPr>
      </p:pic>
    </p:spTree>
    <p:extLst>
      <p:ext uri="{BB962C8B-B14F-4D97-AF65-F5344CB8AC3E}">
        <p14:creationId xmlns:p14="http://schemas.microsoft.com/office/powerpoint/2010/main" val="2098778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696AC1F-FD53-E84B-8C9D-280FCD483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16" y="134037"/>
            <a:ext cx="8909221" cy="1202146"/>
          </a:xfrm>
        </p:spPr>
        <p:txBody>
          <a:bodyPr>
            <a:normAutofit/>
          </a:bodyPr>
          <a:lstStyle/>
          <a:p>
            <a:r>
              <a:rPr lang="en-US" sz="6000" cap="none" dirty="0">
                <a:latin typeface="Corbel" panose="020B0503020204020204" pitchFamily="34" charset="0"/>
              </a:rPr>
              <a:t>It is under the shelf.</a:t>
            </a:r>
            <a:endParaRPr lang="ru-RU" sz="6000" cap="none" dirty="0">
              <a:latin typeface="Corbel" panose="020B0503020204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E2B8CE4-17E4-1540-9C98-5E51B9084FBF}"/>
              </a:ext>
            </a:extLst>
          </p:cNvPr>
          <p:cNvSpPr/>
          <p:nvPr/>
        </p:nvSpPr>
        <p:spPr>
          <a:xfrm>
            <a:off x="2375320" y="4819536"/>
            <a:ext cx="1173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It is</a:t>
            </a:r>
            <a:endParaRPr lang="ru-RU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77E215-9AF8-4A4A-99ED-365151A976D1}"/>
              </a:ext>
            </a:extLst>
          </p:cNvPr>
          <p:cNvSpPr txBox="1"/>
          <p:nvPr/>
        </p:nvSpPr>
        <p:spPr>
          <a:xfrm>
            <a:off x="8570836" y="3687026"/>
            <a:ext cx="1989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under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8C3001-4B3B-BE4D-9F5B-CF33FFE8B98C}"/>
              </a:ext>
            </a:extLst>
          </p:cNvPr>
          <p:cNvSpPr txBox="1"/>
          <p:nvPr/>
        </p:nvSpPr>
        <p:spPr>
          <a:xfrm>
            <a:off x="8365526" y="1925721"/>
            <a:ext cx="26500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the shelf</a:t>
            </a:r>
            <a:endParaRPr lang="ru-RU" sz="54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722DDD2-29A6-6846-BA0C-04982C5075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4970"/>
          <a:stretch/>
        </p:blipFill>
        <p:spPr>
          <a:xfrm>
            <a:off x="1767016" y="2432140"/>
            <a:ext cx="6858000" cy="1716551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6AEB5D29-491E-DF4D-AD64-914FD0F60A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112" y="3793370"/>
            <a:ext cx="2527628" cy="2975663"/>
          </a:xfrm>
          <a:prstGeom prst="rect">
            <a:avLst/>
          </a:prstGeom>
        </p:spPr>
      </p:pic>
      <p:sp>
        <p:nvSpPr>
          <p:cNvPr id="13" name="Стрелка вниз 12">
            <a:extLst>
              <a:ext uri="{FF2B5EF4-FFF2-40B4-BE49-F238E27FC236}">
                <a16:creationId xmlns:a16="http://schemas.microsoft.com/office/drawing/2014/main" id="{BD38E30B-AE29-7344-B190-1BB68EF3E651}"/>
              </a:ext>
            </a:extLst>
          </p:cNvPr>
          <p:cNvSpPr/>
          <p:nvPr/>
        </p:nvSpPr>
        <p:spPr>
          <a:xfrm rot="3410566">
            <a:off x="7479468" y="3763485"/>
            <a:ext cx="556054" cy="182880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54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45BF70-0B9F-8349-8D4A-08081C462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990" y="5031319"/>
            <a:ext cx="7729728" cy="1188720"/>
          </a:xfrm>
        </p:spPr>
        <p:txBody>
          <a:bodyPr>
            <a:normAutofit/>
          </a:bodyPr>
          <a:lstStyle/>
          <a:p>
            <a:r>
              <a:rPr lang="en-US" sz="4400" dirty="0"/>
              <a:t>Thank you, children !</a:t>
            </a:r>
            <a:endParaRPr lang="ru-RU" sz="44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2ADCA38-3FA8-0548-A17A-25D0D9ED8E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892" t="12282" r="11790" b="12718"/>
          <a:stretch/>
        </p:blipFill>
        <p:spPr>
          <a:xfrm>
            <a:off x="3486006" y="366251"/>
            <a:ext cx="5219988" cy="3847403"/>
          </a:xfrm>
        </p:spPr>
      </p:pic>
    </p:spTree>
    <p:extLst>
      <p:ext uri="{BB962C8B-B14F-4D97-AF65-F5344CB8AC3E}">
        <p14:creationId xmlns:p14="http://schemas.microsoft.com/office/powerpoint/2010/main" val="4176608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2E4D8-06EE-5B41-BA47-B819724F2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354" y="195764"/>
            <a:ext cx="7749192" cy="693922"/>
          </a:xfrm>
        </p:spPr>
        <p:txBody>
          <a:bodyPr>
            <a:normAutofit fontScale="90000"/>
          </a:bodyPr>
          <a:lstStyle/>
          <a:p>
            <a:r>
              <a:rPr lang="en-US" dirty="0"/>
              <a:t>tongue</a:t>
            </a:r>
            <a:r>
              <a:rPr lang="ru-RU" dirty="0"/>
              <a:t>-</a:t>
            </a:r>
            <a:r>
              <a:rPr lang="en-US" dirty="0"/>
              <a:t>twister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EB9354-E9B6-AC49-9CF4-302E008D3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45" y="1281134"/>
            <a:ext cx="5476009" cy="48849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200" dirty="0">
                <a:latin typeface="Adobe Arabic" panose="02040503050201020203" pitchFamily="18" charset="-78"/>
                <a:cs typeface="Adobe Arabic" panose="02040503050201020203" pitchFamily="18" charset="-78"/>
              </a:rPr>
              <a:t>I have a hare</a:t>
            </a:r>
          </a:p>
          <a:p>
            <a:pPr marL="0" indent="0" algn="ctr">
              <a:buNone/>
            </a:pPr>
            <a:r>
              <a:rPr lang="en-US" sz="7200" dirty="0">
                <a:latin typeface="Adobe Arabic" panose="02040503050201020203" pitchFamily="18" charset="-78"/>
                <a:cs typeface="Adobe Arabic" panose="02040503050201020203" pitchFamily="18" charset="-78"/>
              </a:rPr>
              <a:t>I have a bear. </a:t>
            </a:r>
          </a:p>
          <a:p>
            <a:pPr marL="0" indent="0" algn="ctr">
              <a:buNone/>
            </a:pPr>
            <a:r>
              <a:rPr lang="en-US" sz="7200" b="1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My toys </a:t>
            </a:r>
            <a:r>
              <a:rPr lang="en-US" sz="7200" dirty="0">
                <a:latin typeface="Adobe Arabic" panose="02040503050201020203" pitchFamily="18" charset="-78"/>
                <a:cs typeface="Adobe Arabic" panose="02040503050201020203" pitchFamily="18" charset="-78"/>
              </a:rPr>
              <a:t>are here,</a:t>
            </a:r>
          </a:p>
          <a:p>
            <a:pPr marL="0" indent="0" algn="ctr">
              <a:buNone/>
            </a:pPr>
            <a:r>
              <a:rPr lang="en-US" sz="7200" b="1" dirty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My toys </a:t>
            </a:r>
            <a:r>
              <a:rPr lang="en-US" sz="7200" dirty="0">
                <a:latin typeface="Adobe Arabic" panose="02040503050201020203" pitchFamily="18" charset="-78"/>
                <a:cs typeface="Adobe Arabic" panose="02040503050201020203" pitchFamily="18" charset="-78"/>
              </a:rPr>
              <a:t>are there. </a:t>
            </a:r>
            <a:endParaRPr lang="ru-RU" sz="7200" dirty="0">
              <a:cs typeface="Adobe Arabic" panose="02040503050201020203" pitchFamily="18" charset="-78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184071-627B-234A-8B49-157BCA9A2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0907" y="1281134"/>
            <a:ext cx="2689647" cy="43932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306D7A-5802-EC43-A6CF-27A179545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2941"/>
            <a:ext cx="3534032" cy="364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5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E984B82-71C2-CA40-A736-9D130D9AF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04735"/>
            <a:ext cx="4154960" cy="27699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53E6DCF-75F0-6E4E-A888-FEDEAE41D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632" y="160639"/>
            <a:ext cx="4725317" cy="3149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AA60C1-21AC-7642-AFF6-73D422599A17}"/>
              </a:ext>
            </a:extLst>
          </p:cNvPr>
          <p:cNvSpPr txBox="1"/>
          <p:nvPr/>
        </p:nvSpPr>
        <p:spPr>
          <a:xfrm>
            <a:off x="5124402" y="160639"/>
            <a:ext cx="2307042" cy="264687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16600" b="1" dirty="0">
                <a:ln/>
                <a:solidFill>
                  <a:srgbClr val="0070C0"/>
                </a:solidFill>
              </a:rPr>
              <a:t>T </a:t>
            </a:r>
            <a:endParaRPr lang="ru-RU" sz="16600" b="1" dirty="0">
              <a:ln/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198004-A6B3-1345-9F52-6925CDD2CFF6}"/>
              </a:ext>
            </a:extLst>
          </p:cNvPr>
          <p:cNvSpPr txBox="1"/>
          <p:nvPr/>
        </p:nvSpPr>
        <p:spPr>
          <a:xfrm>
            <a:off x="1070683" y="160639"/>
            <a:ext cx="2047355" cy="264687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16600" b="1" dirty="0">
                <a:ln/>
                <a:solidFill>
                  <a:srgbClr val="0070C0"/>
                </a:solidFill>
              </a:rPr>
              <a:t>O</a:t>
            </a:r>
            <a:endParaRPr lang="ru-RU" sz="16600" b="1" dirty="0">
              <a:ln/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19E323-3A35-7145-A9C7-E0A98E601963}"/>
              </a:ext>
            </a:extLst>
          </p:cNvPr>
          <p:cNvSpPr txBox="1"/>
          <p:nvPr/>
        </p:nvSpPr>
        <p:spPr>
          <a:xfrm>
            <a:off x="9181673" y="296562"/>
            <a:ext cx="1691489" cy="264687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16600" b="1" dirty="0">
                <a:ln/>
                <a:solidFill>
                  <a:srgbClr val="0070C0"/>
                </a:solidFill>
              </a:rPr>
              <a:t>Y</a:t>
            </a:r>
            <a:endParaRPr lang="ru-RU" sz="16600" b="1" dirty="0">
              <a:ln/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AA0A6E-2E8F-5545-9716-BB94E7503DB0}"/>
              </a:ext>
            </a:extLst>
          </p:cNvPr>
          <p:cNvSpPr txBox="1"/>
          <p:nvPr/>
        </p:nvSpPr>
        <p:spPr>
          <a:xfrm>
            <a:off x="9402888" y="3602856"/>
            <a:ext cx="1470274" cy="264687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16600" b="1" dirty="0">
                <a:ln/>
                <a:solidFill>
                  <a:srgbClr val="0070C0"/>
                </a:solidFill>
              </a:rPr>
              <a:t>S</a:t>
            </a:r>
            <a:endParaRPr lang="ru-RU" sz="16600" b="1" dirty="0">
              <a:ln/>
              <a:solidFill>
                <a:srgbClr val="0070C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55E45E-9665-874B-8483-F6B6DB4A6ED2}"/>
              </a:ext>
            </a:extLst>
          </p:cNvPr>
          <p:cNvSpPr txBox="1"/>
          <p:nvPr/>
        </p:nvSpPr>
        <p:spPr>
          <a:xfrm>
            <a:off x="922402" y="3887061"/>
            <a:ext cx="2068195" cy="264687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16600" b="1" dirty="0">
                <a:ln/>
                <a:solidFill>
                  <a:srgbClr val="0070C0"/>
                </a:solidFill>
              </a:rPr>
              <a:t>M</a:t>
            </a:r>
            <a:endParaRPr lang="ru-RU" sz="16600" b="1" dirty="0">
              <a:ln/>
              <a:solidFill>
                <a:srgbClr val="0070C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26062F-5BF5-6A4F-9728-E534A43E1889}"/>
              </a:ext>
            </a:extLst>
          </p:cNvPr>
          <p:cNvSpPr txBox="1"/>
          <p:nvPr/>
        </p:nvSpPr>
        <p:spPr>
          <a:xfrm>
            <a:off x="5124402" y="3701710"/>
            <a:ext cx="1691489" cy="264687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16600" b="1" dirty="0">
                <a:ln/>
                <a:solidFill>
                  <a:srgbClr val="0070C0"/>
                </a:solidFill>
              </a:rPr>
              <a:t>Y</a:t>
            </a:r>
            <a:endParaRPr lang="ru-RU" sz="16600" b="1" dirty="0">
              <a:ln/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1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05091 -0.45694 " pathEditMode="relative" rAng="0" ptsTypes="AA">
                                      <p:cBhvr>
                                        <p:cTn id="6" dur="4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-22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924 -0.45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-2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85185E-6 L -0.09453 0.504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1" y="2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59259E-6 L -0.14089 0.4865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18" y="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81481E-6 L 0.36264 0.493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2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9000">
              <a:schemeClr val="accent2">
                <a:lumMod val="0"/>
                <a:lumOff val="100000"/>
              </a:schemeClr>
            </a:gs>
            <a:gs pos="46000">
              <a:schemeClr val="accent2">
                <a:lumMod val="0"/>
                <a:lumOff val="100000"/>
                <a:alpha val="27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C22F21B-9AA3-7942-9041-681444930AB1}"/>
              </a:ext>
            </a:extLst>
          </p:cNvPr>
          <p:cNvSpPr txBox="1"/>
          <p:nvPr/>
        </p:nvSpPr>
        <p:spPr>
          <a:xfrm>
            <a:off x="611555" y="5660778"/>
            <a:ext cx="51007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05CA8A-26D0-EC40-B95E-9A28A364A5FB}"/>
              </a:ext>
            </a:extLst>
          </p:cNvPr>
          <p:cNvSpPr txBox="1"/>
          <p:nvPr/>
        </p:nvSpPr>
        <p:spPr>
          <a:xfrm>
            <a:off x="1029343" y="5648421"/>
            <a:ext cx="44484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a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0E9743-0365-9943-A9A6-CC9CF238D899}"/>
              </a:ext>
            </a:extLst>
          </p:cNvPr>
          <p:cNvSpPr txBox="1"/>
          <p:nvPr/>
        </p:nvSpPr>
        <p:spPr>
          <a:xfrm>
            <a:off x="1393539" y="5659406"/>
            <a:ext cx="3209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l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8787FC-73B9-C74D-B4A9-4B096C9881AE}"/>
              </a:ext>
            </a:extLst>
          </p:cNvPr>
          <p:cNvSpPr txBox="1"/>
          <p:nvPr/>
        </p:nvSpPr>
        <p:spPr>
          <a:xfrm>
            <a:off x="1642320" y="5672573"/>
            <a:ext cx="3209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l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FAAB59-97A9-A845-89E9-F229856E596A}"/>
              </a:ext>
            </a:extLst>
          </p:cNvPr>
          <p:cNvSpPr txBox="1"/>
          <p:nvPr/>
        </p:nvSpPr>
        <p:spPr>
          <a:xfrm>
            <a:off x="1868154" y="5648422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e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38D916-881D-0C45-9834-20773AE84F36}"/>
              </a:ext>
            </a:extLst>
          </p:cNvPr>
          <p:cNvSpPr txBox="1"/>
          <p:nvPr/>
        </p:nvSpPr>
        <p:spPr>
          <a:xfrm>
            <a:off x="2176824" y="5648421"/>
            <a:ext cx="37061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r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07EBD7-5556-B24C-8A6B-27246EDEB05D}"/>
              </a:ext>
            </a:extLst>
          </p:cNvPr>
          <p:cNvSpPr txBox="1"/>
          <p:nvPr/>
        </p:nvSpPr>
        <p:spPr>
          <a:xfrm>
            <a:off x="2467478" y="5665989"/>
            <a:ext cx="31931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i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131D40-89BC-3A4D-8F4A-1D0B301454A8}"/>
              </a:ext>
            </a:extLst>
          </p:cNvPr>
          <p:cNvSpPr txBox="1"/>
          <p:nvPr/>
        </p:nvSpPr>
        <p:spPr>
          <a:xfrm>
            <a:off x="2713447" y="5650602"/>
            <a:ext cx="47641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n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A63031-4880-D94B-8688-769B267E57B7}"/>
              </a:ext>
            </a:extLst>
          </p:cNvPr>
          <p:cNvSpPr txBox="1"/>
          <p:nvPr/>
        </p:nvSpPr>
        <p:spPr>
          <a:xfrm>
            <a:off x="3042808" y="5636874"/>
            <a:ext cx="455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E05CC8"/>
                </a:solidFill>
                <a:latin typeface="Corbel" panose="020B0503020204020204" pitchFamily="34" charset="0"/>
              </a:rPr>
              <a:t>a</a:t>
            </a:r>
            <a:endParaRPr lang="ru-RU" sz="4000" b="1" dirty="0">
              <a:ln/>
              <a:solidFill>
                <a:srgbClr val="E05CC8"/>
              </a:solidFill>
              <a:latin typeface="Corbel" panose="020B0503020204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BB0BC0C-FC2C-FB43-A3F6-E0E851AC5A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47" r="11780"/>
          <a:stretch/>
        </p:blipFill>
        <p:spPr>
          <a:xfrm>
            <a:off x="349791" y="976184"/>
            <a:ext cx="3321100" cy="47251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53C6226-371D-1B41-A4FF-CDA8D01ECF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659" r="15899"/>
          <a:stretch/>
        </p:blipFill>
        <p:spPr>
          <a:xfrm>
            <a:off x="3863630" y="2023138"/>
            <a:ext cx="3484606" cy="36782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EB4041-C574-6749-864C-BC4CDA044A86}"/>
              </a:ext>
            </a:extLst>
          </p:cNvPr>
          <p:cNvSpPr txBox="1"/>
          <p:nvPr/>
        </p:nvSpPr>
        <p:spPr>
          <a:xfrm>
            <a:off x="4367927" y="1180638"/>
            <a:ext cx="47801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T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67EF3B-66CF-9F4B-9E1A-EAFFE0D226E1}"/>
              </a:ext>
            </a:extLst>
          </p:cNvPr>
          <p:cNvSpPr txBox="1"/>
          <p:nvPr/>
        </p:nvSpPr>
        <p:spPr>
          <a:xfrm>
            <a:off x="4637642" y="1180638"/>
            <a:ext cx="44755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e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B11409-FC4B-8643-BB17-5B14AB4577D9}"/>
              </a:ext>
            </a:extLst>
          </p:cNvPr>
          <p:cNvSpPr txBox="1"/>
          <p:nvPr/>
        </p:nvSpPr>
        <p:spPr>
          <a:xfrm>
            <a:off x="5185067" y="1180638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d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52FFBE-0CA7-244A-9FA4-7414B3CEC917}"/>
              </a:ext>
            </a:extLst>
          </p:cNvPr>
          <p:cNvSpPr txBox="1"/>
          <p:nvPr/>
        </p:nvSpPr>
        <p:spPr>
          <a:xfrm>
            <a:off x="4908766" y="1173659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d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B5BFDF-C15F-F64E-BAAE-9F8A2FBDE4C2}"/>
              </a:ext>
            </a:extLst>
          </p:cNvPr>
          <p:cNvSpPr txBox="1"/>
          <p:nvPr/>
        </p:nvSpPr>
        <p:spPr>
          <a:xfrm>
            <a:off x="5478121" y="1150494"/>
            <a:ext cx="44755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y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1F344B-2C1F-EA4C-A683-D7B37DDDDBB7}"/>
              </a:ext>
            </a:extLst>
          </p:cNvPr>
          <p:cNvSpPr txBox="1"/>
          <p:nvPr/>
        </p:nvSpPr>
        <p:spPr>
          <a:xfrm>
            <a:off x="5904665" y="1181970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b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D1DD9C-6378-BE4C-B859-A351C710768C}"/>
              </a:ext>
            </a:extLst>
          </p:cNvPr>
          <p:cNvSpPr txBox="1"/>
          <p:nvPr/>
        </p:nvSpPr>
        <p:spPr>
          <a:xfrm>
            <a:off x="6198026" y="1173659"/>
            <a:ext cx="44755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e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DC7019-2EB3-7C4B-85A1-5164E5563215}"/>
              </a:ext>
            </a:extLst>
          </p:cNvPr>
          <p:cNvSpPr txBox="1"/>
          <p:nvPr/>
        </p:nvSpPr>
        <p:spPr>
          <a:xfrm>
            <a:off x="6459628" y="1180638"/>
            <a:ext cx="44916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a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10BACA-9B92-7448-A889-04F6880A7E89}"/>
              </a:ext>
            </a:extLst>
          </p:cNvPr>
          <p:cNvSpPr txBox="1"/>
          <p:nvPr/>
        </p:nvSpPr>
        <p:spPr>
          <a:xfrm>
            <a:off x="6699836" y="1180638"/>
            <a:ext cx="36420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chemeClr val="accent3"/>
                </a:solidFill>
                <a:latin typeface="Corbel" panose="020B0503020204020204" pitchFamily="34" charset="0"/>
              </a:rPr>
              <a:t>r</a:t>
            </a:r>
            <a:endParaRPr lang="ru-RU" sz="4000" b="1" dirty="0">
              <a:ln/>
              <a:solidFill>
                <a:schemeClr val="accent3"/>
              </a:solidFill>
              <a:latin typeface="Corbel" panose="020B0503020204020204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DA9EF46-9FED-8142-BC4A-8A3780CF2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16211" y="1063151"/>
            <a:ext cx="4650576" cy="4638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CB2A684-993C-3F45-A0FE-691614C26D2D}"/>
              </a:ext>
            </a:extLst>
          </p:cNvPr>
          <p:cNvSpPr txBox="1"/>
          <p:nvPr/>
        </p:nvSpPr>
        <p:spPr>
          <a:xfrm>
            <a:off x="8552713" y="5612934"/>
            <a:ext cx="47801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T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44993F6-E0A9-864F-AB7D-620F362AFFA4}"/>
              </a:ext>
            </a:extLst>
          </p:cNvPr>
          <p:cNvSpPr txBox="1"/>
          <p:nvPr/>
        </p:nvSpPr>
        <p:spPr>
          <a:xfrm>
            <a:off x="8785300" y="5619363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o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AECFFC8-19EB-7D4F-88F4-CC4322C1E681}"/>
              </a:ext>
            </a:extLst>
          </p:cNvPr>
          <p:cNvSpPr txBox="1"/>
          <p:nvPr/>
        </p:nvSpPr>
        <p:spPr>
          <a:xfrm>
            <a:off x="9038519" y="5628722"/>
            <a:ext cx="44755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y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EFFB443-E270-4E4F-8DAC-DF4ADCFE7FC8}"/>
              </a:ext>
            </a:extLst>
          </p:cNvPr>
          <p:cNvSpPr txBox="1"/>
          <p:nvPr/>
        </p:nvSpPr>
        <p:spPr>
          <a:xfrm>
            <a:off x="9497640" y="5610459"/>
            <a:ext cx="4026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s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6172B1-278E-C34B-A486-95CA3E793FC9}"/>
              </a:ext>
            </a:extLst>
          </p:cNvPr>
          <p:cNvSpPr txBox="1"/>
          <p:nvPr/>
        </p:nvSpPr>
        <p:spPr>
          <a:xfrm>
            <a:off x="9716837" y="5618300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o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69A856-A588-A048-B7B2-150D170BA389}"/>
              </a:ext>
            </a:extLst>
          </p:cNvPr>
          <p:cNvSpPr txBox="1"/>
          <p:nvPr/>
        </p:nvSpPr>
        <p:spPr>
          <a:xfrm>
            <a:off x="9989902" y="5623226"/>
            <a:ext cx="314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l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3C88BA-3482-5B46-AF4E-55BBEA25EC15}"/>
              </a:ext>
            </a:extLst>
          </p:cNvPr>
          <p:cNvSpPr txBox="1"/>
          <p:nvPr/>
        </p:nvSpPr>
        <p:spPr>
          <a:xfrm>
            <a:off x="10107475" y="5627910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d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99883E5-B1BC-2140-89B6-8003A54FBA49}"/>
              </a:ext>
            </a:extLst>
          </p:cNvPr>
          <p:cNvSpPr txBox="1"/>
          <p:nvPr/>
        </p:nvSpPr>
        <p:spPr>
          <a:xfrm>
            <a:off x="10388717" y="5618300"/>
            <a:ext cx="325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 err="1">
                <a:ln/>
                <a:solidFill>
                  <a:srgbClr val="FF0000"/>
                </a:solidFill>
                <a:latin typeface="Corbel" panose="020B0503020204020204" pitchFamily="34" charset="0"/>
              </a:rPr>
              <a:t>i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89142E-1FD7-7E49-BE40-22AD9AA3A8E6}"/>
              </a:ext>
            </a:extLst>
          </p:cNvPr>
          <p:cNvSpPr txBox="1"/>
          <p:nvPr/>
        </p:nvSpPr>
        <p:spPr>
          <a:xfrm>
            <a:off x="10528687" y="5618300"/>
            <a:ext cx="44755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e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936FB65-8880-E64F-AA71-0A897256F721}"/>
              </a:ext>
            </a:extLst>
          </p:cNvPr>
          <p:cNvSpPr txBox="1"/>
          <p:nvPr/>
        </p:nvSpPr>
        <p:spPr>
          <a:xfrm>
            <a:off x="10783764" y="5627910"/>
            <a:ext cx="36420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4000" b="1" dirty="0">
                <a:ln/>
                <a:solidFill>
                  <a:srgbClr val="FF0000"/>
                </a:solidFill>
                <a:latin typeface="Corbel" panose="020B0503020204020204" pitchFamily="34" charset="0"/>
              </a:rPr>
              <a:t>r</a:t>
            </a:r>
            <a:endParaRPr lang="ru-RU" sz="4000" b="1" dirty="0">
              <a:ln/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  <p:sp>
        <p:nvSpPr>
          <p:cNvPr id="41" name="Заголовок 40">
            <a:extLst>
              <a:ext uri="{FF2B5EF4-FFF2-40B4-BE49-F238E27FC236}">
                <a16:creationId xmlns:a16="http://schemas.microsoft.com/office/drawing/2014/main" id="{85694D60-6DA0-5641-96BE-EA5DE0AE8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248" y="111210"/>
            <a:ext cx="3484606" cy="741405"/>
          </a:xfrm>
        </p:spPr>
        <p:txBody>
          <a:bodyPr>
            <a:normAutofit fontScale="90000"/>
          </a:bodyPr>
          <a:lstStyle/>
          <a:p>
            <a:r>
              <a:rPr lang="en-US" dirty="0"/>
              <a:t>Fill in the gaps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784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  <p:bldP spid="18" grpId="0"/>
      <p:bldP spid="19" grpId="0"/>
      <p:bldP spid="23" grpId="0"/>
      <p:bldP spid="26" grpId="0"/>
      <p:bldP spid="31" grpId="0"/>
      <p:bldP spid="32" grpId="0"/>
      <p:bldP spid="35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F83CAE-6286-C843-A0C2-9E8B3CC85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2238" y="300466"/>
            <a:ext cx="8909221" cy="1367695"/>
          </a:xfrm>
        </p:spPr>
        <p:txBody>
          <a:bodyPr>
            <a:normAutofit fontScale="90000"/>
          </a:bodyPr>
          <a:lstStyle/>
          <a:p>
            <a:r>
              <a:rPr lang="en-US" sz="6000" cap="none" dirty="0">
                <a:latin typeface="Corbel" panose="020B0503020204020204" pitchFamily="34" charset="0"/>
              </a:rPr>
              <a:t>Where is the teddy bear ?</a:t>
            </a:r>
            <a:endParaRPr lang="ru-RU" sz="6000" cap="none" dirty="0">
              <a:latin typeface="Corbel" panose="020B0503020204020204" pitchFamily="34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BB1DAF-64F0-B347-8930-531C6A7F12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flipH="1">
            <a:off x="499256" y="2193809"/>
            <a:ext cx="4583629" cy="4436076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1CCFA7-30C1-F24A-A0D3-AC90E9AF9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394" y="1804086"/>
            <a:ext cx="6434398" cy="482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00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388FD29B-CFA3-AA47-8970-69C3B50AE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9967" y="1343960"/>
            <a:ext cx="6952419" cy="5128708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8D1EF2-1C5D-DB45-9DA9-43B1A7FE58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628" y="2903938"/>
            <a:ext cx="2589097" cy="31774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071115-0100-3141-9CDE-F3B829DB334F}"/>
              </a:ext>
            </a:extLst>
          </p:cNvPr>
          <p:cNvSpPr txBox="1"/>
          <p:nvPr/>
        </p:nvSpPr>
        <p:spPr>
          <a:xfrm>
            <a:off x="5736177" y="5619683"/>
            <a:ext cx="1173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It is</a:t>
            </a:r>
            <a:endParaRPr lang="ru-RU" sz="5400" dirty="0">
              <a:latin typeface="Corbel" panose="020B05030202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E9330D-4B28-4A45-894D-F79FDEAF6258}"/>
              </a:ext>
            </a:extLst>
          </p:cNvPr>
          <p:cNvSpPr txBox="1"/>
          <p:nvPr/>
        </p:nvSpPr>
        <p:spPr>
          <a:xfrm>
            <a:off x="9039393" y="2999179"/>
            <a:ext cx="21948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Corbel" panose="020B0503020204020204" pitchFamily="34" charset="0"/>
              </a:rPr>
              <a:t>under </a:t>
            </a:r>
            <a:endParaRPr lang="ru-RU" sz="6000" dirty="0">
              <a:latin typeface="Corbel" panose="020B05030202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2679F9-B373-F746-B622-02050FE50B02}"/>
              </a:ext>
            </a:extLst>
          </p:cNvPr>
          <p:cNvSpPr txBox="1"/>
          <p:nvPr/>
        </p:nvSpPr>
        <p:spPr>
          <a:xfrm>
            <a:off x="4605320" y="1491238"/>
            <a:ext cx="2448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orbel" panose="020B0503020204020204" pitchFamily="34" charset="0"/>
              </a:rPr>
              <a:t>the table</a:t>
            </a:r>
            <a:endParaRPr lang="ru-RU" sz="4800" dirty="0">
              <a:latin typeface="Corbel" panose="020B0503020204020204" pitchFamily="34" charset="0"/>
            </a:endParaRPr>
          </a:p>
        </p:txBody>
      </p:sp>
      <p:sp>
        <p:nvSpPr>
          <p:cNvPr id="14" name="Стрелка вниз 13">
            <a:extLst>
              <a:ext uri="{FF2B5EF4-FFF2-40B4-BE49-F238E27FC236}">
                <a16:creationId xmlns:a16="http://schemas.microsoft.com/office/drawing/2014/main" id="{FEDF9D75-CAAE-AA4C-AF14-B931BB9C91BD}"/>
              </a:ext>
            </a:extLst>
          </p:cNvPr>
          <p:cNvSpPr/>
          <p:nvPr/>
        </p:nvSpPr>
        <p:spPr>
          <a:xfrm>
            <a:off x="8706239" y="3101545"/>
            <a:ext cx="256856" cy="1050325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B85C09-68D8-9A44-976D-5017F5D64F8F}"/>
              </a:ext>
            </a:extLst>
          </p:cNvPr>
          <p:cNvSpPr txBox="1"/>
          <p:nvPr/>
        </p:nvSpPr>
        <p:spPr>
          <a:xfrm>
            <a:off x="4695568" y="518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CED83677-2A1C-7A4A-8129-B9C9DCD6D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16" y="134037"/>
            <a:ext cx="8909221" cy="1202146"/>
          </a:xfrm>
        </p:spPr>
        <p:txBody>
          <a:bodyPr>
            <a:normAutofit/>
          </a:bodyPr>
          <a:lstStyle/>
          <a:p>
            <a:r>
              <a:rPr lang="en-US" sz="6000" cap="none" dirty="0">
                <a:latin typeface="Corbel" panose="020B0503020204020204" pitchFamily="34" charset="0"/>
              </a:rPr>
              <a:t>It is under the table.</a:t>
            </a:r>
            <a:endParaRPr lang="ru-RU" sz="6000" cap="none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72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5356B-7885-9D4F-97AE-222071332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952" y="248000"/>
            <a:ext cx="7729728" cy="1188720"/>
          </a:xfrm>
        </p:spPr>
        <p:txBody>
          <a:bodyPr>
            <a:normAutofit/>
          </a:bodyPr>
          <a:lstStyle/>
          <a:p>
            <a:r>
              <a:rPr lang="en-US" sz="4000" dirty="0"/>
              <a:t>Where is the teddy bear?  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BB71AB-50D8-674F-9D57-F6013FF30B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09" r="11310"/>
          <a:stretch/>
        </p:blipFill>
        <p:spPr>
          <a:xfrm>
            <a:off x="2397210" y="1770352"/>
            <a:ext cx="7809470" cy="4655162"/>
          </a:xfrm>
        </p:spPr>
      </p:pic>
    </p:spTree>
    <p:extLst>
      <p:ext uri="{BB962C8B-B14F-4D97-AF65-F5344CB8AC3E}">
        <p14:creationId xmlns:p14="http://schemas.microsoft.com/office/powerpoint/2010/main" val="190099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CF62AB9-5E2E-F14F-B17F-10E44CF64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16" y="134037"/>
            <a:ext cx="8909221" cy="1202146"/>
          </a:xfrm>
        </p:spPr>
        <p:txBody>
          <a:bodyPr>
            <a:normAutofit/>
          </a:bodyPr>
          <a:lstStyle/>
          <a:p>
            <a:r>
              <a:rPr lang="en-US" sz="6000" cap="none" dirty="0">
                <a:latin typeface="Corbel" panose="020B0503020204020204" pitchFamily="34" charset="0"/>
              </a:rPr>
              <a:t>It is in the box.</a:t>
            </a:r>
            <a:endParaRPr lang="ru-RU" sz="6000" cap="none" dirty="0">
              <a:latin typeface="Corbel" panose="020B0503020204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B74C10-CD75-5D42-9A49-CA3911FC1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171" y="2877470"/>
            <a:ext cx="5833837" cy="3980530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FF1CA3-B128-5E4B-86DE-835D76F01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975" b="38942"/>
          <a:stretch/>
        </p:blipFill>
        <p:spPr>
          <a:xfrm rot="600000">
            <a:off x="4942426" y="1541243"/>
            <a:ext cx="2558400" cy="224727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A75F125-C0A7-C646-B110-FC84E62565BF}"/>
              </a:ext>
            </a:extLst>
          </p:cNvPr>
          <p:cNvSpPr/>
          <p:nvPr/>
        </p:nvSpPr>
        <p:spPr>
          <a:xfrm>
            <a:off x="7569305" y="2021015"/>
            <a:ext cx="10631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latin typeface="Corbel" panose="020B0503020204020204" pitchFamily="34" charset="0"/>
              </a:rPr>
              <a:t>It is</a:t>
            </a:r>
            <a:endParaRPr lang="ru-RU" sz="4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0A1006-DFAD-044D-B1D3-FBE6EC300C5B}"/>
              </a:ext>
            </a:extLst>
          </p:cNvPr>
          <p:cNvSpPr txBox="1"/>
          <p:nvPr/>
        </p:nvSpPr>
        <p:spPr>
          <a:xfrm>
            <a:off x="2607276" y="3237470"/>
            <a:ext cx="7104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Corbel" panose="020B0503020204020204" pitchFamily="34" charset="0"/>
              </a:rPr>
              <a:t>in</a:t>
            </a:r>
            <a:endParaRPr lang="ru-RU" sz="5400" dirty="0">
              <a:latin typeface="Corbel" panose="020B05030202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1DEDA-0858-8841-8906-46CDD1B514F6}"/>
              </a:ext>
            </a:extLst>
          </p:cNvPr>
          <p:cNvSpPr txBox="1"/>
          <p:nvPr/>
        </p:nvSpPr>
        <p:spPr>
          <a:xfrm>
            <a:off x="9321688" y="4621427"/>
            <a:ext cx="20938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Corbel" panose="020B0503020204020204" pitchFamily="34" charset="0"/>
              </a:rPr>
              <a:t>the box</a:t>
            </a:r>
            <a:endParaRPr lang="ru-RU" sz="4800" dirty="0">
              <a:latin typeface="Corbel" panose="020B0503020204020204" pitchFamily="34" charset="0"/>
            </a:endParaRPr>
          </a:p>
        </p:txBody>
      </p:sp>
      <p:sp>
        <p:nvSpPr>
          <p:cNvPr id="14" name="Выгнутая вправо стрелка 13">
            <a:extLst>
              <a:ext uri="{FF2B5EF4-FFF2-40B4-BE49-F238E27FC236}">
                <a16:creationId xmlns:a16="http://schemas.microsoft.com/office/drawing/2014/main" id="{9231A9AC-4C60-6E4E-ADD6-ED21F76D2291}"/>
              </a:ext>
            </a:extLst>
          </p:cNvPr>
          <p:cNvSpPr/>
          <p:nvPr/>
        </p:nvSpPr>
        <p:spPr>
          <a:xfrm rot="16200000">
            <a:off x="3022389" y="1280085"/>
            <a:ext cx="1863639" cy="2397119"/>
          </a:xfrm>
          <a:prstGeom prst="curvedLeftArrow">
            <a:avLst>
              <a:gd name="adj1" fmla="val 25000"/>
              <a:gd name="adj2" fmla="val 50000"/>
              <a:gd name="adj3" fmla="val 52778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91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5356B-7885-9D4F-97AE-222071332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952" y="248000"/>
            <a:ext cx="7729728" cy="1188720"/>
          </a:xfrm>
        </p:spPr>
        <p:txBody>
          <a:bodyPr>
            <a:normAutofit/>
          </a:bodyPr>
          <a:lstStyle/>
          <a:p>
            <a:r>
              <a:rPr lang="en-US" sz="4000" dirty="0"/>
              <a:t>Where is the teddy bear?  </a:t>
            </a:r>
            <a:endParaRPr lang="ru-RU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BB71AB-50D8-674F-9D57-F6013FF30B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609" r="11310"/>
          <a:stretch/>
        </p:blipFill>
        <p:spPr>
          <a:xfrm>
            <a:off x="2397210" y="1770352"/>
            <a:ext cx="7809470" cy="4655162"/>
          </a:xfrm>
        </p:spPr>
      </p:pic>
    </p:spTree>
    <p:extLst>
      <p:ext uri="{BB962C8B-B14F-4D97-AF65-F5344CB8AC3E}">
        <p14:creationId xmlns:p14="http://schemas.microsoft.com/office/powerpoint/2010/main" val="2764564073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266</TotalTime>
  <Words>148</Words>
  <Application>Microsoft Macintosh PowerPoint</Application>
  <PresentationFormat>Широкоэкранный</PresentationFormat>
  <Paragraphs>63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Adobe Arabic</vt:lpstr>
      <vt:lpstr>Arial</vt:lpstr>
      <vt:lpstr>Corbel</vt:lpstr>
      <vt:lpstr>Gill Sans MT</vt:lpstr>
      <vt:lpstr>Times New Roman</vt:lpstr>
      <vt:lpstr>Посылка</vt:lpstr>
      <vt:lpstr>My toys!</vt:lpstr>
      <vt:lpstr>tongue-twister </vt:lpstr>
      <vt:lpstr>Презентация PowerPoint</vt:lpstr>
      <vt:lpstr>Fill in the gaps </vt:lpstr>
      <vt:lpstr>Where is the teddy bear ?</vt:lpstr>
      <vt:lpstr>It is under the table.</vt:lpstr>
      <vt:lpstr>Where is the teddy bear?  </vt:lpstr>
      <vt:lpstr>It is in the box.</vt:lpstr>
      <vt:lpstr>Where is the teddy bear?  </vt:lpstr>
      <vt:lpstr>It is on the bed.</vt:lpstr>
      <vt:lpstr>Where is the teddy bear?  </vt:lpstr>
      <vt:lpstr>It is under the shelf.</vt:lpstr>
      <vt:lpstr>Thank you, children 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toys!</dc:title>
  <dc:creator>Анастасия Кузнецова</dc:creator>
  <cp:lastModifiedBy>Анастасия Кузнецова</cp:lastModifiedBy>
  <cp:revision>20</cp:revision>
  <dcterms:created xsi:type="dcterms:W3CDTF">2022-10-10T18:33:14Z</dcterms:created>
  <dcterms:modified xsi:type="dcterms:W3CDTF">2022-10-10T23:34:46Z</dcterms:modified>
</cp:coreProperties>
</file>