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50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25.09.2022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25.09.2022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25.09.2022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25.09.2022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25.09.2022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6" y="0"/>
            <a:ext cx="9144000" cy="6858000"/>
          </a:xfrm>
          <a:prstGeom prst="rect">
            <a:avLst/>
          </a:prstGeom>
        </p:spPr>
      </p:pic>
      <p:sp>
        <p:nvSpPr>
          <p:cNvPr id="8" name="Прямоугольник 7"/>
          <p:cNvSpPr/>
          <p:nvPr/>
        </p:nvSpPr>
        <p:spPr>
          <a:xfrm>
            <a:off x="539552" y="2132856"/>
            <a:ext cx="8208912" cy="2246769"/>
          </a:xfrm>
          <a:prstGeom prst="rect">
            <a:avLst/>
          </a:prstGeom>
        </p:spPr>
        <p:txBody>
          <a:bodyPr wrap="square">
            <a:spAutoFit/>
          </a:bodyPr>
          <a:lstStyle/>
          <a:p>
            <a:r>
              <a:rPr lang="ru-RU" sz="2800" b="1" i="1" dirty="0" err="1" smtClean="0"/>
              <a:t>Граттаж</a:t>
            </a:r>
            <a:r>
              <a:rPr lang="ru-RU" sz="2800" i="1" dirty="0" smtClean="0"/>
              <a:t> — это метод выполнение рисунка с помощью процарапывания острым инструментом бумажной основы, покрытой фоном тёмного цвета. В результате получаются оригинальные контрастные композиции.</a:t>
            </a:r>
            <a:endParaRPr lang="ru-RU" sz="2800" i="1" dirty="0"/>
          </a:p>
        </p:txBody>
      </p:sp>
      <p:sp>
        <p:nvSpPr>
          <p:cNvPr id="11" name="Прямоугольник 10"/>
          <p:cNvSpPr/>
          <p:nvPr/>
        </p:nvSpPr>
        <p:spPr>
          <a:xfrm>
            <a:off x="539552" y="692697"/>
            <a:ext cx="8208912" cy="1077218"/>
          </a:xfrm>
          <a:prstGeom prst="rect">
            <a:avLst/>
          </a:prstGeom>
        </p:spPr>
        <p:txBody>
          <a:bodyPr wrap="square">
            <a:spAutoFit/>
          </a:bodyPr>
          <a:lstStyle/>
          <a:p>
            <a:r>
              <a:rPr lang="ru-RU" sz="3200" i="1" dirty="0">
                <a:cs typeface="Times New Roman" pitchFamily="18" charset="0"/>
              </a:rPr>
              <a:t>Мастер – класс по нетрадиционной технике рисования  - </a:t>
            </a:r>
            <a:r>
              <a:rPr lang="ru-RU" sz="3200" i="1" dirty="0" err="1">
                <a:cs typeface="Times New Roman" pitchFamily="18" charset="0"/>
              </a:rPr>
              <a:t>граттаж</a:t>
            </a:r>
            <a:endParaRPr lang="ru-RU" sz="3200" i="1" dirty="0">
              <a:cs typeface="Times New Roman" pitchFamily="18" charset="0"/>
            </a:endParaRPr>
          </a:p>
        </p:txBody>
      </p:sp>
      <p:sp>
        <p:nvSpPr>
          <p:cNvPr id="4" name="TextBox 3"/>
          <p:cNvSpPr txBox="1"/>
          <p:nvPr/>
        </p:nvSpPr>
        <p:spPr>
          <a:xfrm>
            <a:off x="6228184" y="4941168"/>
            <a:ext cx="2736304" cy="1477328"/>
          </a:xfrm>
          <a:prstGeom prst="rect">
            <a:avLst/>
          </a:prstGeom>
          <a:noFill/>
        </p:spPr>
        <p:txBody>
          <a:bodyPr wrap="square" rtlCol="0">
            <a:spAutoFit/>
          </a:bodyPr>
          <a:lstStyle/>
          <a:p>
            <a:r>
              <a:rPr lang="ru-RU" b="1" i="1" dirty="0" smtClean="0"/>
              <a:t>Выполнила</a:t>
            </a:r>
          </a:p>
          <a:p>
            <a:r>
              <a:rPr lang="ru-RU" b="1" i="1" dirty="0" err="1" smtClean="0"/>
              <a:t>Коровникова</a:t>
            </a:r>
            <a:r>
              <a:rPr lang="ru-RU" b="1" i="1" dirty="0" smtClean="0"/>
              <a:t> Наталья Викторовна</a:t>
            </a:r>
          </a:p>
          <a:p>
            <a:r>
              <a:rPr lang="ru-RU" b="1" i="1" dirty="0"/>
              <a:t>в</a:t>
            </a:r>
            <a:r>
              <a:rPr lang="ru-RU" b="1" i="1" dirty="0" smtClean="0"/>
              <a:t>оспитатель </a:t>
            </a:r>
          </a:p>
          <a:p>
            <a:r>
              <a:rPr lang="ru-RU" b="1" i="1" dirty="0" smtClean="0"/>
              <a:t>первой категории</a:t>
            </a:r>
            <a:endParaRPr lang="ru-RU" b="1" i="1" dirty="0"/>
          </a:p>
        </p:txBody>
      </p:sp>
    </p:spTree>
    <p:extLst>
      <p:ext uri="{BB962C8B-B14F-4D97-AF65-F5344CB8AC3E}">
        <p14:creationId xmlns:p14="http://schemas.microsoft.com/office/powerpoint/2010/main" val="923268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2828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b="9537"/>
          <a:stretch/>
        </p:blipFill>
        <p:spPr>
          <a:xfrm>
            <a:off x="207640" y="1988840"/>
            <a:ext cx="3788296" cy="2670775"/>
          </a:xfrm>
          <a:prstGeom prst="rect">
            <a:avLst/>
          </a:prstGeom>
        </p:spPr>
      </p:pic>
      <p:sp>
        <p:nvSpPr>
          <p:cNvPr id="4" name="Прямоугольник 3"/>
          <p:cNvSpPr/>
          <p:nvPr/>
        </p:nvSpPr>
        <p:spPr>
          <a:xfrm>
            <a:off x="251520" y="373307"/>
            <a:ext cx="8712968" cy="1477328"/>
          </a:xfrm>
          <a:prstGeom prst="rect">
            <a:avLst/>
          </a:prstGeom>
        </p:spPr>
        <p:txBody>
          <a:bodyPr wrap="square">
            <a:spAutoFit/>
          </a:bodyPr>
          <a:lstStyle/>
          <a:p>
            <a:r>
              <a:rPr lang="ru-RU" b="1" dirty="0" smtClean="0"/>
              <a:t>2.</a:t>
            </a:r>
            <a:r>
              <a:rPr lang="ru-RU" dirty="0" smtClean="0"/>
              <a:t> </a:t>
            </a:r>
            <a:r>
              <a:rPr lang="ru-RU" dirty="0" smtClean="0">
                <a:cs typeface="Times New Roman" pitchFamily="18" charset="0"/>
              </a:rPr>
              <a:t>Если </a:t>
            </a:r>
            <a:r>
              <a:rPr lang="ru-RU" dirty="0">
                <a:cs typeface="Times New Roman" pitchFamily="18" charset="0"/>
              </a:rPr>
              <a:t>краска высохла, можно смело переходить к натиранию бумаги. Возьми любую ненужную свечу и щедро натирай ней бумагу. Важно, чтобы слой воска был толстым, тогда царапать рисунок будет на много легче. Если у </a:t>
            </a:r>
            <a:r>
              <a:rPr lang="ru-RU" dirty="0" smtClean="0">
                <a:cs typeface="Times New Roman" pitchFamily="18" charset="0"/>
              </a:rPr>
              <a:t>тебя </a:t>
            </a:r>
            <a:r>
              <a:rPr lang="ru-RU" dirty="0">
                <a:cs typeface="Times New Roman" pitchFamily="18" charset="0"/>
              </a:rPr>
              <a:t>образовался белый налет, как на фото — тогда все хорошо. Но перед тем, как переходить к следующему этапу, проверь, все ли плоскости хорошо натерты воском.</a:t>
            </a:r>
          </a:p>
        </p:txBody>
      </p:sp>
      <p:sp>
        <p:nvSpPr>
          <p:cNvPr id="5" name="Прямоугольник 4"/>
          <p:cNvSpPr/>
          <p:nvPr/>
        </p:nvSpPr>
        <p:spPr>
          <a:xfrm>
            <a:off x="4283968" y="1850635"/>
            <a:ext cx="5044316" cy="1754326"/>
          </a:xfrm>
          <a:prstGeom prst="rect">
            <a:avLst/>
          </a:prstGeom>
        </p:spPr>
        <p:txBody>
          <a:bodyPr wrap="square">
            <a:spAutoFit/>
          </a:bodyPr>
          <a:lstStyle/>
          <a:p>
            <a:r>
              <a:rPr lang="ru-RU" b="1" dirty="0" smtClean="0"/>
              <a:t>3.</a:t>
            </a:r>
            <a:r>
              <a:rPr lang="ru-RU" dirty="0"/>
              <a:t> </a:t>
            </a:r>
            <a:r>
              <a:rPr lang="ru-RU" dirty="0" smtClean="0"/>
              <a:t>После </a:t>
            </a:r>
            <a:r>
              <a:rPr lang="ru-RU" dirty="0"/>
              <a:t>воска на бумагу наносится густой слой гуаши. Нужно использовать широкую кисть и не оставлять пробелов. Хорошо добавить в краску немного жидкого мыла, шампуня, моющего средства либо клея ПВА. За счёт этого при процарапывании не будут пачкаться руки.</a:t>
            </a:r>
          </a:p>
        </p:txBody>
      </p:sp>
      <p:pic>
        <p:nvPicPr>
          <p:cNvPr id="6" name="Рисунок 5"/>
          <p:cNvPicPr>
            <a:picLocks noChangeAspect="1"/>
          </p:cNvPicPr>
          <p:nvPr/>
        </p:nvPicPr>
        <p:blipFill rotWithShape="1">
          <a:blip r:embed="rId4">
            <a:extLst>
              <a:ext uri="{28A0092B-C50C-407E-A947-70E740481C1C}">
                <a14:useLocalDpi xmlns:a14="http://schemas.microsoft.com/office/drawing/2010/main" val="0"/>
              </a:ext>
            </a:extLst>
          </a:blip>
          <a:srcRect l="-17302" t="-39341" r="17302" b="39341"/>
          <a:stretch/>
        </p:blipFill>
        <p:spPr>
          <a:xfrm>
            <a:off x="3341857" y="2707872"/>
            <a:ext cx="5688632" cy="3456384"/>
          </a:xfrm>
          <a:prstGeom prst="rect">
            <a:avLst/>
          </a:prstGeom>
        </p:spPr>
      </p:pic>
    </p:spTree>
    <p:extLst>
      <p:ext uri="{BB962C8B-B14F-4D97-AF65-F5344CB8AC3E}">
        <p14:creationId xmlns:p14="http://schemas.microsoft.com/office/powerpoint/2010/main" val="13848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260648"/>
            <a:ext cx="8568952" cy="923330"/>
          </a:xfrm>
          <a:prstGeom prst="rect">
            <a:avLst/>
          </a:prstGeom>
        </p:spPr>
        <p:txBody>
          <a:bodyPr wrap="square">
            <a:spAutoFit/>
          </a:bodyPr>
          <a:lstStyle/>
          <a:p>
            <a:r>
              <a:rPr lang="ru-RU" dirty="0"/>
              <a:t>Далее берем любой острый предмет: зубочистку, перо, вязальный крючок или спицу, стеку для пластилина,  ручку с использованным стержнем и процарапываем рисунок по черному фону.</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0" y="1638300"/>
            <a:ext cx="5715000" cy="3581400"/>
          </a:xfrm>
          <a:prstGeom prst="rect">
            <a:avLst/>
          </a:prstGeom>
        </p:spPr>
      </p:pic>
    </p:spTree>
    <p:extLst>
      <p:ext uri="{BB962C8B-B14F-4D97-AF65-F5344CB8AC3E}">
        <p14:creationId xmlns:p14="http://schemas.microsoft.com/office/powerpoint/2010/main" val="2268018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188640"/>
            <a:ext cx="8784976" cy="2062103"/>
          </a:xfrm>
          <a:prstGeom prst="rect">
            <a:avLst/>
          </a:prstGeom>
        </p:spPr>
        <p:txBody>
          <a:bodyPr wrap="square">
            <a:spAutoFit/>
          </a:bodyPr>
          <a:lstStyle/>
          <a:p>
            <a:r>
              <a:rPr lang="ru-RU" sz="2000" b="1" dirty="0" err="1"/>
              <a:t>Граттаж</a:t>
            </a:r>
            <a:r>
              <a:rPr lang="ru-RU" sz="2000" b="1" dirty="0"/>
              <a:t> с элементами аппликации</a:t>
            </a:r>
          </a:p>
          <a:p>
            <a:r>
              <a:rPr lang="ru-RU" dirty="0" err="1"/>
              <a:t>Воскографию</a:t>
            </a:r>
            <a:r>
              <a:rPr lang="ru-RU" dirty="0"/>
              <a:t> можно успешно сочетать с аппликацией. Причём, это могут быть не только бумажные элементы, но и вата, рваные салфетки, насыпь крупой и пр. Например, при создании композиции «Северное сияние» дошкольники процарапывают светящееся разноцветное небо. Затем педагог раздаёт готовые шаблоны медведей и вату для создания снежных сугробов. Рисунок получится просто волшебным.</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6508" y="2250743"/>
            <a:ext cx="5715000" cy="4286250"/>
          </a:xfrm>
          <a:prstGeom prst="rect">
            <a:avLst/>
          </a:prstGeom>
        </p:spPr>
      </p:pic>
    </p:spTree>
    <p:extLst>
      <p:ext uri="{BB962C8B-B14F-4D97-AF65-F5344CB8AC3E}">
        <p14:creationId xmlns:p14="http://schemas.microsoft.com/office/powerpoint/2010/main" val="15224738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4644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95536" y="332656"/>
            <a:ext cx="8496944" cy="954107"/>
          </a:xfrm>
          <a:prstGeom prst="rect">
            <a:avLst/>
          </a:prstGeom>
        </p:spPr>
        <p:txBody>
          <a:bodyPr wrap="square">
            <a:spAutoFit/>
          </a:bodyPr>
          <a:lstStyle/>
          <a:p>
            <a:r>
              <a:rPr lang="ru-RU" sz="2000" b="1" dirty="0"/>
              <a:t>Фон цветной гуашью</a:t>
            </a:r>
          </a:p>
          <a:p>
            <a:r>
              <a:rPr lang="ru-RU" dirty="0"/>
              <a:t>Фон можно оформить цветной гуашью. Это могут быть фрагменты разных цветов. После высыхания первого слоя его можно дополнительно покрыть воском.</a:t>
            </a:r>
          </a:p>
        </p:txBody>
      </p:sp>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b="9343"/>
          <a:stretch/>
        </p:blipFill>
        <p:spPr>
          <a:xfrm>
            <a:off x="107504" y="1412777"/>
            <a:ext cx="3672408" cy="2232248"/>
          </a:xfrm>
          <a:prstGeom prst="rect">
            <a:avLst/>
          </a:prstGeom>
        </p:spPr>
      </p:pic>
      <p:sp>
        <p:nvSpPr>
          <p:cNvPr id="5" name="Прямоугольник 4"/>
          <p:cNvSpPr/>
          <p:nvPr/>
        </p:nvSpPr>
        <p:spPr>
          <a:xfrm>
            <a:off x="4067944" y="2551837"/>
            <a:ext cx="5076056" cy="1477328"/>
          </a:xfrm>
          <a:prstGeom prst="rect">
            <a:avLst/>
          </a:prstGeom>
        </p:spPr>
        <p:txBody>
          <a:bodyPr wrap="square">
            <a:spAutoFit/>
          </a:bodyPr>
          <a:lstStyle/>
          <a:p>
            <a:r>
              <a:rPr lang="ru-RU" dirty="0"/>
              <a:t>Также можно исходить от содержания будущего рисунка, например, «Звёздное небо над морем». При этом лист следует разделить по горизонтали на две части, нижняя закрашивается синим, верхняя — жёлтым цветом.</a:t>
            </a:r>
          </a:p>
        </p:txBody>
      </p:sp>
      <p:pic>
        <p:nvPicPr>
          <p:cNvPr id="6" name="Рисунок 5"/>
          <p:cNvPicPr>
            <a:picLocks noChangeAspect="1"/>
          </p:cNvPicPr>
          <p:nvPr/>
        </p:nvPicPr>
        <p:blipFill rotWithShape="1">
          <a:blip r:embed="rId4">
            <a:extLst>
              <a:ext uri="{28A0092B-C50C-407E-A947-70E740481C1C}">
                <a14:useLocalDpi xmlns:a14="http://schemas.microsoft.com/office/drawing/2010/main" val="0"/>
              </a:ext>
            </a:extLst>
          </a:blip>
          <a:srcRect l="1214" t="12075" r="-17352" b="5046"/>
          <a:stretch/>
        </p:blipFill>
        <p:spPr>
          <a:xfrm>
            <a:off x="4932039" y="4029165"/>
            <a:ext cx="4535451" cy="2712203"/>
          </a:xfrm>
          <a:prstGeom prst="rect">
            <a:avLst/>
          </a:prstGeom>
        </p:spPr>
      </p:pic>
    </p:spTree>
    <p:extLst>
      <p:ext uri="{BB962C8B-B14F-4D97-AF65-F5344CB8AC3E}">
        <p14:creationId xmlns:p14="http://schemas.microsoft.com/office/powerpoint/2010/main" val="19601306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23528" y="188640"/>
            <a:ext cx="8640960" cy="2031325"/>
          </a:xfrm>
          <a:prstGeom prst="rect">
            <a:avLst/>
          </a:prstGeom>
        </p:spPr>
        <p:txBody>
          <a:bodyPr wrap="square">
            <a:spAutoFit/>
          </a:bodyPr>
          <a:lstStyle/>
          <a:p>
            <a:r>
              <a:rPr lang="ru-RU" b="1" dirty="0"/>
              <a:t>Фон восковыми мелками</a:t>
            </a:r>
          </a:p>
          <a:p>
            <a:r>
              <a:rPr lang="ru-RU" dirty="0"/>
              <a:t>Интересный вариант оформления основы — закрашивание её восковыми карандашами. Это могут быть цветные пятна, полоски и пр. Цвета выбираются опять-таки согласно «настроению» будущего рисунка. В отличие от работы с гуашью, процесс здесь идёт намного быстрее, и дошкольники легко справятся с заданием. Главное — оставлять поменьше пробелов. После раскрашивания мелками лист бумаги также покрывается чёрной гуашью.</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0" y="2420888"/>
            <a:ext cx="5715000" cy="38884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616599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51520" y="260647"/>
            <a:ext cx="8640960" cy="5355312"/>
          </a:xfrm>
          <a:prstGeom prst="rect">
            <a:avLst/>
          </a:prstGeom>
        </p:spPr>
        <p:txBody>
          <a:bodyPr wrap="square">
            <a:spAutoFit/>
          </a:bodyPr>
          <a:lstStyle/>
          <a:p>
            <a:r>
              <a:rPr lang="ru-RU" dirty="0"/>
              <a:t>Подходящая тематика занятий в технике </a:t>
            </a:r>
            <a:r>
              <a:rPr lang="ru-RU" b="1" dirty="0" err="1"/>
              <a:t>граттаж</a:t>
            </a:r>
            <a:endParaRPr lang="ru-RU" b="1" dirty="0"/>
          </a:p>
          <a:p>
            <a:r>
              <a:rPr lang="ru-RU" dirty="0"/>
              <a:t>Для рисования в технике </a:t>
            </a:r>
            <a:r>
              <a:rPr lang="ru-RU" b="1" dirty="0" err="1"/>
              <a:t>граттаж</a:t>
            </a:r>
            <a:r>
              <a:rPr lang="ru-RU" b="1" dirty="0"/>
              <a:t> </a:t>
            </a:r>
            <a:r>
              <a:rPr lang="ru-RU" dirty="0"/>
              <a:t>воспитатель может предлагать детям самые разнообразные темы, но некоторые из них наиболее выигрышные:</a:t>
            </a:r>
          </a:p>
          <a:p>
            <a:endParaRPr lang="ru-RU" dirty="0"/>
          </a:p>
          <a:p>
            <a:pPr marL="285750" indent="-285750">
              <a:buFont typeface="Arial" pitchFamily="34" charset="0"/>
              <a:buChar char="•"/>
            </a:pPr>
            <a:r>
              <a:rPr lang="ru-RU" dirty="0"/>
              <a:t>Пейзажи, особенно зимний и осенний: «Зимний лес», «Снежинки за окном», «Осенний листопад», «Осенний лес». В первом случае цвет фона под тёмной краской лучше оставить белым (просто натереть лист бумаги восковой свечой). Снежинки получатся замечательными. При изображении же осени основу лучше сделать жёлтой либо сочетать фрагменты жёлтого и оранжевого цвета.</a:t>
            </a:r>
          </a:p>
          <a:p>
            <a:pPr marL="285750" indent="-285750">
              <a:buFont typeface="Arial" pitchFamily="34" charset="0"/>
              <a:buChar char="•"/>
            </a:pPr>
            <a:r>
              <a:rPr lang="ru-RU" dirty="0"/>
              <a:t>«Северное сияние».</a:t>
            </a:r>
          </a:p>
          <a:p>
            <a:pPr marL="285750" indent="-285750">
              <a:buFont typeface="Arial" pitchFamily="34" charset="0"/>
              <a:buChar char="•"/>
            </a:pPr>
            <a:r>
              <a:rPr lang="ru-RU" dirty="0"/>
              <a:t>Изображение всевозможных ярких, пёстрых и контрастных объектов живой природы: «Бабочка» («Бабочки на лугу»), «Попугай», «Павлин», «Пчела» и </a:t>
            </a:r>
            <a:r>
              <a:rPr lang="ru-RU" dirty="0" smtClean="0"/>
              <a:t>др</a:t>
            </a:r>
            <a:r>
              <a:rPr lang="ru-RU" dirty="0"/>
              <a:t>.</a:t>
            </a:r>
          </a:p>
          <a:p>
            <a:pPr marL="285750" indent="-285750">
              <a:buFont typeface="Arial" pitchFamily="34" charset="0"/>
              <a:buChar char="•"/>
            </a:pPr>
            <a:r>
              <a:rPr lang="ru-RU" dirty="0"/>
              <a:t>«Салют в небе», «Салют над городом» (с изображением городского пейзажа).</a:t>
            </a:r>
          </a:p>
          <a:p>
            <a:pPr marL="285750" indent="-285750">
              <a:buFont typeface="Arial" pitchFamily="34" charset="0"/>
              <a:buChar char="•"/>
            </a:pPr>
            <a:r>
              <a:rPr lang="ru-RU" dirty="0"/>
              <a:t>Цветочные мотивы: «Букет для мамы», «Цветы в вазе», «Комнатный цветок».</a:t>
            </a:r>
          </a:p>
          <a:p>
            <a:pPr marL="285750" indent="-285750">
              <a:buFont typeface="Arial" pitchFamily="34" charset="0"/>
              <a:buChar char="•"/>
            </a:pPr>
            <a:r>
              <a:rPr lang="ru-RU" dirty="0"/>
              <a:t>Натюрморт «Фрукты в вазе».</a:t>
            </a:r>
          </a:p>
          <a:p>
            <a:pPr marL="285750" indent="-285750">
              <a:buFont typeface="Arial" pitchFamily="34" charset="0"/>
              <a:buChar char="•"/>
            </a:pPr>
            <a:r>
              <a:rPr lang="ru-RU" dirty="0"/>
              <a:t>«Подводный мир».</a:t>
            </a:r>
          </a:p>
          <a:p>
            <a:pPr marL="285750" indent="-285750">
              <a:buFont typeface="Arial" pitchFamily="34" charset="0"/>
              <a:buChar char="•"/>
            </a:pPr>
            <a:r>
              <a:rPr lang="ru-RU" dirty="0"/>
              <a:t>«Космос».</a:t>
            </a:r>
          </a:p>
          <a:p>
            <a:pPr marL="285750" indent="-285750">
              <a:buFont typeface="Arial" pitchFamily="34" charset="0"/>
              <a:buChar char="•"/>
            </a:pPr>
            <a:r>
              <a:rPr lang="ru-RU" dirty="0"/>
              <a:t>Фантазийные темы: «Сказочная птица», «Волшебный цветок», «Пейзаж на далёкой планете».</a:t>
            </a:r>
          </a:p>
        </p:txBody>
      </p:sp>
    </p:spTree>
    <p:extLst>
      <p:ext uri="{BB962C8B-B14F-4D97-AF65-F5344CB8AC3E}">
        <p14:creationId xmlns:p14="http://schemas.microsoft.com/office/powerpoint/2010/main" val="1097691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b="8935"/>
          <a:stretch/>
        </p:blipFill>
        <p:spPr>
          <a:xfrm>
            <a:off x="22085" y="92315"/>
            <a:ext cx="4765939" cy="2832629"/>
          </a:xfrm>
          <a:prstGeom prst="rect">
            <a:avLst/>
          </a:prstGeom>
        </p:spPr>
      </p:pic>
      <p:pic>
        <p:nvPicPr>
          <p:cNvPr id="3" name="Рисунок 2"/>
          <p:cNvPicPr>
            <a:picLocks noChangeAspect="1"/>
          </p:cNvPicPr>
          <p:nvPr/>
        </p:nvPicPr>
        <p:blipFill rotWithShape="1">
          <a:blip r:embed="rId4">
            <a:extLst>
              <a:ext uri="{28A0092B-C50C-407E-A947-70E740481C1C}">
                <a14:useLocalDpi xmlns:a14="http://schemas.microsoft.com/office/drawing/2010/main" val="0"/>
              </a:ext>
            </a:extLst>
          </a:blip>
          <a:srcRect b="10000"/>
          <a:stretch/>
        </p:blipFill>
        <p:spPr>
          <a:xfrm>
            <a:off x="5004047" y="92315"/>
            <a:ext cx="3960441" cy="2832629"/>
          </a:xfrm>
          <a:prstGeom prst="rect">
            <a:avLst/>
          </a:prstGeom>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2924944"/>
            <a:ext cx="3810000" cy="3792524"/>
          </a:xfrm>
          <a:prstGeom prst="rect">
            <a:avLst/>
          </a:prstGeom>
        </p:spPr>
      </p:pic>
      <p:pic>
        <p:nvPicPr>
          <p:cNvPr id="5" name="Рисунок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4088" y="2924944"/>
            <a:ext cx="3233936" cy="3792524"/>
          </a:xfrm>
          <a:prstGeom prst="rect">
            <a:avLst/>
          </a:prstGeom>
        </p:spPr>
      </p:pic>
      <p:sp>
        <p:nvSpPr>
          <p:cNvPr id="6" name="Прямоугольник 5"/>
          <p:cNvSpPr/>
          <p:nvPr/>
        </p:nvSpPr>
        <p:spPr>
          <a:xfrm>
            <a:off x="179512" y="92315"/>
            <a:ext cx="8784976" cy="646331"/>
          </a:xfrm>
          <a:prstGeom prst="rect">
            <a:avLst/>
          </a:prstGeom>
        </p:spPr>
        <p:txBody>
          <a:bodyPr wrap="square">
            <a:spAutoFit/>
          </a:bodyPr>
          <a:lstStyle/>
          <a:p>
            <a:r>
              <a:rPr lang="ru-RU" b="1" dirty="0">
                <a:solidFill>
                  <a:srgbClr val="002060"/>
                </a:solidFill>
              </a:rPr>
              <a:t>Фотогалерея: поэтапное рисование </a:t>
            </a:r>
            <a:endParaRPr lang="ru-RU" b="1" dirty="0" smtClean="0">
              <a:solidFill>
                <a:srgbClr val="002060"/>
              </a:solidFill>
            </a:endParaRPr>
          </a:p>
          <a:p>
            <a:r>
              <a:rPr lang="ru-RU" b="1" dirty="0" smtClean="0">
                <a:solidFill>
                  <a:srgbClr val="002060"/>
                </a:solidFill>
              </a:rPr>
              <a:t>«</a:t>
            </a:r>
            <a:r>
              <a:rPr lang="ru-RU" b="1" dirty="0">
                <a:solidFill>
                  <a:srgbClr val="002060"/>
                </a:solidFill>
              </a:rPr>
              <a:t>Весенние кружева»</a:t>
            </a:r>
          </a:p>
        </p:txBody>
      </p:sp>
    </p:spTree>
    <p:extLst>
      <p:ext uri="{BB962C8B-B14F-4D97-AF65-F5344CB8AC3E}">
        <p14:creationId xmlns:p14="http://schemas.microsoft.com/office/powerpoint/2010/main" val="34302397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17"/>
            <a:ext cx="5004048" cy="4291680"/>
          </a:xfrm>
          <a:prstGeom prst="rect">
            <a:avLst/>
          </a:prstGeom>
          <a:ln>
            <a:noFill/>
          </a:ln>
          <a:effectLst>
            <a:softEdge rad="112500"/>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016" y="160299"/>
            <a:ext cx="4067944" cy="3484726"/>
          </a:xfrm>
          <a:prstGeom prst="rect">
            <a:avLst/>
          </a:prstGeom>
          <a:ln>
            <a:noFill/>
          </a:ln>
          <a:effectLst>
            <a:softEdge rad="112500"/>
          </a:effectLst>
        </p:spPr>
      </p:pic>
      <p:pic>
        <p:nvPicPr>
          <p:cNvPr id="4" name="Рисунок 3"/>
          <p:cNvPicPr>
            <a:picLocks noChangeAspect="1"/>
          </p:cNvPicPr>
          <p:nvPr/>
        </p:nvPicPr>
        <p:blipFill rotWithShape="1">
          <a:blip r:embed="rId5">
            <a:extLst>
              <a:ext uri="{28A0092B-C50C-407E-A947-70E740481C1C}">
                <a14:useLocalDpi xmlns:a14="http://schemas.microsoft.com/office/drawing/2010/main" val="0"/>
              </a:ext>
            </a:extLst>
          </a:blip>
          <a:srcRect b="7586"/>
          <a:stretch/>
        </p:blipFill>
        <p:spPr>
          <a:xfrm>
            <a:off x="4934455" y="3090210"/>
            <a:ext cx="3631066" cy="3767790"/>
          </a:xfrm>
          <a:prstGeom prst="rect">
            <a:avLst/>
          </a:prstGeom>
          <a:ln>
            <a:noFill/>
          </a:ln>
          <a:effectLst>
            <a:softEdge rad="112500"/>
          </a:effectLst>
        </p:spPr>
      </p:pic>
      <p:pic>
        <p:nvPicPr>
          <p:cNvPr id="5" name="Рисунок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49" y="3933056"/>
            <a:ext cx="4826950" cy="2808311"/>
          </a:xfrm>
          <a:prstGeom prst="rect">
            <a:avLst/>
          </a:prstGeom>
        </p:spPr>
      </p:pic>
    </p:spTree>
    <p:extLst>
      <p:ext uri="{BB962C8B-B14F-4D97-AF65-F5344CB8AC3E}">
        <p14:creationId xmlns:p14="http://schemas.microsoft.com/office/powerpoint/2010/main" val="6989823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79512" y="116633"/>
            <a:ext cx="8784976" cy="2308324"/>
          </a:xfrm>
          <a:prstGeom prst="rect">
            <a:avLst/>
          </a:prstGeom>
        </p:spPr>
        <p:txBody>
          <a:bodyPr wrap="square">
            <a:spAutoFit/>
          </a:bodyPr>
          <a:lstStyle/>
          <a:p>
            <a:r>
              <a:rPr lang="ru-RU" dirty="0"/>
              <a:t>Что касается возрастных отличий воспитанников детского сада, то при проведении занятий в средней группе лучше вначале предлагать трафаретные и шаблонные рисунки. Дело в том, что при процарапывании довольно трудно исправить сделанную ошибку (лишнюю линию и пр.). Поэтому обводя изображение по трафарету или шаблону, дети будут тренироваться, чтобы потом создавать собственные образы. К тому же трафаретную основу можно дополнять своими неповторимыми элементами. Например, ребёнок рисует по трафарету рыбку и дополняет изображение морскими водорослями, камушками и пр.</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85987">
            <a:off x="474039" y="2983677"/>
            <a:ext cx="5121440" cy="3382632"/>
          </a:xfrm>
          <a:prstGeom prst="rect">
            <a:avLst/>
          </a:prstGeom>
        </p:spPr>
      </p:pic>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l="744" t="-12390" r="-744" b="18424"/>
          <a:stretch/>
        </p:blipFill>
        <p:spPr>
          <a:xfrm rot="389124">
            <a:off x="4353096" y="2377827"/>
            <a:ext cx="4572000" cy="4135146"/>
          </a:xfrm>
          <a:prstGeom prst="rect">
            <a:avLst/>
          </a:prstGeom>
        </p:spPr>
      </p:pic>
    </p:spTree>
    <p:extLst>
      <p:ext uri="{BB962C8B-B14F-4D97-AF65-F5344CB8AC3E}">
        <p14:creationId xmlns:p14="http://schemas.microsoft.com/office/powerpoint/2010/main" val="621639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404664"/>
            <a:ext cx="8496944" cy="5693866"/>
          </a:xfrm>
          <a:prstGeom prst="rect">
            <a:avLst/>
          </a:prstGeom>
        </p:spPr>
        <p:txBody>
          <a:bodyPr wrap="square">
            <a:spAutoFit/>
          </a:bodyPr>
          <a:lstStyle/>
          <a:p>
            <a:pPr algn="ctr"/>
            <a:r>
              <a:rPr lang="ru-RU" sz="2800" dirty="0"/>
              <a:t>Магия горячего воска завораживает! </a:t>
            </a:r>
            <a:endParaRPr lang="ru-RU" sz="2800" dirty="0" smtClean="0"/>
          </a:p>
          <a:p>
            <a:pPr algn="ctr"/>
            <a:r>
              <a:rPr lang="ru-RU" sz="2800" dirty="0"/>
              <a:t> </a:t>
            </a:r>
            <a:r>
              <a:rPr lang="ru-RU" sz="2800" dirty="0" smtClean="0"/>
              <a:t>Пробуйте</a:t>
            </a:r>
            <a:r>
              <a:rPr lang="ru-RU" sz="2800" dirty="0"/>
              <a:t>! Творите!</a:t>
            </a:r>
          </a:p>
          <a:p>
            <a:pPr algn="ctr"/>
            <a:r>
              <a:rPr lang="ru-RU" sz="2800" dirty="0"/>
              <a:t>Получайте море </a:t>
            </a:r>
            <a:r>
              <a:rPr lang="ru-RU" sz="2800" smtClean="0"/>
              <a:t>удовольствия!</a:t>
            </a:r>
          </a:p>
          <a:p>
            <a:pPr algn="ctr"/>
            <a:endParaRPr lang="ru-RU" sz="2800" dirty="0" smtClean="0"/>
          </a:p>
          <a:p>
            <a:pPr algn="ctr"/>
            <a:r>
              <a:rPr lang="ru-RU" sz="2800" dirty="0" smtClean="0"/>
              <a:t>Не </a:t>
            </a:r>
            <a:r>
              <a:rPr lang="ru-RU" sz="2800" dirty="0"/>
              <a:t>скорлупой ценен орех, всегда ценно его</a:t>
            </a:r>
          </a:p>
          <a:p>
            <a:pPr algn="ctr"/>
            <a:r>
              <a:rPr lang="ru-RU" sz="2800" dirty="0"/>
              <a:t>ядро. </a:t>
            </a:r>
            <a:endParaRPr lang="ru-RU" sz="2800" dirty="0" smtClean="0"/>
          </a:p>
          <a:p>
            <a:pPr algn="ctr"/>
            <a:r>
              <a:rPr lang="ru-RU" sz="2800" dirty="0" smtClean="0"/>
              <a:t>На </a:t>
            </a:r>
            <a:r>
              <a:rPr lang="ru-RU" sz="2800" dirty="0"/>
              <a:t>память о мастер-классе каждый </a:t>
            </a:r>
            <a:endParaRPr lang="ru-RU" sz="2800" dirty="0" smtClean="0"/>
          </a:p>
          <a:p>
            <a:pPr algn="ctr"/>
            <a:r>
              <a:rPr lang="ru-RU" sz="2800" dirty="0" smtClean="0"/>
              <a:t>забирает </a:t>
            </a:r>
            <a:r>
              <a:rPr lang="ru-RU" sz="2800" dirty="0"/>
              <a:t>свой орешек. </a:t>
            </a:r>
            <a:endParaRPr lang="ru-RU" sz="2800" dirty="0" smtClean="0"/>
          </a:p>
          <a:p>
            <a:pPr algn="ctr"/>
            <a:endParaRPr lang="ru-RU" sz="2800" dirty="0" smtClean="0"/>
          </a:p>
          <a:p>
            <a:pPr algn="ctr"/>
            <a:r>
              <a:rPr lang="ru-RU" sz="2800" dirty="0" smtClean="0"/>
              <a:t>Благодарю  всех </a:t>
            </a:r>
            <a:r>
              <a:rPr lang="ru-RU" sz="2800" dirty="0"/>
              <a:t>за активность и плодотворную </a:t>
            </a:r>
            <a:r>
              <a:rPr lang="ru-RU" sz="2800" dirty="0" smtClean="0"/>
              <a:t>               работу</a:t>
            </a:r>
            <a:r>
              <a:rPr lang="ru-RU" sz="2800" dirty="0"/>
              <a:t>. </a:t>
            </a:r>
            <a:endParaRPr lang="ru-RU" sz="2800" dirty="0" smtClean="0"/>
          </a:p>
          <a:p>
            <a:pPr algn="ctr"/>
            <a:r>
              <a:rPr lang="ru-RU" sz="2800" dirty="0" smtClean="0"/>
              <a:t>Очень </a:t>
            </a:r>
            <a:r>
              <a:rPr lang="ru-RU" sz="2800" dirty="0"/>
              <a:t>надеюсь, что вы </a:t>
            </a:r>
            <a:r>
              <a:rPr lang="ru-RU" sz="2800" dirty="0" smtClean="0"/>
              <a:t>нашли для </a:t>
            </a:r>
            <a:r>
              <a:rPr lang="ru-RU" sz="2800" dirty="0"/>
              <a:t>себя что-то новое и полезное. </a:t>
            </a:r>
          </a:p>
        </p:txBody>
      </p:sp>
    </p:spTree>
    <p:extLst>
      <p:ext uri="{BB962C8B-B14F-4D97-AF65-F5344CB8AC3E}">
        <p14:creationId xmlns:p14="http://schemas.microsoft.com/office/powerpoint/2010/main" val="4100790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l="11195"/>
          <a:stretch/>
        </p:blipFill>
        <p:spPr>
          <a:xfrm>
            <a:off x="1835696" y="2492896"/>
            <a:ext cx="7308304" cy="4365104"/>
          </a:xfrm>
          <a:prstGeom prst="rect">
            <a:avLst/>
          </a:prstGeom>
          <a:ln>
            <a:noFill/>
          </a:ln>
        </p:spPr>
      </p:pic>
      <p:sp>
        <p:nvSpPr>
          <p:cNvPr id="4" name="Прямоугольник 3"/>
          <p:cNvSpPr/>
          <p:nvPr/>
        </p:nvSpPr>
        <p:spPr>
          <a:xfrm>
            <a:off x="395536" y="476672"/>
            <a:ext cx="8352928" cy="1815882"/>
          </a:xfrm>
          <a:prstGeom prst="rect">
            <a:avLst/>
          </a:prstGeom>
        </p:spPr>
        <p:txBody>
          <a:bodyPr wrap="square">
            <a:spAutoFit/>
          </a:bodyPr>
          <a:lstStyle/>
          <a:p>
            <a:r>
              <a:rPr lang="ru-RU" sz="2800" b="1" dirty="0">
                <a:latin typeface="Times New Roman" pitchFamily="18" charset="0"/>
                <a:cs typeface="Times New Roman" pitchFamily="18" charset="0"/>
              </a:rPr>
              <a:t>«</a:t>
            </a:r>
            <a:r>
              <a:rPr lang="ru-RU" sz="2800" b="1" dirty="0" err="1">
                <a:latin typeface="Times New Roman" pitchFamily="18" charset="0"/>
                <a:cs typeface="Times New Roman" pitchFamily="18" charset="0"/>
              </a:rPr>
              <a:t>Граттаж</a:t>
            </a:r>
            <a:r>
              <a:rPr lang="ru-RU" sz="2800" b="1" dirty="0">
                <a:latin typeface="Times New Roman" pitchFamily="18" charset="0"/>
                <a:cs typeface="Times New Roman" pitchFamily="18" charset="0"/>
              </a:rPr>
              <a:t>» </a:t>
            </a:r>
            <a:r>
              <a:rPr lang="ru-RU" sz="2800" dirty="0">
                <a:latin typeface="Times New Roman" pitchFamily="18" charset="0"/>
                <a:cs typeface="Times New Roman" pitchFamily="18" charset="0"/>
              </a:rPr>
              <a:t>(гравюра). Слово произошло от французского </a:t>
            </a:r>
            <a:r>
              <a:rPr lang="ru-RU" sz="2800" dirty="0" err="1">
                <a:latin typeface="Times New Roman" pitchFamily="18" charset="0"/>
                <a:cs typeface="Times New Roman" pitchFamily="18" charset="0"/>
              </a:rPr>
              <a:t>gratter</a:t>
            </a:r>
            <a:r>
              <a:rPr lang="ru-RU" sz="2800" dirty="0">
                <a:latin typeface="Times New Roman" pitchFamily="18" charset="0"/>
                <a:cs typeface="Times New Roman" pitchFamily="18" charset="0"/>
              </a:rPr>
              <a:t> — скрести, царапать, поэтому другое название техники - техника царапанья. Еще одно название этой техники – </a:t>
            </a:r>
            <a:r>
              <a:rPr lang="ru-RU" sz="2800" dirty="0" err="1">
                <a:latin typeface="Times New Roman" pitchFamily="18" charset="0"/>
                <a:cs typeface="Times New Roman" pitchFamily="18" charset="0"/>
              </a:rPr>
              <a:t>воскография</a:t>
            </a:r>
            <a:r>
              <a:rPr lang="ru-RU" sz="2800" dirty="0">
                <a:latin typeface="Times New Roman" pitchFamily="18" charset="0"/>
                <a:cs typeface="Times New Roman" pitchFamily="18" charset="0"/>
              </a:rPr>
              <a:t>.</a:t>
            </a:r>
          </a:p>
        </p:txBody>
      </p:sp>
    </p:spTree>
    <p:extLst>
      <p:ext uri="{BB962C8B-B14F-4D97-AF65-F5344CB8AC3E}">
        <p14:creationId xmlns:p14="http://schemas.microsoft.com/office/powerpoint/2010/main" val="29122007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Прямоугольник 4"/>
          <p:cNvSpPr/>
          <p:nvPr/>
        </p:nvSpPr>
        <p:spPr>
          <a:xfrm>
            <a:off x="395536" y="404664"/>
            <a:ext cx="8568952" cy="5262979"/>
          </a:xfrm>
          <a:prstGeom prst="rect">
            <a:avLst/>
          </a:prstGeom>
        </p:spPr>
        <p:txBody>
          <a:bodyPr wrap="square">
            <a:spAutoFit/>
          </a:bodyPr>
          <a:lstStyle/>
          <a:p>
            <a:r>
              <a:rPr lang="ru-RU" sz="2400" b="1" dirty="0" smtClean="0"/>
              <a:t>Цель:</a:t>
            </a:r>
            <a:endParaRPr lang="ru-RU" sz="2400" b="1" dirty="0"/>
          </a:p>
          <a:p>
            <a:r>
              <a:rPr lang="ru-RU" sz="2400" dirty="0"/>
              <a:t>знакомство с нетрадиционной техникой рисования - </a:t>
            </a:r>
            <a:r>
              <a:rPr lang="ru-RU" sz="2400" dirty="0" err="1"/>
              <a:t>граттаж</a:t>
            </a:r>
            <a:r>
              <a:rPr lang="ru-RU" sz="2400" dirty="0"/>
              <a:t>,  для последующего использования данной техники в своей работе с детьми</a:t>
            </a:r>
            <a:r>
              <a:rPr lang="ru-RU" sz="2400" dirty="0" smtClean="0"/>
              <a:t>;</a:t>
            </a:r>
            <a:endParaRPr lang="ru-RU" sz="2400" dirty="0"/>
          </a:p>
          <a:p>
            <a:r>
              <a:rPr lang="ru-RU" sz="2400" b="1" dirty="0"/>
              <a:t>Задачи</a:t>
            </a:r>
            <a:r>
              <a:rPr lang="ru-RU" sz="2400" b="1" dirty="0" smtClean="0"/>
              <a:t>:</a:t>
            </a:r>
            <a:endParaRPr lang="ru-RU" sz="2400" b="1" dirty="0"/>
          </a:p>
          <a:p>
            <a:r>
              <a:rPr lang="ru-RU" sz="2400" dirty="0"/>
              <a:t>- обучить технологии грунтовки листа под рисунок</a:t>
            </a:r>
            <a:r>
              <a:rPr lang="ru-RU" sz="2400" dirty="0" smtClean="0"/>
              <a:t>;</a:t>
            </a:r>
            <a:endParaRPr lang="ru-RU" sz="2400" dirty="0"/>
          </a:p>
          <a:p>
            <a:r>
              <a:rPr lang="ru-RU" sz="2400" dirty="0"/>
              <a:t>- способствовать развитию воображения, фантазии  участников мастер-класса</a:t>
            </a:r>
            <a:r>
              <a:rPr lang="ru-RU" sz="2400" dirty="0" smtClean="0"/>
              <a:t>;</a:t>
            </a:r>
            <a:endParaRPr lang="ru-RU" sz="2400" dirty="0"/>
          </a:p>
          <a:p>
            <a:r>
              <a:rPr lang="ru-RU" sz="2400" dirty="0"/>
              <a:t>- содействовать формированию эмоциональных, позитивных  чувств, настроения.  </a:t>
            </a:r>
          </a:p>
          <a:p>
            <a:r>
              <a:rPr lang="ru-RU" sz="2400" b="1" dirty="0"/>
              <a:t>Методы</a:t>
            </a:r>
            <a:r>
              <a:rPr lang="ru-RU" sz="2400" b="1" dirty="0" smtClean="0"/>
              <a:t>:</a:t>
            </a:r>
            <a:endParaRPr lang="ru-RU" sz="2400" b="1" dirty="0"/>
          </a:p>
          <a:p>
            <a:r>
              <a:rPr lang="ru-RU" sz="2400" dirty="0"/>
              <a:t>словесный, наглядный, практический</a:t>
            </a:r>
            <a:r>
              <a:rPr lang="ru-RU" sz="2400" dirty="0" smtClean="0"/>
              <a:t>.</a:t>
            </a:r>
            <a:endParaRPr lang="ru-RU" sz="2400" dirty="0"/>
          </a:p>
          <a:p>
            <a:r>
              <a:rPr lang="ru-RU" sz="2400" b="1" dirty="0"/>
              <a:t>Формы работы</a:t>
            </a:r>
            <a:r>
              <a:rPr lang="ru-RU" sz="2400" b="1" dirty="0" smtClean="0"/>
              <a:t>:</a:t>
            </a:r>
            <a:endParaRPr lang="ru-RU" sz="2400" b="1" dirty="0"/>
          </a:p>
          <a:p>
            <a:r>
              <a:rPr lang="ru-RU" sz="2400" dirty="0"/>
              <a:t>индивидуальная,  коллективная.</a:t>
            </a:r>
          </a:p>
        </p:txBody>
      </p:sp>
    </p:spTree>
    <p:extLst>
      <p:ext uri="{BB962C8B-B14F-4D97-AF65-F5344CB8AC3E}">
        <p14:creationId xmlns:p14="http://schemas.microsoft.com/office/powerpoint/2010/main" val="11252708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06"/>
            <a:ext cx="932351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286000" y="548681"/>
            <a:ext cx="6390456" cy="2677656"/>
          </a:xfrm>
          <a:prstGeom prst="rect">
            <a:avLst/>
          </a:prstGeom>
        </p:spPr>
        <p:txBody>
          <a:bodyPr wrap="square">
            <a:spAutoFit/>
          </a:bodyPr>
          <a:lstStyle/>
          <a:p>
            <a:r>
              <a:rPr lang="ru-RU" sz="2400" dirty="0"/>
              <a:t>«Истоки способностей и дарования детей </a:t>
            </a:r>
            <a:r>
              <a:rPr lang="ru-RU" sz="2400" dirty="0" smtClean="0"/>
              <a:t>–</a:t>
            </a:r>
            <a:endParaRPr lang="ru-RU" sz="2400" dirty="0"/>
          </a:p>
          <a:p>
            <a:r>
              <a:rPr lang="ru-RU" sz="2400" dirty="0"/>
              <a:t>на кончиках пальцев</a:t>
            </a:r>
            <a:r>
              <a:rPr lang="ru-RU" sz="2400" dirty="0" smtClean="0"/>
              <a:t>.</a:t>
            </a:r>
            <a:endParaRPr lang="ru-RU" sz="2400" dirty="0"/>
          </a:p>
          <a:p>
            <a:r>
              <a:rPr lang="ru-RU" sz="2400" dirty="0"/>
              <a:t>От пальцев, образно говоря</a:t>
            </a:r>
            <a:r>
              <a:rPr lang="ru-RU" sz="2400" dirty="0" smtClean="0"/>
              <a:t>,</a:t>
            </a:r>
            <a:endParaRPr lang="ru-RU" sz="2400" dirty="0"/>
          </a:p>
          <a:p>
            <a:r>
              <a:rPr lang="ru-RU" sz="2400" dirty="0"/>
              <a:t>идут тончайшие нити – ручейки</a:t>
            </a:r>
            <a:r>
              <a:rPr lang="ru-RU" sz="2400" dirty="0" smtClean="0"/>
              <a:t>,</a:t>
            </a:r>
            <a:endParaRPr lang="ru-RU" sz="2400" dirty="0"/>
          </a:p>
          <a:p>
            <a:r>
              <a:rPr lang="ru-RU" sz="2400" dirty="0"/>
              <a:t>которые питают источник творческой мысли</a:t>
            </a:r>
            <a:r>
              <a:rPr lang="ru-RU" sz="2400" dirty="0" smtClean="0"/>
              <a:t>.</a:t>
            </a:r>
            <a:endParaRPr lang="ru-RU" sz="2400" dirty="0"/>
          </a:p>
          <a:p>
            <a:r>
              <a:rPr lang="ru-RU" sz="2400" dirty="0"/>
              <a:t>Другими словами, чем больше </a:t>
            </a:r>
            <a:r>
              <a:rPr lang="ru-RU" sz="2400" dirty="0" smtClean="0"/>
              <a:t>мастерства</a:t>
            </a:r>
            <a:endParaRPr lang="ru-RU" sz="2400" dirty="0"/>
          </a:p>
          <a:p>
            <a:r>
              <a:rPr lang="ru-RU" sz="2400" dirty="0"/>
              <a:t>в детской руке, тем, умнее ребенок»</a:t>
            </a:r>
          </a:p>
        </p:txBody>
      </p:sp>
      <p:sp>
        <p:nvSpPr>
          <p:cNvPr id="3" name="Прямоугольник 2"/>
          <p:cNvSpPr/>
          <p:nvPr/>
        </p:nvSpPr>
        <p:spPr>
          <a:xfrm>
            <a:off x="4661756" y="3244334"/>
            <a:ext cx="4230724" cy="646331"/>
          </a:xfrm>
          <a:prstGeom prst="rect">
            <a:avLst/>
          </a:prstGeom>
        </p:spPr>
        <p:txBody>
          <a:bodyPr wrap="square">
            <a:spAutoFit/>
          </a:bodyPr>
          <a:lstStyle/>
          <a:p>
            <a:r>
              <a:rPr lang="ru-RU" dirty="0" smtClean="0"/>
              <a:t>Василии Александрович Сухомлинский	</a:t>
            </a:r>
            <a:endParaRPr lang="ru-RU" dirty="0"/>
          </a:p>
        </p:txBody>
      </p:sp>
    </p:spTree>
    <p:extLst>
      <p:ext uri="{BB962C8B-B14F-4D97-AF65-F5344CB8AC3E}">
        <p14:creationId xmlns:p14="http://schemas.microsoft.com/office/powerpoint/2010/main" val="10427391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323528" y="332656"/>
            <a:ext cx="8424936" cy="1015663"/>
          </a:xfrm>
          <a:prstGeom prst="rect">
            <a:avLst/>
          </a:prstGeom>
        </p:spPr>
        <p:txBody>
          <a:bodyPr wrap="square">
            <a:spAutoFit/>
          </a:bodyPr>
          <a:lstStyle/>
          <a:p>
            <a:r>
              <a:rPr lang="ru-RU" sz="2000" dirty="0"/>
              <a:t>Создание композиций методом процарапывания — это каждый раз маленькое чудо, когда на глазах у ребёнка постепенно из темноты появляется красивое изображение.</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987" y="1614487"/>
            <a:ext cx="4772025" cy="3629025"/>
          </a:xfrm>
          <a:prstGeom prst="rect">
            <a:avLst/>
          </a:prstGeom>
        </p:spPr>
      </p:pic>
      <p:sp>
        <p:nvSpPr>
          <p:cNvPr id="4" name="Прямоугольник 3"/>
          <p:cNvSpPr/>
          <p:nvPr/>
        </p:nvSpPr>
        <p:spPr>
          <a:xfrm>
            <a:off x="3353925" y="5243512"/>
            <a:ext cx="5868144" cy="646331"/>
          </a:xfrm>
          <a:prstGeom prst="rect">
            <a:avLst/>
          </a:prstGeom>
        </p:spPr>
        <p:txBody>
          <a:bodyPr wrap="square" anchor="b">
            <a:spAutoFit/>
          </a:bodyPr>
          <a:lstStyle/>
          <a:p>
            <a:r>
              <a:rPr lang="ru-RU" i="1" dirty="0">
                <a:solidFill>
                  <a:srgbClr val="002060"/>
                </a:solidFill>
              </a:rPr>
              <a:t>При рисовании каждый раз происходит маленькое чудо — на тёмном фоне постепенно появляются образы</a:t>
            </a:r>
          </a:p>
        </p:txBody>
      </p:sp>
    </p:spTree>
    <p:extLst>
      <p:ext uri="{BB962C8B-B14F-4D97-AF65-F5344CB8AC3E}">
        <p14:creationId xmlns:p14="http://schemas.microsoft.com/office/powerpoint/2010/main" val="146813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0" y="364600"/>
            <a:ext cx="9036496" cy="5355312"/>
          </a:xfrm>
          <a:prstGeom prst="rect">
            <a:avLst/>
          </a:prstGeom>
        </p:spPr>
        <p:txBody>
          <a:bodyPr wrap="square" anchor="ctr">
            <a:spAutoFit/>
          </a:bodyPr>
          <a:lstStyle/>
          <a:p>
            <a:r>
              <a:rPr lang="ru-RU" dirty="0"/>
              <a:t>Материалы для работы</a:t>
            </a:r>
          </a:p>
          <a:p>
            <a:r>
              <a:rPr lang="ru-RU" dirty="0"/>
              <a:t>Для рисования в технике </a:t>
            </a:r>
            <a:r>
              <a:rPr lang="ru-RU" dirty="0" err="1"/>
              <a:t>граттаж</a:t>
            </a:r>
            <a:r>
              <a:rPr lang="ru-RU" dirty="0"/>
              <a:t> дошкольникам предоставляются определённые материалы:</a:t>
            </a:r>
          </a:p>
          <a:p>
            <a:endParaRPr lang="ru-RU" dirty="0"/>
          </a:p>
          <a:p>
            <a:r>
              <a:rPr lang="ru-RU" dirty="0"/>
              <a:t>Основа — достаточно плотная бумага (чтобы инструмент её не прорезал). Можно взять картон, в том числе цветной.</a:t>
            </a:r>
          </a:p>
          <a:p>
            <a:r>
              <a:rPr lang="ru-RU" dirty="0"/>
              <a:t>Для покрытия основы: </a:t>
            </a:r>
            <a:endParaRPr lang="ru-RU" dirty="0" smtClean="0"/>
          </a:p>
          <a:p>
            <a:pPr marL="285750" indent="-285750">
              <a:buFont typeface="Arial" pitchFamily="34" charset="0"/>
              <a:buChar char="•"/>
            </a:pPr>
            <a:r>
              <a:rPr lang="ru-RU" dirty="0" smtClean="0"/>
              <a:t>восковые </a:t>
            </a:r>
            <a:r>
              <a:rPr lang="ru-RU" dirty="0"/>
              <a:t>свечи, </a:t>
            </a:r>
            <a:endParaRPr lang="ru-RU" dirty="0" smtClean="0"/>
          </a:p>
          <a:p>
            <a:pPr marL="285750" indent="-285750">
              <a:buFont typeface="Arial" pitchFamily="34" charset="0"/>
              <a:buChar char="•"/>
            </a:pPr>
            <a:r>
              <a:rPr lang="ru-RU" dirty="0" smtClean="0"/>
              <a:t>восковые </a:t>
            </a:r>
            <a:r>
              <a:rPr lang="ru-RU" dirty="0"/>
              <a:t>мелки, </a:t>
            </a:r>
            <a:endParaRPr lang="ru-RU" dirty="0" smtClean="0"/>
          </a:p>
          <a:p>
            <a:pPr marL="285750" indent="-285750">
              <a:buFont typeface="Arial" pitchFamily="34" charset="0"/>
              <a:buChar char="•"/>
            </a:pPr>
            <a:r>
              <a:rPr lang="ru-RU" dirty="0" smtClean="0"/>
              <a:t>гуашь </a:t>
            </a:r>
            <a:r>
              <a:rPr lang="ru-RU" dirty="0"/>
              <a:t>или тушь (обычно чёрная, но также можно использовать другие тёмные тона — синий, фиолетовый, коричневый).</a:t>
            </a:r>
          </a:p>
          <a:p>
            <a:pPr marL="285750" indent="-285750">
              <a:buFont typeface="Arial" pitchFamily="34" charset="0"/>
              <a:buChar char="•"/>
            </a:pPr>
            <a:r>
              <a:rPr lang="ru-RU" dirty="0"/>
              <a:t>Жидкое мыло, клей ПВА или моющее средство (для добавления в гуашь).</a:t>
            </a:r>
          </a:p>
          <a:p>
            <a:pPr marL="285750" indent="-285750">
              <a:buFont typeface="Arial" pitchFamily="34" charset="0"/>
              <a:buChar char="•"/>
            </a:pPr>
            <a:r>
              <a:rPr lang="ru-RU" dirty="0"/>
              <a:t>Губка или широкая кисть для закрашивания основы гуашью.</a:t>
            </a:r>
          </a:p>
          <a:p>
            <a:pPr marL="285750" indent="-285750">
              <a:buFont typeface="Arial" pitchFamily="34" charset="0"/>
              <a:buChar char="•"/>
            </a:pPr>
            <a:r>
              <a:rPr lang="ru-RU" dirty="0"/>
              <a:t>Острый инструмент для процарапывания изображения: зубочистка, стека, использованный стержень от шариковой ручки, заострённая деревянная палочка, пластиковая вилка и пр.</a:t>
            </a:r>
          </a:p>
          <a:p>
            <a:pPr marL="285750" indent="-285750">
              <a:buFont typeface="Arial" pitchFamily="34" charset="0"/>
              <a:buChar char="•"/>
            </a:pPr>
            <a:r>
              <a:rPr lang="ru-RU" dirty="0"/>
              <a:t>Сухая тряпочка для того, чтобы аккуратно убрать остатки воска после прорисовки.</a:t>
            </a:r>
          </a:p>
          <a:p>
            <a:r>
              <a:rPr lang="ru-RU" dirty="0"/>
              <a:t>Если есть возможность, дошкольникам стоит предложить мольберты: краска, снимаемая палочкой с основы, будет падать вниз на подставку, а не оставаться на рисунке.</a:t>
            </a:r>
          </a:p>
        </p:txBody>
      </p:sp>
    </p:spTree>
    <p:extLst>
      <p:ext uri="{BB962C8B-B14F-4D97-AF65-F5344CB8AC3E}">
        <p14:creationId xmlns:p14="http://schemas.microsoft.com/office/powerpoint/2010/main" val="224374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09" y="1"/>
            <a:ext cx="6715431" cy="3933055"/>
          </a:xfrm>
          <a:prstGeom prst="rect">
            <a:avLst/>
          </a:prstGeom>
        </p:spPr>
      </p:pic>
      <p:sp>
        <p:nvSpPr>
          <p:cNvPr id="3" name="Прямоугольник 2"/>
          <p:cNvSpPr/>
          <p:nvPr/>
        </p:nvSpPr>
        <p:spPr>
          <a:xfrm>
            <a:off x="1763688" y="4289030"/>
            <a:ext cx="7056784" cy="2308324"/>
          </a:xfrm>
          <a:prstGeom prst="rect">
            <a:avLst/>
          </a:prstGeom>
        </p:spPr>
        <p:txBody>
          <a:bodyPr wrap="square" anchor="b">
            <a:spAutoFit/>
          </a:bodyPr>
          <a:lstStyle/>
          <a:p>
            <a:r>
              <a:rPr lang="ru-RU" sz="2400" dirty="0">
                <a:latin typeface="Times New Roman" pitchFamily="18" charset="0"/>
                <a:cs typeface="Times New Roman" pitchFamily="18" charset="0"/>
              </a:rPr>
              <a:t>Во время работы в любом возрасте очень важно постоянно напоминать детям о соблюдении техники безопасности. Ведь рисунок выполняется острыми предметами (зубочисткой, стекой и </a:t>
            </a:r>
            <a:r>
              <a:rPr lang="ru-RU" sz="2400" dirty="0" smtClean="0">
                <a:latin typeface="Times New Roman" pitchFamily="18" charset="0"/>
                <a:cs typeface="Times New Roman" pitchFamily="18" charset="0"/>
              </a:rPr>
              <a:t>др.), </a:t>
            </a:r>
            <a:r>
              <a:rPr lang="ru-RU" sz="2400" dirty="0">
                <a:latin typeface="Times New Roman" pitchFamily="18" charset="0"/>
                <a:cs typeface="Times New Roman" pitchFamily="18" charset="0"/>
              </a:rPr>
              <a:t>и ребята должны сами работать аккуратно и не задевать сидящих рядом детей.</a:t>
            </a:r>
          </a:p>
        </p:txBody>
      </p:sp>
    </p:spTree>
    <p:extLst>
      <p:ext uri="{BB962C8B-B14F-4D97-AF65-F5344CB8AC3E}">
        <p14:creationId xmlns:p14="http://schemas.microsoft.com/office/powerpoint/2010/main" val="4250138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83568" y="188640"/>
            <a:ext cx="8064896" cy="707886"/>
          </a:xfrm>
          <a:prstGeom prst="rect">
            <a:avLst/>
          </a:prstGeom>
        </p:spPr>
        <p:txBody>
          <a:bodyPr wrap="square">
            <a:spAutoFit/>
          </a:bodyPr>
          <a:lstStyle/>
          <a:p>
            <a:r>
              <a:rPr lang="ru-RU" sz="2000" dirty="0">
                <a:cs typeface="Times New Roman" pitchFamily="18" charset="0"/>
              </a:rPr>
              <a:t>Используя данную технику рисования, следует придерживаться определенных правил</a:t>
            </a:r>
          </a:p>
        </p:txBody>
      </p:sp>
      <p:sp>
        <p:nvSpPr>
          <p:cNvPr id="3" name="Прямоугольник 2"/>
          <p:cNvSpPr/>
          <p:nvPr/>
        </p:nvSpPr>
        <p:spPr>
          <a:xfrm>
            <a:off x="179512" y="1148324"/>
            <a:ext cx="8784976" cy="4247317"/>
          </a:xfrm>
          <a:prstGeom prst="rect">
            <a:avLst/>
          </a:prstGeom>
        </p:spPr>
        <p:txBody>
          <a:bodyPr wrap="square" anchor="ctr">
            <a:spAutoFit/>
          </a:bodyPr>
          <a:lstStyle/>
          <a:p>
            <a:r>
              <a:rPr lang="ru-RU" dirty="0" smtClean="0"/>
              <a:t>   </a:t>
            </a:r>
            <a:r>
              <a:rPr lang="ru-RU" dirty="0" smtClean="0">
                <a:cs typeface="Times New Roman" pitchFamily="18" charset="0"/>
              </a:rPr>
              <a:t>Поверхность </a:t>
            </a:r>
            <a:r>
              <a:rPr lang="ru-RU" dirty="0">
                <a:cs typeface="Times New Roman" pitchFamily="18" charset="0"/>
              </a:rPr>
              <a:t>картона или плотной бумаги, после нанесения туши, должна быть абсолютно сухой перед началом работы,</a:t>
            </a:r>
          </a:p>
          <a:p>
            <a:r>
              <a:rPr lang="ru-RU" dirty="0" smtClean="0">
                <a:cs typeface="Times New Roman" pitchFamily="18" charset="0"/>
              </a:rPr>
              <a:t>   На </a:t>
            </a:r>
            <a:r>
              <a:rPr lang="ru-RU" dirty="0">
                <a:cs typeface="Times New Roman" pitchFamily="18" charset="0"/>
              </a:rPr>
              <a:t>поверхности черного цвета остаются жировые и другие вещества с пальцев, поэтому необходимо защитить поверхность «нерабочих» участков чистым листом бумаги или плотной салфеткой.</a:t>
            </a:r>
          </a:p>
          <a:p>
            <a:r>
              <a:rPr lang="ru-RU" dirty="0" smtClean="0">
                <a:cs typeface="Times New Roman" pitchFamily="18" charset="0"/>
              </a:rPr>
              <a:t>    Лист </a:t>
            </a:r>
            <a:r>
              <a:rPr lang="ru-RU" dirty="0">
                <a:cs typeface="Times New Roman" pitchFamily="18" charset="0"/>
              </a:rPr>
              <a:t>картона или бумаги расположить горизонтально, так как при сгибании могут появиться надломы, трещины; лучше закрепить заготовку клейкой лентой на листе фанеры, на столе. Кстати, рабочую поверхность и пол вокруг стола лучше застелить, иначе все поверхности будут усеяны мелкой туше-восковой крошкой.</a:t>
            </a:r>
          </a:p>
          <a:p>
            <a:endParaRPr lang="ru-RU" dirty="0">
              <a:cs typeface="Times New Roman" pitchFamily="18" charset="0"/>
            </a:endParaRPr>
          </a:p>
          <a:p>
            <a:r>
              <a:rPr lang="ru-RU" u="sng" dirty="0">
                <a:cs typeface="Times New Roman" pitchFamily="18" charset="0"/>
              </a:rPr>
              <a:t>И ЕЩЕ - небольшая хитрость </a:t>
            </a:r>
            <a:r>
              <a:rPr lang="ru-RU" dirty="0">
                <a:cs typeface="Times New Roman" pitchFamily="18" charset="0"/>
              </a:rPr>
              <a:t>– чтобы цвета плавно перетекали друг в друга, возьмите кусочек бумажки и потрите поверхность или просто пальцем. Масляная пастель отлично размазывается, и в результате вы получите цельное разноцветное пятно. Но в некоторых случаях резкие переходы-штрихи придают изображению своеобразную уникальность, поэтому не бойтесь экспериментировать.</a:t>
            </a:r>
          </a:p>
        </p:txBody>
      </p:sp>
    </p:spTree>
    <p:extLst>
      <p:ext uri="{BB962C8B-B14F-4D97-AF65-F5344CB8AC3E}">
        <p14:creationId xmlns:p14="http://schemas.microsoft.com/office/powerpoint/2010/main" val="3203067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67544" y="404664"/>
            <a:ext cx="8136904" cy="461665"/>
          </a:xfrm>
          <a:prstGeom prst="rect">
            <a:avLst/>
          </a:prstGeom>
        </p:spPr>
        <p:txBody>
          <a:bodyPr wrap="square">
            <a:spAutoFit/>
          </a:bodyPr>
          <a:lstStyle/>
          <a:p>
            <a:r>
              <a:rPr lang="ru-RU" sz="2400" dirty="0">
                <a:latin typeface="Times New Roman" pitchFamily="18" charset="0"/>
                <a:cs typeface="Times New Roman" pitchFamily="18" charset="0"/>
              </a:rPr>
              <a:t>Рассмотрим этапы  работы:</a:t>
            </a:r>
          </a:p>
        </p:txBody>
      </p:sp>
      <p:sp>
        <p:nvSpPr>
          <p:cNvPr id="3" name="Прямоугольник 2"/>
          <p:cNvSpPr/>
          <p:nvPr/>
        </p:nvSpPr>
        <p:spPr>
          <a:xfrm>
            <a:off x="467544" y="866329"/>
            <a:ext cx="8424936" cy="1754326"/>
          </a:xfrm>
          <a:prstGeom prst="rect">
            <a:avLst/>
          </a:prstGeom>
        </p:spPr>
        <p:txBody>
          <a:bodyPr wrap="square">
            <a:spAutoFit/>
          </a:bodyPr>
          <a:lstStyle/>
          <a:p>
            <a:r>
              <a:rPr lang="ru-RU" b="1" dirty="0" smtClean="0"/>
              <a:t>1. </a:t>
            </a:r>
            <a:r>
              <a:rPr lang="ru-RU" dirty="0" smtClean="0"/>
              <a:t>Лист </a:t>
            </a:r>
            <a:r>
              <a:rPr lang="ru-RU" dirty="0"/>
              <a:t>плотной бумаги или картона полностью закрашиваем тем, чем желаете. (восковыми мелками, восковой пастелью, гуашью или акварелью) Цветовое решение зависит от задуманного рисунка. Вариант – в качестве основы можно взять цветной картон, подготовить картон уже с готовым рисунком на нем. Например, кусок коробки конфет или обложку тетради, что позволяет попробовать </a:t>
            </a:r>
            <a:r>
              <a:rPr lang="ru-RU" dirty="0" err="1"/>
              <a:t>граттаж</a:t>
            </a:r>
            <a:r>
              <a:rPr lang="ru-RU" dirty="0"/>
              <a:t> в домашних условиях, имея минимум материалов под рукой.</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0" y="2852936"/>
            <a:ext cx="5565998" cy="3528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3227967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TotalTime>
  <Words>1338</Words>
  <Application>Microsoft Office PowerPoint</Application>
  <PresentationFormat>Экран (4:3)</PresentationFormat>
  <Paragraphs>85</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19</cp:revision>
  <dcterms:created xsi:type="dcterms:W3CDTF">2022-09-20T03:51:20Z</dcterms:created>
  <dcterms:modified xsi:type="dcterms:W3CDTF">2022-09-25T08:24:34Z</dcterms:modified>
</cp:coreProperties>
</file>