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7" r:id="rId2"/>
    <p:sldId id="275" r:id="rId3"/>
    <p:sldId id="278" r:id="rId4"/>
    <p:sldId id="256" r:id="rId5"/>
    <p:sldId id="257" r:id="rId6"/>
    <p:sldId id="258" r:id="rId7"/>
    <p:sldId id="272" r:id="rId8"/>
    <p:sldId id="259" r:id="rId9"/>
    <p:sldId id="260" r:id="rId10"/>
    <p:sldId id="261" r:id="rId11"/>
    <p:sldId id="262" r:id="rId12"/>
    <p:sldId id="263" r:id="rId13"/>
    <p:sldId id="264" r:id="rId14"/>
    <p:sldId id="265" r:id="rId15"/>
    <p:sldId id="266" r:id="rId16"/>
    <p:sldId id="267" r:id="rId17"/>
    <p:sldId id="268" r:id="rId18"/>
    <p:sldId id="273" r:id="rId19"/>
    <p:sldId id="269" r:id="rId20"/>
    <p:sldId id="280" r:id="rId21"/>
    <p:sldId id="281"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1426" y="-77"/>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28.08.2022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28.08.2022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28.08.2022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28.08.2022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28.08.2022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28.08.2022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28.08.2022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28.08.2022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28.08.2022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28.08.2022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28.08.2022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28.08.2022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74042"/>
          </a:xfrm>
        </p:spPr>
        <p:txBody>
          <a:bodyPr>
            <a:noAutofit/>
          </a:bodyPr>
          <a:lstStyle/>
          <a:p>
            <a:r>
              <a:rPr lang="ru-RU" sz="1800" dirty="0" smtClean="0">
                <a:latin typeface="Times New Roman" pitchFamily="18" charset="0"/>
                <a:cs typeface="Times New Roman" pitchFamily="18" charset="0"/>
              </a:rPr>
              <a:t>МБОУ «Ивановская основная школа»</a:t>
            </a:r>
            <a:r>
              <a:rPr lang="ru-RU" sz="1800" dirty="0" smtClean="0"/>
              <a:t>  </a:t>
            </a:r>
            <a:r>
              <a:rPr lang="ru-RU" sz="1800" b="1" dirty="0" smtClean="0">
                <a:solidFill>
                  <a:schemeClr val="accent5">
                    <a:lumMod val="50000"/>
                  </a:schemeClr>
                </a:solidFill>
              </a:rPr>
              <a:t>дошкольная группа «Родничок»</a:t>
            </a:r>
            <a:endParaRPr lang="ru-RU" sz="1800" dirty="0"/>
          </a:p>
        </p:txBody>
      </p:sp>
      <p:pic>
        <p:nvPicPr>
          <p:cNvPr id="4" name="Picture 2" descr="C:\Users\555\Desktop\Конкурс Воспит 2021\image_(39).jpg"/>
          <p:cNvPicPr>
            <a:picLocks noGrp="1" noChangeAspect="1" noChangeArrowheads="1"/>
          </p:cNvPicPr>
          <p:nvPr>
            <p:ph idx="1"/>
          </p:nvPr>
        </p:nvPicPr>
        <p:blipFill>
          <a:blip r:embed="rId2" cstate="print"/>
          <a:srcRect/>
          <a:stretch>
            <a:fillRect/>
          </a:stretch>
        </p:blipFill>
        <p:spPr bwMode="auto">
          <a:xfrm>
            <a:off x="2915816" y="1196752"/>
            <a:ext cx="3483095" cy="5047737"/>
          </a:xfrm>
          <a:prstGeom prst="rect">
            <a:avLst/>
          </a:prstGeom>
          <a:noFill/>
        </p:spPr>
      </p:pic>
      <p:sp>
        <p:nvSpPr>
          <p:cNvPr id="5" name="Прямоугольник 4"/>
          <p:cNvSpPr/>
          <p:nvPr/>
        </p:nvSpPr>
        <p:spPr>
          <a:xfrm>
            <a:off x="1403648" y="0"/>
            <a:ext cx="5904656" cy="6586418"/>
          </a:xfrm>
          <a:prstGeom prst="rect">
            <a:avLst/>
          </a:prstGeom>
        </p:spPr>
        <p:txBody>
          <a:bodyPr wrap="square">
            <a:spAutoFit/>
          </a:bodyPr>
          <a:lstStyle/>
          <a:p>
            <a:pPr algn="ctr"/>
            <a:endParaRPr lang="ru-RU" sz="4000" b="1" i="1" dirty="0" smtClean="0">
              <a:solidFill>
                <a:srgbClr val="008000"/>
              </a:solidFill>
              <a:latin typeface="Times New Roman" pitchFamily="18" charset="0"/>
              <a:cs typeface="Times New Roman" pitchFamily="18" charset="0"/>
            </a:endParaRPr>
          </a:p>
          <a:p>
            <a:pPr algn="ctr"/>
            <a:r>
              <a:rPr lang="ru-RU" sz="4000" b="1" i="1" dirty="0" smtClean="0">
                <a:solidFill>
                  <a:srgbClr val="008000"/>
                </a:solidFill>
                <a:latin typeface="Times New Roman" pitchFamily="18" charset="0"/>
                <a:cs typeface="Times New Roman" pitchFamily="18" charset="0"/>
              </a:rPr>
              <a:t>    Мастер-класс</a:t>
            </a:r>
          </a:p>
          <a:p>
            <a:pPr algn="ctr"/>
            <a:endParaRPr lang="ru-RU" b="1" i="1" dirty="0" smtClean="0">
              <a:solidFill>
                <a:srgbClr val="008000"/>
              </a:solidFill>
              <a:latin typeface="Times New Roman" pitchFamily="18" charset="0"/>
              <a:cs typeface="Times New Roman" pitchFamily="18" charset="0"/>
            </a:endParaRPr>
          </a:p>
          <a:p>
            <a:pPr algn="ctr"/>
            <a:endParaRPr lang="ru-RU" b="1" i="1" dirty="0" smtClean="0">
              <a:solidFill>
                <a:srgbClr val="008000"/>
              </a:solidFill>
              <a:latin typeface="Times New Roman" pitchFamily="18" charset="0"/>
              <a:cs typeface="Times New Roman" pitchFamily="18" charset="0"/>
            </a:endParaRPr>
          </a:p>
          <a:p>
            <a:pPr algn="ctr"/>
            <a:endParaRPr lang="ru-RU" b="1" i="1" dirty="0" smtClean="0">
              <a:solidFill>
                <a:srgbClr val="008000"/>
              </a:solidFill>
              <a:latin typeface="Times New Roman" pitchFamily="18" charset="0"/>
              <a:cs typeface="Times New Roman" pitchFamily="18" charset="0"/>
            </a:endParaRPr>
          </a:p>
          <a:p>
            <a:pPr algn="ctr"/>
            <a:endParaRPr lang="ru-RU" b="1" i="1" dirty="0" smtClean="0">
              <a:solidFill>
                <a:srgbClr val="008000"/>
              </a:solidFill>
              <a:latin typeface="Times New Roman" pitchFamily="18" charset="0"/>
              <a:cs typeface="Times New Roman" pitchFamily="18" charset="0"/>
            </a:endParaRPr>
          </a:p>
          <a:p>
            <a:pPr algn="ctr"/>
            <a:endParaRPr lang="ru-RU" b="1" i="1" dirty="0" smtClean="0">
              <a:solidFill>
                <a:srgbClr val="008000"/>
              </a:solidFill>
              <a:latin typeface="Times New Roman" pitchFamily="18" charset="0"/>
              <a:cs typeface="Times New Roman" pitchFamily="18" charset="0"/>
            </a:endParaRPr>
          </a:p>
          <a:p>
            <a:pPr algn="ctr"/>
            <a:endParaRPr lang="ru-RU" b="1" i="1" dirty="0" smtClean="0">
              <a:solidFill>
                <a:srgbClr val="008000"/>
              </a:solidFill>
              <a:latin typeface="Times New Roman" pitchFamily="18" charset="0"/>
              <a:cs typeface="Times New Roman" pitchFamily="18" charset="0"/>
            </a:endParaRPr>
          </a:p>
          <a:p>
            <a:pPr algn="ctr"/>
            <a:endParaRPr lang="ru-RU" b="1" i="1" dirty="0" smtClean="0">
              <a:solidFill>
                <a:srgbClr val="008000"/>
              </a:solidFill>
              <a:latin typeface="Times New Roman" pitchFamily="18" charset="0"/>
              <a:cs typeface="Times New Roman" pitchFamily="18" charset="0"/>
            </a:endParaRPr>
          </a:p>
          <a:p>
            <a:pPr algn="ctr"/>
            <a:endParaRPr lang="ru-RU" b="1" i="1" dirty="0" smtClean="0">
              <a:solidFill>
                <a:srgbClr val="008000"/>
              </a:solidFill>
              <a:latin typeface="Times New Roman" pitchFamily="18" charset="0"/>
              <a:cs typeface="Times New Roman" pitchFamily="18" charset="0"/>
            </a:endParaRPr>
          </a:p>
          <a:p>
            <a:pPr algn="ctr"/>
            <a:endParaRPr lang="ru-RU" b="1" i="1" dirty="0" smtClean="0">
              <a:solidFill>
                <a:srgbClr val="008000"/>
              </a:solidFill>
              <a:latin typeface="Times New Roman" pitchFamily="18" charset="0"/>
              <a:cs typeface="Times New Roman" pitchFamily="18" charset="0"/>
            </a:endParaRPr>
          </a:p>
          <a:p>
            <a:pPr algn="ctr"/>
            <a:endParaRPr lang="ru-RU" b="1" i="1" dirty="0" smtClean="0">
              <a:solidFill>
                <a:srgbClr val="008000"/>
              </a:solidFill>
              <a:latin typeface="Times New Roman" pitchFamily="18" charset="0"/>
              <a:cs typeface="Times New Roman" pitchFamily="18" charset="0"/>
            </a:endParaRPr>
          </a:p>
          <a:p>
            <a:pPr algn="ctr"/>
            <a:endParaRPr lang="ru-RU" b="1" i="1" dirty="0" smtClean="0">
              <a:solidFill>
                <a:srgbClr val="008000"/>
              </a:solidFill>
              <a:latin typeface="Times New Roman" pitchFamily="18" charset="0"/>
              <a:cs typeface="Times New Roman" pitchFamily="18" charset="0"/>
            </a:endParaRPr>
          </a:p>
          <a:p>
            <a:pPr algn="ctr"/>
            <a:endParaRPr lang="ru-RU" b="1" i="1" dirty="0" smtClean="0">
              <a:solidFill>
                <a:srgbClr val="008000"/>
              </a:solidFill>
              <a:latin typeface="Times New Roman" pitchFamily="18" charset="0"/>
              <a:cs typeface="Times New Roman" pitchFamily="18" charset="0"/>
            </a:endParaRPr>
          </a:p>
          <a:p>
            <a:pPr algn="ctr"/>
            <a:endParaRPr lang="ru-RU" b="1" i="1" dirty="0" smtClean="0">
              <a:solidFill>
                <a:srgbClr val="008000"/>
              </a:solidFill>
              <a:latin typeface="Times New Roman" pitchFamily="18" charset="0"/>
              <a:cs typeface="Times New Roman" pitchFamily="18" charset="0"/>
            </a:endParaRPr>
          </a:p>
          <a:p>
            <a:pPr algn="ctr"/>
            <a:endParaRPr lang="ru-RU" b="1" i="1" dirty="0" smtClean="0">
              <a:solidFill>
                <a:srgbClr val="008000"/>
              </a:solidFill>
              <a:latin typeface="Times New Roman" pitchFamily="18" charset="0"/>
              <a:cs typeface="Times New Roman" pitchFamily="18" charset="0"/>
            </a:endParaRPr>
          </a:p>
          <a:p>
            <a:pPr algn="ctr"/>
            <a:endParaRPr lang="ru-RU" b="1" i="1" dirty="0" smtClean="0">
              <a:solidFill>
                <a:srgbClr val="008000"/>
              </a:solidFill>
              <a:latin typeface="Times New Roman" pitchFamily="18" charset="0"/>
              <a:cs typeface="Times New Roman" pitchFamily="18" charset="0"/>
            </a:endParaRPr>
          </a:p>
          <a:p>
            <a:pPr algn="ctr"/>
            <a:endParaRPr lang="ru-RU" b="1" i="1" dirty="0" smtClean="0">
              <a:solidFill>
                <a:srgbClr val="008000"/>
              </a:solidFill>
              <a:latin typeface="Times New Roman" pitchFamily="18" charset="0"/>
              <a:cs typeface="Times New Roman" pitchFamily="18" charset="0"/>
            </a:endParaRPr>
          </a:p>
          <a:p>
            <a:pPr algn="ctr"/>
            <a:endParaRPr lang="ru-RU" b="1" i="1" dirty="0" smtClean="0">
              <a:solidFill>
                <a:srgbClr val="008000"/>
              </a:solidFill>
              <a:latin typeface="Times New Roman" pitchFamily="18" charset="0"/>
              <a:cs typeface="Times New Roman" pitchFamily="18" charset="0"/>
            </a:endParaRPr>
          </a:p>
          <a:p>
            <a:pPr algn="ctr"/>
            <a:endParaRPr lang="ru-RU" b="1" i="1" dirty="0" smtClean="0">
              <a:solidFill>
                <a:srgbClr val="008000"/>
              </a:solidFill>
              <a:latin typeface="Times New Roman" pitchFamily="18" charset="0"/>
              <a:cs typeface="Times New Roman" pitchFamily="18" charset="0"/>
            </a:endParaRPr>
          </a:p>
          <a:p>
            <a:pPr algn="ctr"/>
            <a:r>
              <a:rPr lang="ru-RU" sz="2000" b="1" i="1" dirty="0" smtClean="0">
                <a:solidFill>
                  <a:srgbClr val="008000"/>
                </a:solidFill>
                <a:latin typeface="Times New Roman" pitchFamily="18" charset="0"/>
                <a:cs typeface="Times New Roman" pitchFamily="18" charset="0"/>
              </a:rPr>
              <a:t>Семенцовой Натальи Ивановны</a:t>
            </a:r>
          </a:p>
        </p:txBody>
      </p:sp>
      <p:pic>
        <p:nvPicPr>
          <p:cNvPr id="6" name="Picture 2" descr="C:\Users\555\Desktop\Конкурс Воспит 2021\IMG-20210125-WA0002.jpg"/>
          <p:cNvPicPr>
            <a:picLocks noChangeAspect="1" noChangeArrowheads="1"/>
          </p:cNvPicPr>
          <p:nvPr/>
        </p:nvPicPr>
        <p:blipFill>
          <a:blip r:embed="rId3" cstate="print"/>
          <a:srcRect/>
          <a:stretch>
            <a:fillRect/>
          </a:stretch>
        </p:blipFill>
        <p:spPr bwMode="auto">
          <a:xfrm>
            <a:off x="394945" y="966060"/>
            <a:ext cx="2414905" cy="3036702"/>
          </a:xfrm>
          <a:prstGeom prst="rect">
            <a:avLst/>
          </a:prstGeom>
          <a:noFill/>
        </p:spPr>
      </p:pic>
      <p:pic>
        <p:nvPicPr>
          <p:cNvPr id="7" name="Picture 3"/>
          <p:cNvPicPr>
            <a:picLocks noChangeAspect="1" noChangeArrowheads="1"/>
          </p:cNvPicPr>
          <p:nvPr/>
        </p:nvPicPr>
        <p:blipFill>
          <a:blip r:embed="rId4" cstate="print"/>
          <a:srcRect/>
          <a:stretch>
            <a:fillRect/>
          </a:stretch>
        </p:blipFill>
        <p:spPr bwMode="auto">
          <a:xfrm>
            <a:off x="6459903" y="904645"/>
            <a:ext cx="2470573" cy="3144273"/>
          </a:xfrm>
          <a:prstGeom prst="rect">
            <a:avLst/>
          </a:prstGeom>
          <a:noFill/>
          <a:ln w="9525">
            <a:noFill/>
            <a:miter lim="800000"/>
            <a:headEnd/>
            <a:tailEnd/>
          </a:ln>
          <a:effectLst/>
        </p:spPr>
      </p:pic>
      <p:pic>
        <p:nvPicPr>
          <p:cNvPr id="8" name="Picture 4"/>
          <p:cNvPicPr>
            <a:picLocks noChangeAspect="1" noChangeArrowheads="1"/>
          </p:cNvPicPr>
          <p:nvPr/>
        </p:nvPicPr>
        <p:blipFill>
          <a:blip r:embed="rId5" cstate="print"/>
          <a:srcRect/>
          <a:stretch>
            <a:fillRect/>
          </a:stretch>
        </p:blipFill>
        <p:spPr bwMode="auto">
          <a:xfrm>
            <a:off x="539552" y="4221088"/>
            <a:ext cx="1956495" cy="2477578"/>
          </a:xfrm>
          <a:prstGeom prst="rect">
            <a:avLst/>
          </a:prstGeom>
          <a:noFill/>
          <a:ln w="9525">
            <a:noFill/>
            <a:miter lim="800000"/>
            <a:headEnd/>
            <a:tailEnd/>
          </a:ln>
          <a:effectLst/>
        </p:spPr>
      </p:pic>
      <p:pic>
        <p:nvPicPr>
          <p:cNvPr id="9" name="Рисунок 8" descr="C:\Users\555\AppData\Local\Microsoft\Windows\INetCache\Content.Word\IMG-20210123-WA0059.jpg"/>
          <p:cNvPicPr/>
          <p:nvPr/>
        </p:nvPicPr>
        <p:blipFill>
          <a:blip r:embed="rId6" cstate="print"/>
          <a:srcRect/>
          <a:stretch>
            <a:fillRect/>
          </a:stretch>
        </p:blipFill>
        <p:spPr bwMode="auto">
          <a:xfrm>
            <a:off x="6228184" y="4293096"/>
            <a:ext cx="2915816" cy="2420888"/>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76672"/>
            <a:ext cx="8229600" cy="5649491"/>
          </a:xfrm>
        </p:spPr>
        <p:txBody>
          <a:bodyPr/>
          <a:lstStyle/>
          <a:p>
            <a:pPr>
              <a:buNone/>
            </a:pPr>
            <a:r>
              <a:rPr lang="ru-RU" b="1" i="1" dirty="0" smtClean="0"/>
              <a:t>           </a:t>
            </a:r>
            <a:r>
              <a:rPr lang="ru-RU" b="1" i="1" dirty="0" smtClean="0">
                <a:solidFill>
                  <a:srgbClr val="008000"/>
                </a:solidFill>
              </a:rPr>
              <a:t>Игра «Стирка»</a:t>
            </a:r>
          </a:p>
          <a:p>
            <a:pPr>
              <a:buNone/>
            </a:pPr>
            <a:r>
              <a:rPr lang="ru-RU" dirty="0" smtClean="0"/>
              <a:t>     Постираем белье. Белый лист бумаги мнем его, сначала одной рукой потом другой, приговаривая:</a:t>
            </a:r>
          </a:p>
          <a:p>
            <a:pPr>
              <a:buNone/>
            </a:pPr>
            <a:r>
              <a:rPr lang="ru-RU" dirty="0" smtClean="0"/>
              <a:t> </a:t>
            </a:r>
            <a:r>
              <a:rPr lang="ru-RU" sz="2000" b="1" dirty="0" smtClean="0">
                <a:solidFill>
                  <a:srgbClr val="008000"/>
                </a:solidFill>
              </a:rPr>
              <a:t>Мы бельё стирали.</a:t>
            </a:r>
          </a:p>
          <a:p>
            <a:pPr>
              <a:buNone/>
            </a:pPr>
            <a:r>
              <a:rPr lang="ru-RU" sz="2000" b="1" dirty="0" smtClean="0">
                <a:solidFill>
                  <a:srgbClr val="008000"/>
                </a:solidFill>
              </a:rPr>
              <a:t> В кадке полоскали.</a:t>
            </a:r>
          </a:p>
          <a:p>
            <a:pPr>
              <a:buNone/>
            </a:pPr>
            <a:r>
              <a:rPr lang="ru-RU" sz="2000" b="1" dirty="0" smtClean="0">
                <a:solidFill>
                  <a:srgbClr val="008000"/>
                </a:solidFill>
              </a:rPr>
              <a:t> Выжали, развесили, </a:t>
            </a:r>
          </a:p>
          <a:p>
            <a:pPr>
              <a:buNone/>
            </a:pPr>
            <a:r>
              <a:rPr lang="ru-RU" sz="2000" b="1" dirty="0" smtClean="0">
                <a:solidFill>
                  <a:srgbClr val="008000"/>
                </a:solidFill>
              </a:rPr>
              <a:t>То-то стало весело! </a:t>
            </a:r>
          </a:p>
          <a:p>
            <a:pPr>
              <a:buNone/>
            </a:pPr>
            <a:r>
              <a:rPr lang="ru-RU" dirty="0" smtClean="0"/>
              <a:t>Потом разгладим лист и прищепим прищепками. Белье сушиться.</a:t>
            </a:r>
          </a:p>
          <a:p>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32656"/>
            <a:ext cx="8229600" cy="5793507"/>
          </a:xfrm>
        </p:spPr>
        <p:txBody>
          <a:bodyPr>
            <a:normAutofit/>
          </a:bodyPr>
          <a:lstStyle/>
          <a:p>
            <a:pPr>
              <a:buNone/>
            </a:pPr>
            <a:r>
              <a:rPr lang="ru-RU" b="1" i="1" dirty="0" smtClean="0"/>
              <a:t>         </a:t>
            </a:r>
            <a:r>
              <a:rPr lang="ru-RU" b="1" i="1" dirty="0" smtClean="0">
                <a:solidFill>
                  <a:srgbClr val="008000"/>
                </a:solidFill>
              </a:rPr>
              <a:t>Игры с крупами</a:t>
            </a:r>
            <a:endParaRPr lang="ru-RU" b="1" i="1" dirty="0" smtClean="0"/>
          </a:p>
          <a:p>
            <a:pPr>
              <a:buNone/>
            </a:pPr>
            <a:r>
              <a:rPr lang="ru-RU" sz="1600" dirty="0" smtClean="0"/>
              <a:t>Дети очень любят игры с крупами, это не только тактильные ощущения и массаж. Очень важно помнить о технике безопасности, ведь мы имеем дело с мелкими частицами. Надо следить, чтобы в ходе игр дети ничего не брали в рот, поэтому чаще в своей работе я использую фасоль и бобы.</a:t>
            </a:r>
          </a:p>
          <a:p>
            <a:pPr>
              <a:buNone/>
            </a:pPr>
            <a:r>
              <a:rPr lang="ru-RU" sz="1600" dirty="0" smtClean="0"/>
              <a:t>     Давайте немного поиграем! В глубокую ёмкость насыпаем фасоль и запускаем в неё руки и изображаем, приговаривая: </a:t>
            </a:r>
          </a:p>
          <a:p>
            <a:pPr>
              <a:buNone/>
            </a:pPr>
            <a:r>
              <a:rPr lang="ru-RU" sz="1600" dirty="0" smtClean="0"/>
              <a:t>   </a:t>
            </a:r>
            <a:r>
              <a:rPr lang="ru-RU" sz="1600" b="1" dirty="0" smtClean="0">
                <a:solidFill>
                  <a:srgbClr val="008000"/>
                </a:solidFill>
              </a:rPr>
              <a:t>Две сестрицы – две руки рубят, строят, роют. Рвут на грядках сорняки и друг дружку моют. Месят тесто две руки – левая и правая. Воду моря и реки загребают, плавая.</a:t>
            </a:r>
          </a:p>
          <a:p>
            <a:endParaRPr lang="ru-RU" dirty="0"/>
          </a:p>
        </p:txBody>
      </p:sp>
      <p:pic>
        <p:nvPicPr>
          <p:cNvPr id="4" name="Picture 3" descr="C:\Users\555\Desktop\Конкурс Воспит 2021\20210125_084656.jpg"/>
          <p:cNvPicPr>
            <a:picLocks noChangeAspect="1" noChangeArrowheads="1"/>
          </p:cNvPicPr>
          <p:nvPr/>
        </p:nvPicPr>
        <p:blipFill>
          <a:blip r:embed="rId2" cstate="print"/>
          <a:srcRect/>
          <a:stretch>
            <a:fillRect/>
          </a:stretch>
        </p:blipFill>
        <p:spPr bwMode="auto">
          <a:xfrm>
            <a:off x="2051720" y="3056837"/>
            <a:ext cx="4283968" cy="3801163"/>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76672"/>
            <a:ext cx="8229600" cy="5649491"/>
          </a:xfrm>
        </p:spPr>
        <p:txBody>
          <a:bodyPr>
            <a:normAutofit/>
          </a:bodyPr>
          <a:lstStyle/>
          <a:p>
            <a:pPr>
              <a:buNone/>
            </a:pPr>
            <a:r>
              <a:rPr lang="ru-RU" dirty="0" smtClean="0"/>
              <a:t>        </a:t>
            </a:r>
            <a:r>
              <a:rPr lang="ru-RU" b="1" dirty="0" smtClean="0">
                <a:solidFill>
                  <a:srgbClr val="008000"/>
                </a:solidFill>
              </a:rPr>
              <a:t>«Поймай ложкой»</a:t>
            </a:r>
          </a:p>
          <a:p>
            <a:pPr>
              <a:buNone/>
            </a:pPr>
            <a:r>
              <a:rPr lang="ru-RU" dirty="0" smtClean="0"/>
              <a:t>        Приготовьте две мисочки. В одну насыпьте пробки, дайте ребенку ложку и предложите переложить пробки из одной емкости в другую. Эта игра будет способствовать </a:t>
            </a:r>
            <a:r>
              <a:rPr lang="ru-RU" b="1" dirty="0" smtClean="0"/>
              <a:t>развитию</a:t>
            </a:r>
            <a:r>
              <a:rPr lang="ru-RU" dirty="0" smtClean="0"/>
              <a:t> координации движений.</a:t>
            </a:r>
          </a:p>
          <a:p>
            <a:endParaRPr lang="ru-RU"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32656"/>
            <a:ext cx="8229600" cy="5793507"/>
          </a:xfrm>
        </p:spPr>
        <p:txBody>
          <a:bodyPr>
            <a:normAutofit/>
          </a:bodyPr>
          <a:lstStyle/>
          <a:p>
            <a:pPr>
              <a:buNone/>
            </a:pPr>
            <a:r>
              <a:rPr lang="ru-RU" dirty="0" smtClean="0"/>
              <a:t>                    </a:t>
            </a:r>
            <a:r>
              <a:rPr lang="ru-RU" b="1" i="1" dirty="0" smtClean="0">
                <a:solidFill>
                  <a:srgbClr val="008000"/>
                </a:solidFill>
              </a:rPr>
              <a:t>«Ловля из воды»</a:t>
            </a:r>
            <a:endParaRPr lang="ru-RU" b="1" dirty="0" smtClean="0">
              <a:solidFill>
                <a:srgbClr val="008000"/>
              </a:solidFill>
            </a:endParaRPr>
          </a:p>
          <a:p>
            <a:pPr>
              <a:buNone/>
            </a:pPr>
            <a:r>
              <a:rPr lang="ru-RU" dirty="0" smtClean="0"/>
              <a:t>    Попробуйте такую игру. Налейте в тазик или глубокую миску немного воды и киньте туда пробки или шарики для настольного тенниса. Ребёнку дайте ситечко или воронку. Задача малыша – выловить все предметы и положить их в другую емкость. Помогайте ребёнку сначала. Потом пусть пробует сам.</a:t>
            </a:r>
          </a:p>
          <a:p>
            <a:endParaRPr lang="ru-RU"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solidFill>
                  <a:srgbClr val="008000"/>
                </a:solidFill>
              </a:rPr>
              <a:t>Пальчиковая гимнастика</a:t>
            </a:r>
            <a:br>
              <a:rPr lang="ru-RU" dirty="0" smtClean="0">
                <a:solidFill>
                  <a:srgbClr val="008000"/>
                </a:solidFill>
              </a:rPr>
            </a:br>
            <a:endParaRPr lang="ru-RU" dirty="0">
              <a:solidFill>
                <a:srgbClr val="008000"/>
              </a:solidFill>
            </a:endParaRPr>
          </a:p>
        </p:txBody>
      </p:sp>
      <p:sp>
        <p:nvSpPr>
          <p:cNvPr id="3" name="Содержимое 2"/>
          <p:cNvSpPr>
            <a:spLocks noGrp="1"/>
          </p:cNvSpPr>
          <p:nvPr>
            <p:ph idx="1"/>
          </p:nvPr>
        </p:nvSpPr>
        <p:spPr>
          <a:xfrm>
            <a:off x="539552" y="1052736"/>
            <a:ext cx="8229600" cy="4669979"/>
          </a:xfrm>
        </p:spPr>
        <p:txBody>
          <a:bodyPr>
            <a:normAutofit fontScale="70000" lnSpcReduction="20000"/>
          </a:bodyPr>
          <a:lstStyle/>
          <a:p>
            <a:pPr>
              <a:buNone/>
            </a:pPr>
            <a:r>
              <a:rPr lang="ru-RU" dirty="0" smtClean="0"/>
              <a:t>Устали пальчики от такой ходьбы! Им тоже надо отдохнуть. Я предлагаю сделать пальчиковую гимнастику, которую очень любят малыши. Для этого нам понадобятся обычные бельевые прищепки. Бельевой прищепкой (проверьте на своих пальцах, чтобы она не была слишком тугой, поочередно </a:t>
            </a:r>
            <a:r>
              <a:rPr lang="ru-RU" i="1" dirty="0" smtClean="0"/>
              <a:t>«кусаем»</a:t>
            </a:r>
            <a:r>
              <a:rPr lang="ru-RU" dirty="0" smtClean="0"/>
              <a:t> ногтевые фаланги </a:t>
            </a:r>
            <a:r>
              <a:rPr lang="ru-RU" i="1" dirty="0" smtClean="0"/>
              <a:t>(от указательного к мизинцу и обратно)</a:t>
            </a:r>
            <a:r>
              <a:rPr lang="ru-RU" u="sng" dirty="0" smtClean="0"/>
              <a:t>на ударные слоги стихотворения</a:t>
            </a:r>
            <a:r>
              <a:rPr lang="ru-RU" dirty="0" smtClean="0"/>
              <a:t>:</a:t>
            </a:r>
          </a:p>
          <a:p>
            <a:pPr>
              <a:buNone/>
            </a:pPr>
            <a:r>
              <a:rPr lang="ru-RU" sz="4000" i="1" dirty="0" smtClean="0">
                <a:solidFill>
                  <a:srgbClr val="0070C0"/>
                </a:solidFill>
              </a:rPr>
              <a:t>Рано утром встал гусенок,</a:t>
            </a:r>
          </a:p>
          <a:p>
            <a:pPr>
              <a:buNone/>
            </a:pPr>
            <a:r>
              <a:rPr lang="ru-RU" sz="4000" i="1" dirty="0" smtClean="0">
                <a:solidFill>
                  <a:srgbClr val="0070C0"/>
                </a:solidFill>
              </a:rPr>
              <a:t>Пальцы щиплет он спросонок</a:t>
            </a:r>
            <a:r>
              <a:rPr lang="ru-RU" sz="4600" dirty="0" smtClean="0"/>
              <a:t>.</a:t>
            </a:r>
          </a:p>
          <a:p>
            <a:pPr>
              <a:buNone/>
            </a:pPr>
            <a:r>
              <a:rPr lang="ru-RU" sz="2900" dirty="0" smtClean="0"/>
              <a:t>(Смена рук)</a:t>
            </a:r>
          </a:p>
          <a:p>
            <a:pPr>
              <a:buNone/>
            </a:pPr>
            <a:r>
              <a:rPr lang="ru-RU" sz="4600" i="1" dirty="0" smtClean="0">
                <a:solidFill>
                  <a:srgbClr val="0070C0"/>
                </a:solidFill>
              </a:rPr>
              <a:t>Скорее корма дайте мне,</a:t>
            </a:r>
          </a:p>
          <a:p>
            <a:pPr>
              <a:buNone/>
            </a:pPr>
            <a:r>
              <a:rPr lang="ru-RU" sz="4600" i="1" dirty="0" smtClean="0">
                <a:solidFill>
                  <a:srgbClr val="0070C0"/>
                </a:solidFill>
              </a:rPr>
              <a:t>Мне и всей моей семье.</a:t>
            </a:r>
          </a:p>
          <a:p>
            <a:endParaRPr lang="ru-RU"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04665"/>
            <a:ext cx="8229600" cy="2520280"/>
          </a:xfrm>
        </p:spPr>
        <p:txBody>
          <a:bodyPr>
            <a:normAutofit/>
          </a:bodyPr>
          <a:lstStyle/>
          <a:p>
            <a:pPr>
              <a:buNone/>
            </a:pPr>
            <a:r>
              <a:rPr lang="ru-RU" dirty="0" smtClean="0"/>
              <a:t>                  </a:t>
            </a:r>
            <a:r>
              <a:rPr lang="ru-RU" b="1" dirty="0" smtClean="0">
                <a:solidFill>
                  <a:srgbClr val="008000"/>
                </a:solidFill>
              </a:rPr>
              <a:t>Игра </a:t>
            </a:r>
            <a:r>
              <a:rPr lang="ru-RU" b="1" i="1" dirty="0" smtClean="0">
                <a:solidFill>
                  <a:srgbClr val="008000"/>
                </a:solidFill>
              </a:rPr>
              <a:t>«Бусы»</a:t>
            </a:r>
            <a:endParaRPr lang="ru-RU" b="1" dirty="0" smtClean="0">
              <a:solidFill>
                <a:srgbClr val="008000"/>
              </a:solidFill>
            </a:endParaRPr>
          </a:p>
          <a:p>
            <a:pPr>
              <a:buNone/>
            </a:pPr>
            <a:r>
              <a:rPr lang="ru-RU" dirty="0" smtClean="0"/>
              <a:t>  </a:t>
            </a:r>
            <a:r>
              <a:rPr lang="ru-RU" sz="2400" dirty="0" smtClean="0"/>
              <a:t>    </a:t>
            </a:r>
            <a:r>
              <a:rPr lang="ru-RU" sz="2000" dirty="0" smtClean="0"/>
              <a:t>Макаронные изделия – это отличный творческий материал для маленьких детей. Большое разнообразие видов макарон позволят вам придумать много интересных игр с ними. Например, рожки и короткие трубочки можно нанизывать на нитку и делать бусы или собрать их в пластиковую </a:t>
            </a:r>
            <a:r>
              <a:rPr lang="ru-RU" sz="2400" dirty="0" smtClean="0"/>
              <a:t>бутылку.</a:t>
            </a:r>
          </a:p>
          <a:p>
            <a:endParaRPr lang="ru-RU" dirty="0"/>
          </a:p>
        </p:txBody>
      </p:sp>
      <p:pic>
        <p:nvPicPr>
          <p:cNvPr id="4" name="Picture 2" descr="C:\Users\555\Desktop\Конкурс Воспит 2021\20210125_073648.jpg"/>
          <p:cNvPicPr>
            <a:picLocks noChangeAspect="1" noChangeArrowheads="1"/>
          </p:cNvPicPr>
          <p:nvPr/>
        </p:nvPicPr>
        <p:blipFill>
          <a:blip r:embed="rId2" cstate="print"/>
          <a:srcRect/>
          <a:stretch>
            <a:fillRect/>
          </a:stretch>
        </p:blipFill>
        <p:spPr bwMode="auto">
          <a:xfrm>
            <a:off x="1979712" y="2780928"/>
            <a:ext cx="5472608" cy="4077072"/>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76672"/>
            <a:ext cx="8229600" cy="5649491"/>
          </a:xfrm>
        </p:spPr>
        <p:txBody>
          <a:bodyPr/>
          <a:lstStyle/>
          <a:p>
            <a:pPr>
              <a:buNone/>
            </a:pPr>
            <a:r>
              <a:rPr lang="ru-RU" dirty="0" smtClean="0"/>
              <a:t>               </a:t>
            </a:r>
            <a:r>
              <a:rPr lang="ru-RU" b="1" dirty="0" smtClean="0">
                <a:solidFill>
                  <a:srgbClr val="00B050"/>
                </a:solidFill>
              </a:rPr>
              <a:t>Игра </a:t>
            </a:r>
            <a:r>
              <a:rPr lang="ru-RU" b="1" i="1" dirty="0" smtClean="0">
                <a:solidFill>
                  <a:srgbClr val="00B050"/>
                </a:solidFill>
              </a:rPr>
              <a:t>«Собери палочки»</a:t>
            </a:r>
            <a:endParaRPr lang="ru-RU" b="1" dirty="0" smtClean="0">
              <a:solidFill>
                <a:srgbClr val="00B050"/>
              </a:solidFill>
            </a:endParaRPr>
          </a:p>
          <a:p>
            <a:pPr>
              <a:buNone/>
            </a:pPr>
            <a:r>
              <a:rPr lang="ru-RU" dirty="0" smtClean="0"/>
              <a:t>      Рассыпьте перед малышом длинные макароны, счетные палочки, трубочки для коктейля или ватные палочки. Попросите ребенка их собрать и опустить в узкое отверстие </a:t>
            </a:r>
            <a:r>
              <a:rPr lang="ru-RU" i="1" dirty="0" smtClean="0"/>
              <a:t>(дырочку в дуршлаге, бутылочку с узким горлышком, прорезь в коробочке)</a:t>
            </a:r>
            <a:r>
              <a:rPr lang="ru-RU" dirty="0" smtClean="0"/>
              <a:t>.</a:t>
            </a:r>
          </a:p>
          <a:p>
            <a:endParaRPr lang="ru-RU"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76672"/>
            <a:ext cx="8229600" cy="5649491"/>
          </a:xfrm>
        </p:spPr>
        <p:txBody>
          <a:bodyPr>
            <a:normAutofit/>
          </a:bodyPr>
          <a:lstStyle/>
          <a:p>
            <a:pPr>
              <a:buNone/>
            </a:pPr>
            <a:r>
              <a:rPr lang="ru-RU" dirty="0" smtClean="0"/>
              <a:t> </a:t>
            </a:r>
            <a:r>
              <a:rPr lang="ru-RU" b="1" dirty="0" smtClean="0">
                <a:solidFill>
                  <a:srgbClr val="00B050"/>
                </a:solidFill>
              </a:rPr>
              <a:t>                </a:t>
            </a:r>
            <a:r>
              <a:rPr lang="ru-RU" b="1" i="1" dirty="0" smtClean="0">
                <a:solidFill>
                  <a:srgbClr val="00B050"/>
                </a:solidFill>
              </a:rPr>
              <a:t>«Баночки от крема»</a:t>
            </a:r>
            <a:endParaRPr lang="ru-RU" b="1" dirty="0" smtClean="0">
              <a:solidFill>
                <a:srgbClr val="00B050"/>
              </a:solidFill>
            </a:endParaRPr>
          </a:p>
          <a:p>
            <a:pPr>
              <a:buNone/>
            </a:pPr>
            <a:r>
              <a:rPr lang="ru-RU" dirty="0" smtClean="0"/>
              <a:t>       </a:t>
            </a:r>
            <a:r>
              <a:rPr lang="ru-RU" sz="2400" dirty="0" smtClean="0"/>
              <a:t>Возьмите несколько разных баночек с крышками небольшого размера.</a:t>
            </a:r>
          </a:p>
          <a:p>
            <a:pPr>
              <a:buNone/>
            </a:pPr>
            <a:r>
              <a:rPr lang="ru-RU" sz="2400" dirty="0" smtClean="0"/>
              <a:t>   Предложите ребенку отвинтить все крышечки, а затем, перемешав их, снова закрыть. Можно играть с тремя-пятью баночками и более. </a:t>
            </a:r>
          </a:p>
          <a:p>
            <a:pPr>
              <a:buNone/>
            </a:pPr>
            <a:r>
              <a:rPr lang="ru-RU" sz="2400" dirty="0" smtClean="0"/>
              <a:t>   </a:t>
            </a:r>
            <a:r>
              <a:rPr lang="ru-RU" sz="2400" u="sng" dirty="0" smtClean="0"/>
              <a:t>Обратите внимание</a:t>
            </a:r>
            <a:r>
              <a:rPr lang="ru-RU" sz="2400" dirty="0" smtClean="0"/>
              <a:t>: все баночки должны быть разными, чтобы к каждой из них подходила только своя крышка. </a:t>
            </a:r>
          </a:p>
          <a:p>
            <a:pPr>
              <a:buNone/>
            </a:pPr>
            <a:r>
              <a:rPr lang="ru-RU" sz="2400" dirty="0" smtClean="0"/>
              <a:t>Игра развивает зрительное восприятие, зрительную память, мелкую моторику рук.</a:t>
            </a:r>
          </a:p>
          <a:p>
            <a:endParaRPr lang="ru-RU"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04664"/>
            <a:ext cx="8229600" cy="5721499"/>
          </a:xfrm>
        </p:spPr>
        <p:txBody>
          <a:bodyPr>
            <a:normAutofit/>
          </a:bodyPr>
          <a:lstStyle/>
          <a:p>
            <a:r>
              <a:rPr lang="ru-RU" sz="2400" dirty="0" smtClean="0"/>
              <a:t>Массаж из грецких орехов, шишек, карандашей.</a:t>
            </a:r>
          </a:p>
          <a:p>
            <a:r>
              <a:rPr lang="ru-RU" sz="2400" dirty="0" smtClean="0"/>
              <a:t>Большое значение для укрепления кистей рук и развития мелкой моторики имеет лепка.</a:t>
            </a:r>
          </a:p>
          <a:p>
            <a:r>
              <a:rPr lang="ru-RU" sz="2400" dirty="0" smtClean="0"/>
              <a:t>Нетрадиционная техника рисования пальцем</a:t>
            </a:r>
          </a:p>
          <a:p>
            <a:r>
              <a:rPr lang="ru-RU" sz="2400" dirty="0" smtClean="0"/>
              <a:t>Нанизывание макаронных изделий на верёвочку</a:t>
            </a:r>
          </a:p>
          <a:p>
            <a:r>
              <a:rPr lang="ru-RU" sz="2400" i="1" dirty="0" smtClean="0"/>
              <a:t>«Танцуйте»</a:t>
            </a:r>
            <a:r>
              <a:rPr lang="ru-RU" sz="2400" dirty="0" smtClean="0"/>
              <a:t> пальцами и хлопайте в ладоши тихо и громко, в разном темпе.</a:t>
            </a:r>
          </a:p>
          <a:p>
            <a:r>
              <a:rPr lang="ru-RU" sz="2400" dirty="0" smtClean="0"/>
              <a:t>   Используйте цветные клубочки ниток для перематывания, веревочки различной толщины и длины.</a:t>
            </a:r>
          </a:p>
          <a:p>
            <a:endParaRPr lang="ru-RU" dirty="0"/>
          </a:p>
        </p:txBody>
      </p:sp>
      <p:pic>
        <p:nvPicPr>
          <p:cNvPr id="4" name="Picture 4"/>
          <p:cNvPicPr>
            <a:picLocks noChangeAspect="1" noChangeArrowheads="1"/>
          </p:cNvPicPr>
          <p:nvPr/>
        </p:nvPicPr>
        <p:blipFill>
          <a:blip r:embed="rId2" cstate="print"/>
          <a:srcRect/>
          <a:stretch>
            <a:fillRect/>
          </a:stretch>
        </p:blipFill>
        <p:spPr bwMode="auto">
          <a:xfrm>
            <a:off x="2915816" y="4221088"/>
            <a:ext cx="3227850" cy="2420888"/>
          </a:xfrm>
          <a:prstGeom prst="rect">
            <a:avLst/>
          </a:prstGeom>
          <a:noFill/>
          <a:ln w="9525">
            <a:noFill/>
            <a:miter lim="800000"/>
            <a:headEnd/>
            <a:tailEnd/>
          </a:ln>
          <a:effectLst/>
        </p:spPr>
      </p:pic>
      <p:pic>
        <p:nvPicPr>
          <p:cNvPr id="5" name="Рисунок 4" descr="C:\Users\555\AppData\Local\Microsoft\Windows\INetCache\Content.Word\20210126_094517.jpg"/>
          <p:cNvPicPr/>
          <p:nvPr/>
        </p:nvPicPr>
        <p:blipFill>
          <a:blip r:embed="rId3" cstate="print"/>
          <a:srcRect/>
          <a:stretch>
            <a:fillRect/>
          </a:stretch>
        </p:blipFill>
        <p:spPr bwMode="auto">
          <a:xfrm rot="5400000">
            <a:off x="6129667" y="4463621"/>
            <a:ext cx="2516332" cy="1887250"/>
          </a:xfrm>
          <a:prstGeom prst="rect">
            <a:avLst/>
          </a:prstGeom>
          <a:noFill/>
          <a:ln w="9525">
            <a:noFill/>
            <a:miter lim="800000"/>
            <a:headEnd/>
            <a:tailEnd/>
          </a:ln>
        </p:spPr>
      </p:pic>
      <p:pic>
        <p:nvPicPr>
          <p:cNvPr id="6" name="Рисунок 5" descr="C:\Users\555\AppData\Local\Microsoft\Windows\INetCache\Content.Word\20210125_084932.jpg"/>
          <p:cNvPicPr/>
          <p:nvPr/>
        </p:nvPicPr>
        <p:blipFill>
          <a:blip r:embed="rId4" cstate="print"/>
          <a:srcRect/>
          <a:stretch>
            <a:fillRect/>
          </a:stretch>
        </p:blipFill>
        <p:spPr bwMode="auto">
          <a:xfrm>
            <a:off x="179512" y="4293096"/>
            <a:ext cx="2604477" cy="2016224"/>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34082"/>
          </a:xfrm>
        </p:spPr>
        <p:txBody>
          <a:bodyPr>
            <a:noAutofit/>
          </a:bodyPr>
          <a:lstStyle/>
          <a:p>
            <a:r>
              <a:rPr lang="ru-RU" sz="3600" b="1" i="1" dirty="0" smtClean="0">
                <a:solidFill>
                  <a:srgbClr val="00B050"/>
                </a:solidFill>
              </a:rPr>
              <a:t>Заключение</a:t>
            </a:r>
            <a:endParaRPr lang="ru-RU" sz="3600" b="1" i="1" dirty="0">
              <a:solidFill>
                <a:srgbClr val="00B050"/>
              </a:solidFill>
            </a:endParaRPr>
          </a:p>
        </p:txBody>
      </p:sp>
      <p:sp>
        <p:nvSpPr>
          <p:cNvPr id="3" name="Содержимое 2"/>
          <p:cNvSpPr>
            <a:spLocks noGrp="1"/>
          </p:cNvSpPr>
          <p:nvPr>
            <p:ph idx="1"/>
          </p:nvPr>
        </p:nvSpPr>
        <p:spPr>
          <a:xfrm>
            <a:off x="457200" y="1052736"/>
            <a:ext cx="8229600" cy="5073427"/>
          </a:xfrm>
        </p:spPr>
        <p:txBody>
          <a:bodyPr>
            <a:normAutofit fontScale="85000" lnSpcReduction="10000"/>
          </a:bodyPr>
          <a:lstStyle/>
          <a:p>
            <a:pPr>
              <a:buNone/>
            </a:pPr>
            <a:r>
              <a:rPr lang="ru-RU" dirty="0" smtClean="0"/>
              <a:t>     Я сегодня познакомила Вас лишь с малой частью того, чем Вы можете занять ваш досуг с ребёнком дома. Включайте свою фантазию и самое главное, не уставайте постоянно разговаривать с вашими малышами, называйте все свои действия, явления природы, цвета и формы. Пусть ребенок находится в постоянном потоке информации, не сомневайтесь, это его не утомит. Чем непринужденнее будет обучение, тем легче и быстрее оно будет проходить. Участвуйте в игровом процессе. Это будет отличным способом для установления более прочной связи между вами и вашим ребенком!</a:t>
            </a:r>
          </a:p>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04664"/>
            <a:ext cx="8229600" cy="5721499"/>
          </a:xfrm>
        </p:spPr>
        <p:txBody>
          <a:bodyPr>
            <a:normAutofit fontScale="85000" lnSpcReduction="20000"/>
          </a:bodyPr>
          <a:lstStyle/>
          <a:p>
            <a:pPr lvl="0">
              <a:buNone/>
            </a:pPr>
            <a:r>
              <a:rPr lang="ru-RU" dirty="0" smtClean="0"/>
              <a:t>       Мы живем в мире </a:t>
            </a:r>
            <a:r>
              <a:rPr lang="ru-RU" dirty="0" err="1" smtClean="0"/>
              <a:t>нанотехнологий</a:t>
            </a:r>
            <a:r>
              <a:rPr lang="ru-RU" dirty="0" smtClean="0"/>
              <a:t>, массовой </a:t>
            </a:r>
            <a:r>
              <a:rPr lang="ru-RU" dirty="0" err="1" smtClean="0"/>
              <a:t>компьтеризации</a:t>
            </a:r>
            <a:r>
              <a:rPr lang="ru-RU" dirty="0" smtClean="0"/>
              <a:t>. Сейчас сложно представить человека без смартфона в руках. С развитием цифровых технологий люди все меньше стали читать книги, особенно в бумажном формате, а живое общение заменили на виртуальное. Это печально! </a:t>
            </a:r>
          </a:p>
          <a:p>
            <a:pPr lvl="0">
              <a:buNone/>
            </a:pPr>
            <a:r>
              <a:rPr lang="ru-RU" dirty="0" smtClean="0"/>
              <a:t>         А ведь человека, умеющего грамотно излагать свои мысли, приятно слушать, с таким человеком приятно вести дружескую или деловую беседу;</a:t>
            </a:r>
          </a:p>
          <a:p>
            <a:pPr lvl="0">
              <a:buNone/>
            </a:pPr>
            <a:r>
              <a:rPr lang="ru-RU" dirty="0" smtClean="0"/>
              <a:t>       Безупречное владение речью помогает  быть  квалифицированным работником в любой сфере деятельности</a:t>
            </a:r>
          </a:p>
          <a:p>
            <a:pPr lvl="0">
              <a:buNone/>
            </a:pPr>
            <a:r>
              <a:rPr lang="ru-RU" dirty="0" smtClean="0"/>
              <a:t>      Владение речью - важнейшая необходимость для каждого гражданина России.</a:t>
            </a:r>
          </a:p>
          <a:p>
            <a:endParaRPr lang="ru-RU"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60648"/>
            <a:ext cx="8229600" cy="936104"/>
          </a:xfrm>
        </p:spPr>
        <p:txBody>
          <a:bodyPr>
            <a:normAutofit fontScale="90000"/>
          </a:bodyPr>
          <a:lstStyle/>
          <a:p>
            <a:r>
              <a:rPr lang="ru-RU" sz="2200" b="1" i="1" dirty="0" smtClean="0">
                <a:solidFill>
                  <a:srgbClr val="002060"/>
                </a:solidFill>
                <a:latin typeface="Times New Roman" pitchFamily="18" charset="0"/>
                <a:cs typeface="Times New Roman" pitchFamily="18" charset="0"/>
              </a:rPr>
              <a:t>Дети –это 1/3населения нашей страны и все наше будущее. </a:t>
            </a:r>
            <a:br>
              <a:rPr lang="ru-RU" sz="2200" b="1" i="1" dirty="0" smtClean="0">
                <a:solidFill>
                  <a:srgbClr val="002060"/>
                </a:solidFill>
                <a:latin typeface="Times New Roman" pitchFamily="18" charset="0"/>
                <a:cs typeface="Times New Roman" pitchFamily="18" charset="0"/>
              </a:rPr>
            </a:br>
            <a:r>
              <a:rPr lang="ru-RU" sz="2200" b="1" i="1" dirty="0" smtClean="0">
                <a:solidFill>
                  <a:srgbClr val="002060"/>
                </a:solidFill>
                <a:latin typeface="Times New Roman" pitchFamily="18" charset="0"/>
                <a:cs typeface="Times New Roman" pitchFamily="18" charset="0"/>
              </a:rPr>
              <a:t>От того, как  будем развивать и воспитывать детей, зависит  будущее.</a:t>
            </a:r>
            <a:r>
              <a:rPr lang="ru-RU" b="1" i="1" dirty="0" smtClean="0">
                <a:solidFill>
                  <a:srgbClr val="002060"/>
                </a:solidFill>
                <a:latin typeface="Times New Roman" pitchFamily="18" charset="0"/>
                <a:cs typeface="Times New Roman" pitchFamily="18" charset="0"/>
              </a:rPr>
              <a:t/>
            </a:r>
            <a:br>
              <a:rPr lang="ru-RU" b="1" i="1" dirty="0" smtClean="0">
                <a:solidFill>
                  <a:srgbClr val="002060"/>
                </a:solidFill>
                <a:latin typeface="Times New Roman" pitchFamily="18" charset="0"/>
                <a:cs typeface="Times New Roman" pitchFamily="18" charset="0"/>
              </a:rPr>
            </a:br>
            <a:endParaRPr lang="ru-RU" dirty="0"/>
          </a:p>
        </p:txBody>
      </p:sp>
      <p:pic>
        <p:nvPicPr>
          <p:cNvPr id="4" name="Picture 2" descr="C:\Users\555\Desktop\Конкурс Воспит 2021\IMG-20210117-WA0011.jpg"/>
          <p:cNvPicPr>
            <a:picLocks noGrp="1" noChangeAspect="1" noChangeArrowheads="1"/>
          </p:cNvPicPr>
          <p:nvPr>
            <p:ph idx="1"/>
          </p:nvPr>
        </p:nvPicPr>
        <p:blipFill>
          <a:blip r:embed="rId2" cstate="print"/>
          <a:srcRect/>
          <a:stretch>
            <a:fillRect/>
          </a:stretch>
        </p:blipFill>
        <p:spPr bwMode="auto">
          <a:xfrm>
            <a:off x="611559" y="836713"/>
            <a:ext cx="7995733" cy="5996800"/>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96752"/>
            <a:ext cx="8229600" cy="3744416"/>
          </a:xfrm>
        </p:spPr>
        <p:txBody>
          <a:bodyPr>
            <a:normAutofit/>
          </a:bodyPr>
          <a:lstStyle/>
          <a:p>
            <a:r>
              <a:rPr lang="ru-RU" sz="4800" b="1" i="1" dirty="0" smtClean="0">
                <a:solidFill>
                  <a:srgbClr val="008000"/>
                </a:solidFill>
                <a:latin typeface="Times New Roman" pitchFamily="18" charset="0"/>
                <a:cs typeface="Times New Roman" pitchFamily="18" charset="0"/>
              </a:rPr>
              <a:t>СПАСИБО ЗА ВНИМАНИЕ!</a:t>
            </a:r>
            <a:endParaRPr lang="ru-RU" sz="4800" b="1" i="1" dirty="0">
              <a:solidFill>
                <a:srgbClr val="008000"/>
              </a:solidFill>
              <a:latin typeface="Times New Roman" pitchFamily="18" charset="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620688"/>
            <a:ext cx="8229600" cy="5505475"/>
          </a:xfrm>
        </p:spPr>
        <p:txBody>
          <a:bodyPr/>
          <a:lstStyle/>
          <a:p>
            <a:pPr>
              <a:buNone/>
            </a:pPr>
            <a:r>
              <a:rPr lang="ru-RU" dirty="0" smtClean="0"/>
              <a:t>     Ученые доказали, что</a:t>
            </a:r>
            <a:r>
              <a:rPr lang="ru-RU" b="1" i="1" dirty="0" smtClean="0"/>
              <a:t> развитие речи</a:t>
            </a:r>
            <a:r>
              <a:rPr lang="ru-RU" i="1" dirty="0" smtClean="0"/>
              <a:t> и</a:t>
            </a:r>
            <a:endParaRPr lang="ru-RU" dirty="0" smtClean="0"/>
          </a:p>
          <a:p>
            <a:pPr>
              <a:buNone/>
            </a:pPr>
            <a:r>
              <a:rPr lang="ru-RU" dirty="0" smtClean="0"/>
              <a:t> </a:t>
            </a:r>
            <a:r>
              <a:rPr lang="ru-RU" b="1" i="1" dirty="0" smtClean="0"/>
              <a:t>развитие мелкой моторики </a:t>
            </a:r>
            <a:r>
              <a:rPr lang="ru-RU" dirty="0" smtClean="0"/>
              <a:t>очень тесно связаны. А объясняется это очень просто. В головном мозге речевой и моторный центры расположены очень близко друг к другу. Поэтому при стимуляции моторных навыков пальцев рук речевой центр начинает активизироваться.</a:t>
            </a:r>
          </a:p>
          <a:p>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2594719"/>
          </a:xfrm>
        </p:spPr>
        <p:txBody>
          <a:bodyPr>
            <a:normAutofit fontScale="90000"/>
          </a:bodyPr>
          <a:lstStyle/>
          <a:p>
            <a:r>
              <a:rPr lang="ru-RU" b="1" dirty="0" smtClean="0"/>
              <a:t>Мастер-класс </a:t>
            </a:r>
            <a:r>
              <a:rPr lang="ru-RU" dirty="0" smtClean="0"/>
              <a:t/>
            </a:r>
            <a:br>
              <a:rPr lang="ru-RU" dirty="0" smtClean="0"/>
            </a:br>
            <a:r>
              <a:rPr lang="ru-RU" b="1" dirty="0" smtClean="0"/>
              <a:t>« Развитие мелкой моторики рук у детей дошкольного возраста через нетрадиционные техники»</a:t>
            </a:r>
            <a:r>
              <a:rPr lang="ru-RU" dirty="0" smtClean="0"/>
              <a:t/>
            </a:r>
            <a:br>
              <a:rPr lang="ru-RU" dirty="0" smtClean="0"/>
            </a:br>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fontScale="90000"/>
          </a:bodyPr>
          <a:lstStyle/>
          <a:p>
            <a:r>
              <a:rPr lang="ru-RU" b="1" i="1" dirty="0" smtClean="0"/>
              <a:t>Цель мастер-класса:</a:t>
            </a:r>
            <a:br>
              <a:rPr lang="ru-RU" b="1" i="1" dirty="0" smtClean="0"/>
            </a:br>
            <a:r>
              <a:rPr lang="ru-RU" dirty="0" smtClean="0"/>
              <a:t>Помочь родителям с минимальными затратами сил и времени осуществлять целенаправленную работу по развитию мелкой моторики и сенсорному развитию детей младшего дошкольного возраста в домашних условиях.</a:t>
            </a:r>
            <a:endParaRPr lang="ru-R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332656"/>
            <a:ext cx="7772400" cy="5760640"/>
          </a:xfrm>
        </p:spPr>
        <p:txBody>
          <a:bodyPr>
            <a:normAutofit/>
          </a:bodyPr>
          <a:lstStyle/>
          <a:p>
            <a:r>
              <a:rPr lang="ru-RU" sz="3100" b="1" i="1" dirty="0" smtClean="0">
                <a:solidFill>
                  <a:srgbClr val="008000"/>
                </a:solidFill>
                <a:latin typeface="Times New Roman" pitchFamily="18" charset="0"/>
                <a:cs typeface="Times New Roman" pitchFamily="18" charset="0"/>
              </a:rPr>
              <a:t>Задачи:</a:t>
            </a:r>
            <a:r>
              <a:rPr lang="ru-RU" sz="3100" dirty="0" smtClean="0">
                <a:latin typeface="Times New Roman" pitchFamily="18" charset="0"/>
                <a:cs typeface="Times New Roman" pitchFamily="18" charset="0"/>
              </a:rPr>
              <a:t/>
            </a:r>
            <a:br>
              <a:rPr lang="ru-RU" sz="3100" dirty="0" smtClean="0">
                <a:latin typeface="Times New Roman" pitchFamily="18" charset="0"/>
                <a:cs typeface="Times New Roman" pitchFamily="18" charset="0"/>
              </a:rPr>
            </a:br>
            <a:r>
              <a:rPr lang="ru-RU" sz="3100" dirty="0" smtClean="0"/>
              <a:t> Познакомить с играми и упражнениями, направленными на формирование сенсорных эталонов и развитие мелкой моторики руки, которые можно организовать в домашних условиях.</a:t>
            </a:r>
            <a:br>
              <a:rPr lang="ru-RU" sz="3100" dirty="0" smtClean="0"/>
            </a:br>
            <a:r>
              <a:rPr lang="ru-RU" sz="3100" dirty="0" smtClean="0"/>
              <a:t/>
            </a:r>
            <a:br>
              <a:rPr lang="ru-RU" sz="3100" dirty="0" smtClean="0"/>
            </a:br>
            <a:r>
              <a:rPr lang="ru-RU" sz="3100" dirty="0" smtClean="0"/>
              <a:t>Создать условия для укрепления сотрудничества между детским садом и семьей и развития творческих способностей детей и родителей.</a:t>
            </a:r>
            <a:r>
              <a:rPr lang="ru-RU" sz="2700" dirty="0" smtClean="0"/>
              <a:t/>
            </a:r>
            <a:br>
              <a:rPr lang="ru-RU" sz="2700" dirty="0" smtClean="0"/>
            </a:br>
            <a:endParaRPr lang="ru-RU" sz="27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650306"/>
          </a:xfrm>
        </p:spPr>
        <p:txBody>
          <a:bodyPr>
            <a:normAutofit fontScale="90000"/>
          </a:bodyPr>
          <a:lstStyle/>
          <a:p>
            <a:r>
              <a:rPr lang="ru-RU" sz="3100" dirty="0" smtClean="0"/>
              <a:t>Изучением  мелкой моторики занимались такие ученые как: Мария </a:t>
            </a:r>
            <a:r>
              <a:rPr lang="ru-RU" sz="3100" dirty="0" err="1" smtClean="0"/>
              <a:t>Монтессори</a:t>
            </a:r>
            <a:r>
              <a:rPr lang="ru-RU" sz="3100" dirty="0" smtClean="0"/>
              <a:t>, Владимир Михайлович Бехтерев, Василий Александрович Сухомлинский, И.П.Павлов, Л.А.Леонтьев, И.М.Сеченов и др</a:t>
            </a:r>
            <a:r>
              <a:rPr lang="ru-RU" dirty="0" smtClean="0"/>
              <a:t>.</a:t>
            </a:r>
            <a:endParaRPr lang="ru-RU" dirty="0"/>
          </a:p>
        </p:txBody>
      </p:sp>
      <p:sp>
        <p:nvSpPr>
          <p:cNvPr id="3" name="Содержимое 2"/>
          <p:cNvSpPr>
            <a:spLocks noGrp="1"/>
          </p:cNvSpPr>
          <p:nvPr>
            <p:ph idx="1"/>
          </p:nvPr>
        </p:nvSpPr>
        <p:spPr>
          <a:xfrm>
            <a:off x="251520" y="2996952"/>
            <a:ext cx="8229600" cy="2265115"/>
          </a:xfrm>
        </p:spPr>
        <p:txBody>
          <a:bodyPr>
            <a:normAutofit fontScale="92500" lnSpcReduction="10000"/>
          </a:bodyPr>
          <a:lstStyle/>
          <a:p>
            <a:pPr>
              <a:buNone/>
            </a:pPr>
            <a:r>
              <a:rPr lang="ru-RU" dirty="0" smtClean="0"/>
              <a:t>         Мелкая моторика – совокупность скоординированных действий нервной системы, часто в сочетании со зрительной системой в выполнении мелких и точных движений кистями и пальцами рук и ног. </a:t>
            </a:r>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332656"/>
            <a:ext cx="8568952" cy="1143000"/>
          </a:xfrm>
        </p:spPr>
        <p:txBody>
          <a:bodyPr>
            <a:noAutofit/>
          </a:bodyPr>
          <a:lstStyle/>
          <a:p>
            <a:r>
              <a:rPr lang="ru-RU" sz="3600" b="1" i="1" dirty="0" smtClean="0">
                <a:solidFill>
                  <a:srgbClr val="FF0000"/>
                </a:solidFill>
                <a:latin typeface="Times New Roman" pitchFamily="18" charset="0"/>
                <a:cs typeface="Times New Roman" pitchFamily="18" charset="0"/>
              </a:rPr>
              <a:t>Игры и упражнения</a:t>
            </a:r>
            <a:r>
              <a:rPr lang="ru-RU" sz="3200" b="1" i="1" dirty="0" smtClean="0">
                <a:solidFill>
                  <a:srgbClr val="FF0000"/>
                </a:solidFill>
                <a:latin typeface="Times New Roman" pitchFamily="18" charset="0"/>
                <a:cs typeface="Times New Roman" pitchFamily="18" charset="0"/>
              </a:rPr>
              <a:t>,</a:t>
            </a:r>
            <a:br>
              <a:rPr lang="ru-RU" sz="3200" b="1" i="1" dirty="0" smtClean="0">
                <a:solidFill>
                  <a:srgbClr val="FF0000"/>
                </a:solidFill>
                <a:latin typeface="Times New Roman" pitchFamily="18" charset="0"/>
                <a:cs typeface="Times New Roman" pitchFamily="18" charset="0"/>
              </a:rPr>
            </a:br>
            <a:r>
              <a:rPr lang="ru-RU" sz="3200" b="1" i="1" dirty="0" smtClean="0">
                <a:solidFill>
                  <a:srgbClr val="FF0000"/>
                </a:solidFill>
                <a:latin typeface="Times New Roman" pitchFamily="18" charset="0"/>
                <a:cs typeface="Times New Roman" pitchFamily="18" charset="0"/>
              </a:rPr>
              <a:t> </a:t>
            </a:r>
            <a:r>
              <a:rPr lang="ru-RU" sz="2800" b="1" i="1" dirty="0" smtClean="0">
                <a:solidFill>
                  <a:srgbClr val="FF0000"/>
                </a:solidFill>
                <a:latin typeface="Times New Roman" pitchFamily="18" charset="0"/>
                <a:cs typeface="Times New Roman" pitchFamily="18" charset="0"/>
              </a:rPr>
              <a:t>направленные на формирование сенсорных эталонов и развитие мелкой моторики руки</a:t>
            </a:r>
            <a:endParaRPr lang="ru-RU" sz="2800" b="1" i="1" dirty="0">
              <a:solidFill>
                <a:srgbClr val="FF0000"/>
              </a:solidFill>
              <a:latin typeface="Times New Roman" pitchFamily="18" charset="0"/>
              <a:cs typeface="Times New Roman" pitchFamily="18" charset="0"/>
            </a:endParaRPr>
          </a:p>
        </p:txBody>
      </p:sp>
      <p:sp>
        <p:nvSpPr>
          <p:cNvPr id="3" name="Содержимое 2"/>
          <p:cNvSpPr>
            <a:spLocks noGrp="1"/>
          </p:cNvSpPr>
          <p:nvPr>
            <p:ph idx="1"/>
          </p:nvPr>
        </p:nvSpPr>
        <p:spPr>
          <a:xfrm>
            <a:off x="457200" y="1600200"/>
            <a:ext cx="8229600" cy="4709120"/>
          </a:xfrm>
        </p:spPr>
        <p:txBody>
          <a:bodyPr>
            <a:normAutofit fontScale="70000" lnSpcReduction="20000"/>
          </a:bodyPr>
          <a:lstStyle/>
          <a:p>
            <a:pPr>
              <a:buNone/>
            </a:pPr>
            <a:r>
              <a:rPr lang="ru-RU" b="1" i="1" dirty="0" smtClean="0"/>
              <a:t>      </a:t>
            </a:r>
          </a:p>
          <a:p>
            <a:pPr>
              <a:buNone/>
            </a:pPr>
            <a:r>
              <a:rPr lang="ru-RU" b="1" i="1" dirty="0" smtClean="0"/>
              <a:t>                 </a:t>
            </a:r>
            <a:r>
              <a:rPr lang="ru-RU" b="1" i="1" dirty="0" smtClean="0">
                <a:solidFill>
                  <a:srgbClr val="008000"/>
                </a:solidFill>
              </a:rPr>
              <a:t>Игра «Песочница»</a:t>
            </a:r>
          </a:p>
          <a:p>
            <a:pPr>
              <a:lnSpc>
                <a:spcPct val="160000"/>
              </a:lnSpc>
              <a:buNone/>
            </a:pPr>
            <a:r>
              <a:rPr lang="ru-RU" dirty="0" smtClean="0"/>
              <a:t>         </a:t>
            </a:r>
            <a:r>
              <a:rPr lang="ru-RU" sz="2900" dirty="0" smtClean="0">
                <a:cs typeface="Calibri" pitchFamily="34" charset="0"/>
              </a:rPr>
              <a:t>Поднос с ярким, красивым рисунком. Тонким равномерным слоем рассыпьте по подносу любую мелкую крупу (лучше манную). Проведите пальчиком ребенка по крупе. Получится яркая линия. Позвольте малышу самому нарисовать несколько линий. Затем попробуйте вместе нарисовать какие-нибудь предметы (цветок, забор, дождик, волны, солнышко). Такое рисование способствует развитию мелкой моторики рук, массажирует пальчики Вашего малыша. И еще развивает фантазию и воображение.</a:t>
            </a:r>
          </a:p>
          <a:p>
            <a:endParaRPr lang="ru-RU"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76672"/>
            <a:ext cx="8229600" cy="5649491"/>
          </a:xfrm>
        </p:spPr>
        <p:txBody>
          <a:bodyPr>
            <a:normAutofit/>
          </a:bodyPr>
          <a:lstStyle/>
          <a:p>
            <a:pPr>
              <a:buNone/>
            </a:pPr>
            <a:r>
              <a:rPr lang="ru-RU" b="1" i="1" dirty="0" smtClean="0">
                <a:solidFill>
                  <a:srgbClr val="008000"/>
                </a:solidFill>
              </a:rPr>
              <a:t>                      «Мозаика»</a:t>
            </a:r>
          </a:p>
          <a:p>
            <a:pPr>
              <a:buNone/>
            </a:pPr>
            <a:r>
              <a:rPr lang="ru-RU" dirty="0" smtClean="0"/>
              <a:t>      Подберите разного вида макаронные изделия, фасоль, крупу, пуговицы, пробки от пластиковых бутылок. Сначала выложите рисунок сами, затем попросите малыша сделать то же самостоятельно. После того, как ребенок научится выполнять задание без вашей помощи, предложите ему придумывать свои варианты рисунков.</a:t>
            </a:r>
          </a:p>
          <a:p>
            <a:endParaRPr 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309</TotalTime>
  <Words>664</Words>
  <Application>Microsoft Office PowerPoint</Application>
  <PresentationFormat>Экран (4:3)</PresentationFormat>
  <Paragraphs>80</Paragraphs>
  <Slides>21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Тема Office</vt:lpstr>
      <vt:lpstr>МБОУ «Ивановская основная школа»  дошкольная группа «Родничок»</vt:lpstr>
      <vt:lpstr>Слайд 2</vt:lpstr>
      <vt:lpstr>Слайд 3</vt:lpstr>
      <vt:lpstr>Мастер-класс  « Развитие мелкой моторики рук у детей дошкольного возраста через нетрадиционные техники» </vt:lpstr>
      <vt:lpstr>Цель мастер-класса: Помочь родителям с минимальными затратами сил и времени осуществлять целенаправленную работу по развитию мелкой моторики и сенсорному развитию детей младшего дошкольного возраста в домашних условиях.</vt:lpstr>
      <vt:lpstr>Задачи:  Познакомить с играми и упражнениями, направленными на формирование сенсорных эталонов и развитие мелкой моторики руки, которые можно организовать в домашних условиях.  Создать условия для укрепления сотрудничества между детским садом и семьей и развития творческих способностей детей и родителей. </vt:lpstr>
      <vt:lpstr>Изучением  мелкой моторики занимались такие ученые как: Мария Монтессори, Владимир Михайлович Бехтерев, Василий Александрович Сухомлинский, И.П.Павлов, Л.А.Леонтьев, И.М.Сеченов и др.</vt:lpstr>
      <vt:lpstr>Игры и упражнения,  направленные на формирование сенсорных эталонов и развитие мелкой моторики руки</vt:lpstr>
      <vt:lpstr>Слайд 9</vt:lpstr>
      <vt:lpstr>Слайд 10</vt:lpstr>
      <vt:lpstr>Слайд 11</vt:lpstr>
      <vt:lpstr>Слайд 12</vt:lpstr>
      <vt:lpstr>Слайд 13</vt:lpstr>
      <vt:lpstr>Пальчиковая гимнастика </vt:lpstr>
      <vt:lpstr>Слайд 15</vt:lpstr>
      <vt:lpstr>Слайд 16</vt:lpstr>
      <vt:lpstr>Слайд 17</vt:lpstr>
      <vt:lpstr>Слайд 18</vt:lpstr>
      <vt:lpstr>Заключение</vt:lpstr>
      <vt:lpstr>Дети –это 1/3населения нашей страны и все наше будущее.  От того, как  будем развивать и воспитывать детей, зависит  будущее. </vt:lpstr>
      <vt:lpstr>СПАСИБО ЗА ВНИМАНИЕ!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Мастер-класс  « Развитие мелкой моторики рук детей младшего дошкольного возраста в домашних условиях» </dc:title>
  <dc:creator>555</dc:creator>
  <cp:lastModifiedBy>RePack by SPecialiST</cp:lastModifiedBy>
  <cp:revision>35</cp:revision>
  <dcterms:created xsi:type="dcterms:W3CDTF">2021-01-27T06:05:34Z</dcterms:created>
  <dcterms:modified xsi:type="dcterms:W3CDTF">2022-08-28T13:37:10Z</dcterms:modified>
</cp:coreProperties>
</file>