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13" r:id="rId3"/>
    <p:sldId id="336" r:id="rId4"/>
    <p:sldId id="337" r:id="rId5"/>
    <p:sldId id="325" r:id="rId6"/>
    <p:sldId id="338" r:id="rId7"/>
    <p:sldId id="308" r:id="rId8"/>
    <p:sldId id="334" r:id="rId9"/>
    <p:sldId id="339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842" autoAdjust="0"/>
  </p:normalViewPr>
  <p:slideViewPr>
    <p:cSldViewPr snapToGrid="0">
      <p:cViewPr varScale="1">
        <p:scale>
          <a:sx n="67" d="100"/>
          <a:sy n="67" d="100"/>
        </p:scale>
        <p:origin x="80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22:50.60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0 1 24575,'0'0'0,"4"0"0,8 0 0,4 0 0,-1 5 0,-1 6 0,0 0 0,4-1 0,-4 3 0,3-2 0,-3 3 0,-4 3 0,-3 2 0,2-1 0,4-5 0,-1 2 0,2-3 0,-1 2 0,2-3 0,3-2 0,-3 2 0,2-2 0,-3 3 0,2-1 0,2-3 0,3-1 0,-4 1 0,2 0 0,1-2 0,2-2 0,2-1 0,-4 4 0,0-1 0,1 0 0,1-2 0,1-1 0,2-1 0,1-1 0,0-1 0,0 0 0,1 0 0,0-1 0,0 1 0,-6-5 0,0-1 0,-10 0 0,-5 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50:06.61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49 0 24575,'0'5'0,"0"5"0,0 6 0,0 5 0,0 3 0,0 2 0,0 1 0,0 1 0,-5-5 0,0-1 0,-1-1 0,2 1 0,0 2 0,-2-5 0,-1 1 0,1 0 0,1-2-8191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50:19.8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24575,'4'0'0,"7"0"0,5 0 0,5 0 0,3 0 0,2 0 0,1 0 0,1 0 0,0 0 0,-1 0 0,0 0 0,0 0 0,0 0 0,-1 0 0,1 0 0,-1 0 0,1 0 0,-5 0-8191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50:22.34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25 24575,'451'0'0,"-435"-1"76,-1 0 0,0-2-1,19-4 1,20-4-1744,-33 9-5158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22:53.61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1647.48462"/>
      <inkml:brushProperty name="anchorY" value="-1143.60278"/>
      <inkml:brushProperty name="scaleFactor" value="0.5"/>
    </inkml:brush>
  </inkml:definitions>
  <inkml:trace contextRef="#ctx0" brushRef="#br0">1 1 24575,'0'0'0,"4"4"0,8 2 0,-2 5 0,5-1 0,-1 4 0,2-2 0,2-2 0,-2 2 0,2-2 0,-4 3 0,2-3 0,-4 4 0,3-2 0,2-2 0,3-4 0,3-2 0,-4 3 0,1-1 0,1 0 0,2-2 0,0-2 0,-3 5 0,0-1 0,1 0 0,1-2 0,2-1 0,0-1 0,2-1 0,0-1 0,1 0 0,-6 5 0,0 0 0,1 0 0,0-1 0,1-1 0,2-1 0,-5-1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22:55.74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3204.41895"/>
      <inkml:brushProperty name="anchorY" value="-2227.76733"/>
      <inkml:brushProperty name="scaleFactor" value="0.5"/>
    </inkml:brush>
  </inkml:definitions>
  <inkml:trace contextRef="#ctx0" brushRef="#br0">0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23:03.51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4051.08569"/>
      <inkml:brushProperty name="anchorY" value="-3074.43408"/>
      <inkml:brushProperty name="scaleFactor" value="0.5"/>
    </inkml:brush>
  </inkml:definitions>
  <inkml:trace contextRef="#ctx0" brushRef="#br0">397 408 24575,'0'0'0,"0"-4"0,0-8 0,0-4 0,0-5 0,0-2 0,0-3 0,-5 4 0,-1 0 0,1 0 0,-5 4 0,-4 5 0,1-1 0,-3 3 0,2-2 0,4-2 0,-3 1 0,-2 3 0,-4-2 0,-2 2 0,2 8 0,4 9 0,0 1 0,3 6 0,-1 0 0,-4-2 0,3 2 0,-3-2 0,4 3 0,-3-3 0,4 3 0,8-2 0,8-3 0,8-2 0,7-3 0,-1 3 0,2 0 0,3-2 0,0-1 0,2-1 0,-4 4 0,-1-1 0,1-1 0,-4 5 0,1-2 0,2-1 0,1-1 0,-9-8 0,-9-2 0,-10 0 0,-8-1 0,0-3 0,-5 0 0,-1 1 0,-3 2 0,-1 2 0,4-4 0,0 0 0,-1 1 0,0 2 0,3-5 0,0 2 0,-1 1 0,-2 1 0,-1 2 0,4-4 0,4-5 0,5-4 0,4-4 0,8 1 0,3-1 0,6 4 0,-1-1 0,5 4 0,3 3 0,3 3 0,3 4 0,-4-4 0,1 1 0,-5-5 0,1 2 0,-3-5 0,1 3 0,-3 7 0,2 3 0,-3 7 0,-2 7 0,2 0 0,-1 4 0,-3 3 0,-2 3 0,3-4 0,-1 1 0,-1 1 0,4-4 0,-2 1 0,4-4 0,4-3 0,-1 1 0,2-2 0,2 2 0,3-1 0,-4 2 0,2-2 0,-5-2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49:20.5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24575,'14'13'0,"28"18"0,-30-24 0,0 2 0,-1 0 0,0 0 0,17 19 0,-19-16 0,1 0 0,0-1 0,1 0 0,0-1 0,20 15 0,-28-24 0,16 11 0,1 2 0,-2 0 0,1 0 0,22 26 0,-29-27 0,-1 1 0,0 0 0,-1 0 0,-1 1 0,0 0 0,-1 1 0,11 29 0,-15-32 0,1-1 0,10 17 0,-10-21 0,-1 0 0,0 1 0,0 0 0,-1 0 0,0 0 0,3 15 0,20 108-1365,-24-111-5461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49:43.46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24575,'0'2'0,"1"0"0,0 0 0,0 0 0,0 0 0,1 0 0,-1 0 0,0 0 0,1 0 0,-1-1 0,1 1 0,0-1 0,-1 1 0,1-1 0,4 3 0,2 3 0,33 27 0,87 55 0,-87-62 0,-28-19 0,1 1 0,-1 0 0,0 0 0,0 1 0,-1 1 0,0 0 0,0 1 0,11 15 0,-22-25 0,18 23 0,-2 0 0,0 2 0,-2 0 0,23 56 0,-29-59 0,19 37 0,-16-38 0,11 33 0,-18-32 0,0-1 0,-2 0 0,-1 1 0,-1-1 0,-1 1 0,-3 26 0,0 14 0,3-11-1365,0-31-5461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49:59.61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82 1 24575,'0'4'0,"0"6"0,0 6 0,-5 0 0,-1 2 0,-4-2 0,0 1 0,1 1 0,2 3 0,3 3 0,-3-4 0,0 0 0,0 1 0,3 1 0,1 2 0,1 0 0,2 2 0,0-4-8191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50:02.4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105 0 24575,'-5'0'0,"-5"0"0,-2 5 0,2 5 0,2 6 0,-1 1 0,-1 1 0,3 2 0,2 3 0,2 1 0,1 2 0,-3-4 0,-1-2 0,0 2 0,2 0 0,1-3-8191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0-11T02:50:04.79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128 0 24575,'-1'4'0,"0"-1"0,0 1 0,0-1 0,0 0 0,-1 0 0,0 0 0,1 1 0,-1-2 0,-4 6 0,-6 11 0,0 11 0,2 0 0,2 1 0,0 0 0,-5 57 0,9-65 8,-2 1-1,-13 35 0,7-23-1394,7-19-5439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F62AD-56C6-47D4-A228-8E3724C6A66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CB252-B859-45E0-9579-EF0816E33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783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698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666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just"/>
            <a:r>
              <a:rPr lang="ru-RU" sz="1200" b="1" i="0" u="none" strike="noStrike" baseline="0" dirty="0"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8CB252-B859-45E0-9579-EF0816E331A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077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FE6E8A-9FB5-EA7D-D7ED-F022B26D5A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1EA018A-2B23-F967-AF1E-5852FAAC99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F10818-7169-54B7-0271-D5AFAE70C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054E97-B456-31E3-5577-372131997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2F424-1C59-3B7C-7646-15E43B78A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21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12D92-2C92-B71C-BEE3-498727CC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E83645C-13E0-08C1-8FB9-0473F7DBA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86BFB5-4981-3DF5-E1F0-2C56B30C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C29835-0E80-B7D3-8C98-2E06FE50A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99D9FA-AED0-59A3-49BD-814344F22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03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EED68B6-24FC-E338-9398-1D0280ED9F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FE03DA-B37A-64D9-53B9-B4AAB511A7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7F7185-D7E5-62BF-17BF-78FA8448C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534146-DD92-7C71-B985-43D7F4FEE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BFB1D8-A0A4-30F1-0BF0-DBDE60A32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3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3AB05-51B8-8788-9E68-A006B66DF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CA2A1A-8B48-BD3E-A635-2D0256227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BE737B-54D0-30D7-8F7D-19CB59FD1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ED4E2C-3E24-9E39-177E-890141C54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757792-AADD-83B1-FCAE-D3EB5FC1D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1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FF6EE-43EF-F3C1-2FC8-4969E5F99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9992BC-0C18-06E3-8D21-1BF6D52FF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A63396-3D07-552C-1E04-D4DFE6A1A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9E2B07-0C83-469D-64EC-5C9626671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702286-E237-94C7-5D61-82F984933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307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3562D3-8F1D-09C0-89A7-6D599B7F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0D6E7D-557F-0F67-589A-9378E4AE83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49458D-0038-991D-573E-A51D1E63DA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8EE123-7A16-89AB-C45C-94309F602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85BD45-2D02-8746-9A9C-E3831C7EE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159EA6-02D0-7157-4ED8-0353423BB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18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F3B04-C487-B40F-0B83-F6FC2FE96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C4C0D7-868F-5533-A1EC-607F2B2B4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11C2F7-BEF8-D964-31AD-4402DA967B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0A2BB3-088F-88FF-CA09-9012B55B8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09D7CAC-7DA9-03F7-BEBD-0F1704A1A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356B1C3-D25C-6A3D-30BA-A597181F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0499B67-4C4F-5238-1D2B-AF79FC1C5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7264207-C0C4-5AD0-3866-D760803FE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1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1002C-7047-ACDC-DD11-8A929C253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D48F9B5-282C-117F-FC7F-EAFD3E497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311EA7-472A-A460-DB23-0B5E5AC3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8F0F4C-B6A1-F2B7-2CC0-A1543D6E1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8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5B7E244-EEC4-3BE5-6C7B-25F883907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5B3D839-F230-C6E0-ECC1-52653E655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CFB9EF-4E4D-3991-FA21-29BEF610D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19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41624-9670-7DF9-1142-7E6302A2D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60810A-7CD2-4923-3BC1-62572E627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03E49E-5CCB-DB34-AE1E-860849345A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FD1AB2-3C4A-A084-CF9B-253F16DFD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FE0236-F008-AEE5-46EC-59F1DCA82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C89BE3-1B67-2251-DEA2-FC3A55E76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52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CD5C1-CEBA-F5D7-D28B-B8693E2E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193132-479C-C57C-0F3D-CD2A7EA727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535AB73-FFB2-59BB-C296-1617215224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0FE329D-F61E-D29E-9A3C-03BD2C92B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0A39A7-D3F3-B818-B352-4FE3A5301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C1E5DC-069B-B423-CD1E-B055D468B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112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8A4C3-73CD-4919-4D0E-43E377DC8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CBF6F0-2DD9-0256-415A-DFC088B7D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1CC444-871A-4AE7-8618-E22D1D124B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C8CE-81B5-477B-8697-8BBDD567A52A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22D68E-B1EF-AA18-5990-83574990C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6AA888-7448-9BDF-1D05-8F1F86FBDF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94525-AB23-42B1-9D72-167727BB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62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customXml" Target="../ink/ink10.xml"/><Relationship Id="rId18" Type="http://schemas.openxmlformats.org/officeDocument/2006/relationships/image" Target="../media/image17.png"/><Relationship Id="rId3" Type="http://schemas.openxmlformats.org/officeDocument/2006/relationships/customXml" Target="../ink/ink5.xml"/><Relationship Id="rId7" Type="http://schemas.openxmlformats.org/officeDocument/2006/relationships/customXml" Target="../ink/ink7.xml"/><Relationship Id="rId12" Type="http://schemas.openxmlformats.org/officeDocument/2006/relationships/image" Target="../media/image14.png"/><Relationship Id="rId17" Type="http://schemas.openxmlformats.org/officeDocument/2006/relationships/customXml" Target="../ink/ink12.xml"/><Relationship Id="rId2" Type="http://schemas.openxmlformats.org/officeDocument/2006/relationships/image" Target="../media/image1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customXml" Target="../ink/ink9.xml"/><Relationship Id="rId5" Type="http://schemas.openxmlformats.org/officeDocument/2006/relationships/customXml" Target="../ink/ink6.xml"/><Relationship Id="rId15" Type="http://schemas.openxmlformats.org/officeDocument/2006/relationships/customXml" Target="../ink/ink11.xm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customXml" Target="../ink/ink8.xml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6772647-AE9D-D553-5C47-43084095362B}"/>
              </a:ext>
            </a:extLst>
          </p:cNvPr>
          <p:cNvSpPr/>
          <p:nvPr/>
        </p:nvSpPr>
        <p:spPr>
          <a:xfrm>
            <a:off x="8561070" y="177167"/>
            <a:ext cx="3263266" cy="501014"/>
          </a:xfrm>
          <a:prstGeom prst="rect">
            <a:avLst/>
          </a:prstGeom>
          <a:blipFill dpi="0" rotWithShape="1">
            <a:blip r:embed="rId2">
              <a:alphaModFix amt="19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Геометрия – 7 класс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52B1672-23D4-E739-0F30-F8C3909FE1C7}"/>
              </a:ext>
            </a:extLst>
          </p:cNvPr>
          <p:cNvSpPr/>
          <p:nvPr/>
        </p:nvSpPr>
        <p:spPr>
          <a:xfrm>
            <a:off x="4423410" y="5378701"/>
            <a:ext cx="74009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Автор : Салтыкова Руслана </a:t>
            </a:r>
            <a:r>
              <a:rPr lang="ru-RU" sz="2000" b="1" i="1" dirty="0" err="1">
                <a:latin typeface="Bookman Old Style" panose="02050604050505020204" pitchFamily="18" charset="0"/>
              </a:rPr>
              <a:t>Алусьевна</a:t>
            </a:r>
            <a:r>
              <a:rPr lang="ru-RU" sz="2000" b="1" i="1" dirty="0">
                <a:latin typeface="Bookman Old Style" panose="02050604050505020204" pitchFamily="18" charset="0"/>
              </a:rPr>
              <a:t>, 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учитель математики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МАОУ «Средняя школа № 5» </a:t>
            </a:r>
          </a:p>
          <a:p>
            <a:pPr algn="r">
              <a:defRPr/>
            </a:pPr>
            <a:r>
              <a:rPr lang="ru-RU" sz="2000" b="1" i="1" dirty="0">
                <a:latin typeface="Bookman Old Style" panose="02050604050505020204" pitchFamily="18" charset="0"/>
              </a:rPr>
              <a:t>г. Когалым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6D41471-8F2B-CD16-7BED-0DAEAC838938}"/>
              </a:ext>
            </a:extLst>
          </p:cNvPr>
          <p:cNvSpPr/>
          <p:nvPr/>
        </p:nvSpPr>
        <p:spPr>
          <a:xfrm>
            <a:off x="1485901" y="1754177"/>
            <a:ext cx="10338435" cy="2554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  <a:bevelB prst="convex"/>
          </a:sp3d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50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latin typeface="Bookman Old Style" panose="02050604050505020204" pitchFamily="18" charset="0"/>
              </a:rPr>
              <a:t>Первый признак равенства треугольников</a:t>
            </a:r>
          </a:p>
          <a:p>
            <a:pPr algn="ctr">
              <a:defRPr/>
            </a:pPr>
            <a:endParaRPr lang="ru-RU" sz="3000" b="1" dirty="0">
              <a:ln w="19050">
                <a:solidFill>
                  <a:prstClr val="white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Bookman Old Style" panose="02050604050505020204" pitchFamily="18" charset="0"/>
            </a:endParaRPr>
          </a:p>
          <a:p>
            <a:pPr algn="ctr">
              <a:defRPr/>
            </a:pPr>
            <a:r>
              <a:rPr lang="ru-RU" sz="3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Урок 12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DCAADB7-005B-E064-CB8F-010978FB7B26}"/>
              </a:ext>
            </a:extLst>
          </p:cNvPr>
          <p:cNvSpPr/>
          <p:nvPr/>
        </p:nvSpPr>
        <p:spPr>
          <a:xfrm>
            <a:off x="87087" y="161925"/>
            <a:ext cx="1142999" cy="6543675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8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Тема урока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3747B61-0F5D-C2CF-5D36-B3A60C8D3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" y="3860812"/>
            <a:ext cx="3335656" cy="269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292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73C74B6E-E38A-4FF3-CA31-E6B3C574E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7" y="3860812"/>
            <a:ext cx="3335656" cy="269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4BF3906-4B6B-7477-1A97-39D0ED39E595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Домашнее задание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8D19551-A1C3-281F-63AC-19B812B37F13}"/>
              </a:ext>
            </a:extLst>
          </p:cNvPr>
          <p:cNvSpPr/>
          <p:nvPr/>
        </p:nvSpPr>
        <p:spPr>
          <a:xfrm>
            <a:off x="733425" y="1200148"/>
            <a:ext cx="11010900" cy="7810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1) п.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15 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– изучить;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164D567-3D7A-7F02-A373-CE70023A79DA}"/>
              </a:ext>
            </a:extLst>
          </p:cNvPr>
          <p:cNvSpPr/>
          <p:nvPr/>
        </p:nvSpPr>
        <p:spPr>
          <a:xfrm>
            <a:off x="733425" y="2181225"/>
            <a:ext cx="11010900" cy="7810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2) ответить на вопросы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3 – 4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 на с. 48 учебника;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F703058-EAF8-6744-25C8-6C64AA96A2F4}"/>
              </a:ext>
            </a:extLst>
          </p:cNvPr>
          <p:cNvSpPr/>
          <p:nvPr/>
        </p:nvSpPr>
        <p:spPr>
          <a:xfrm>
            <a:off x="3648075" y="3162302"/>
            <a:ext cx="2600325" cy="52387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3) № 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93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7E4F3BF-023E-A08F-9521-550F93D141C6}"/>
              </a:ext>
            </a:extLst>
          </p:cNvPr>
          <p:cNvSpPr/>
          <p:nvPr/>
        </p:nvSpPr>
        <p:spPr>
          <a:xfrm>
            <a:off x="4008663" y="3860812"/>
            <a:ext cx="2239737" cy="52387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№ 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94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DD1BCD-5105-46E4-92E3-A5246F945CDB}"/>
              </a:ext>
            </a:extLst>
          </p:cNvPr>
          <p:cNvSpPr/>
          <p:nvPr/>
        </p:nvSpPr>
        <p:spPr>
          <a:xfrm>
            <a:off x="3999138" y="4559322"/>
            <a:ext cx="2239737" cy="52387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№  </a:t>
            </a:r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95</a:t>
            </a:r>
            <a:r>
              <a:rPr lang="ru-RU" sz="26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9908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59ED638-B97A-9DBB-C9E7-02C52950B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21" y="1849599"/>
            <a:ext cx="3248809" cy="27140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6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Систематизация знаний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1.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6C61556-2C72-571B-D83E-DB1E811455CC}"/>
              </a:ext>
            </a:extLst>
          </p:cNvPr>
          <p:cNvSpPr/>
          <p:nvPr/>
        </p:nvSpPr>
        <p:spPr>
          <a:xfrm>
            <a:off x="2161384" y="3911461"/>
            <a:ext cx="660711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17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442D0F2-07AB-CF4C-4DBC-38B6B2515653}"/>
              </a:ext>
            </a:extLst>
          </p:cNvPr>
          <p:cNvSpPr/>
          <p:nvPr/>
        </p:nvSpPr>
        <p:spPr>
          <a:xfrm>
            <a:off x="3086100" y="872081"/>
            <a:ext cx="8796337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Решить задачу по готовому чертежу.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9CFEA44-87D8-8B8F-9FEC-35EB240AF857}"/>
              </a:ext>
            </a:extLst>
          </p:cNvPr>
          <p:cNvSpPr/>
          <p:nvPr/>
        </p:nvSpPr>
        <p:spPr>
          <a:xfrm>
            <a:off x="4227500" y="1804627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∆АРС = ∆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FMB, </a:t>
            </a:r>
            <a:r>
              <a:rPr lang="el-GR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E025F32-7184-AD99-7B01-161EC5894212}"/>
              </a:ext>
            </a:extLst>
          </p:cNvPr>
          <p:cNvSpPr/>
          <p:nvPr/>
        </p:nvSpPr>
        <p:spPr>
          <a:xfrm>
            <a:off x="4227499" y="4461600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Найти: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211774-5381-FF2F-B3A1-71E3390530CE}"/>
              </a:ext>
            </a:extLst>
          </p:cNvPr>
          <p:cNvSpPr/>
          <p:nvPr/>
        </p:nvSpPr>
        <p:spPr>
          <a:xfrm>
            <a:off x="5323062" y="2351771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P =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M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,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EA960F5-7AB1-711D-81FE-DD9F425C0F8B}"/>
              </a:ext>
            </a:extLst>
          </p:cNvPr>
          <p:cNvSpPr/>
          <p:nvPr/>
        </p:nvSpPr>
        <p:spPr>
          <a:xfrm>
            <a:off x="5323062" y="2854285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FB = 17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см,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FA7FCDE-4B44-F456-5047-8B26C6047C1F}"/>
              </a:ext>
            </a:extLst>
          </p:cNvPr>
          <p:cNvSpPr/>
          <p:nvPr/>
        </p:nvSpPr>
        <p:spPr>
          <a:xfrm>
            <a:off x="5323062" y="3408947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 =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F,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B535029-E936-71BA-5CAF-31D026418A80}"/>
              </a:ext>
            </a:extLst>
          </p:cNvPr>
          <p:cNvSpPr/>
          <p:nvPr/>
        </p:nvSpPr>
        <p:spPr>
          <a:xfrm>
            <a:off x="5323062" y="3911461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PC = 23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см.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FDF841F-6D0A-A01C-07A6-7C12935B26DE}"/>
              </a:ext>
            </a:extLst>
          </p:cNvPr>
          <p:cNvSpPr/>
          <p:nvPr/>
        </p:nvSpPr>
        <p:spPr>
          <a:xfrm>
            <a:off x="5474560" y="5015136"/>
            <a:ext cx="4368575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МВ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32B5BC4-4FAA-68B6-2D5B-95417A89A9D0}"/>
              </a:ext>
            </a:extLst>
          </p:cNvPr>
          <p:cNvSpPr/>
          <p:nvPr/>
        </p:nvSpPr>
        <p:spPr>
          <a:xfrm>
            <a:off x="1386524" y="2659468"/>
            <a:ext cx="660711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891967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B06A70-5509-B9AA-B436-73F8CD3BA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78" y="2144815"/>
            <a:ext cx="2626521" cy="29998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6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Систематизация знаний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2.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E6C61556-2C72-571B-D83E-DB1E811455CC}"/>
              </a:ext>
            </a:extLst>
          </p:cNvPr>
          <p:cNvSpPr/>
          <p:nvPr/>
        </p:nvSpPr>
        <p:spPr>
          <a:xfrm>
            <a:off x="849943" y="2482711"/>
            <a:ext cx="660711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10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442D0F2-07AB-CF4C-4DBC-38B6B2515653}"/>
              </a:ext>
            </a:extLst>
          </p:cNvPr>
          <p:cNvSpPr/>
          <p:nvPr/>
        </p:nvSpPr>
        <p:spPr>
          <a:xfrm>
            <a:off x="3086100" y="872081"/>
            <a:ext cx="8796337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Решить задачу по готовому чертежу.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9CFEA44-87D8-8B8F-9FEC-35EB240AF857}"/>
              </a:ext>
            </a:extLst>
          </p:cNvPr>
          <p:cNvSpPr/>
          <p:nvPr/>
        </p:nvSpPr>
        <p:spPr>
          <a:xfrm>
            <a:off x="4227500" y="1804627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∆ABC = ∆ADC, </a:t>
            </a:r>
            <a:r>
              <a:rPr lang="el-GR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E025F32-7184-AD99-7B01-161EC5894212}"/>
              </a:ext>
            </a:extLst>
          </p:cNvPr>
          <p:cNvSpPr/>
          <p:nvPr/>
        </p:nvSpPr>
        <p:spPr>
          <a:xfrm>
            <a:off x="4227499" y="3528150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Найти: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MDC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211774-5381-FF2F-B3A1-71E3390530CE}"/>
              </a:ext>
            </a:extLst>
          </p:cNvPr>
          <p:cNvSpPr/>
          <p:nvPr/>
        </p:nvSpPr>
        <p:spPr>
          <a:xfrm>
            <a:off x="5323062" y="2351771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ABC = 70°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,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EA960F5-7AB1-711D-81FE-DD9F425C0F8B}"/>
              </a:ext>
            </a:extLst>
          </p:cNvPr>
          <p:cNvSpPr/>
          <p:nvPr/>
        </p:nvSpPr>
        <p:spPr>
          <a:xfrm>
            <a:off x="5323062" y="2854285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AB = 10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см.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FDF841F-6D0A-A01C-07A6-7C12935B26DE}"/>
              </a:ext>
            </a:extLst>
          </p:cNvPr>
          <p:cNvSpPr/>
          <p:nvPr/>
        </p:nvSpPr>
        <p:spPr>
          <a:xfrm>
            <a:off x="5474560" y="4081686"/>
            <a:ext cx="4368575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AD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32B5BC4-4FAA-68B6-2D5B-95417A89A9D0}"/>
              </a:ext>
            </a:extLst>
          </p:cNvPr>
          <p:cNvSpPr/>
          <p:nvPr/>
        </p:nvSpPr>
        <p:spPr>
          <a:xfrm>
            <a:off x="1510654" y="2625343"/>
            <a:ext cx="855218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70</a:t>
            </a:r>
            <a:r>
              <a: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°</a:t>
            </a:r>
            <a:endParaRPr lang="ru-RU" sz="22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4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998BB9EA-09C4-1060-BE9B-7319A7E53BF5}"/>
                  </a:ext>
                </a:extLst>
              </p14:cNvPr>
              <p14:cNvContentPartPr/>
              <p14:nvPr/>
            </p14:nvContentPartPr>
            <p14:xfrm>
              <a:off x="1895475" y="2570970"/>
              <a:ext cx="288720" cy="11520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998BB9EA-09C4-1060-BE9B-7319A7E53BF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77475" y="2553330"/>
                <a:ext cx="324360" cy="150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7BB7CB9-AEC9-7ED3-8421-E210BD58CA61}"/>
              </a:ext>
            </a:extLst>
          </p:cNvPr>
          <p:cNvGrpSpPr/>
          <p:nvPr/>
        </p:nvGrpSpPr>
        <p:grpSpPr>
          <a:xfrm>
            <a:off x="1914195" y="2519850"/>
            <a:ext cx="255960" cy="175680"/>
            <a:chOff x="1914195" y="2519850"/>
            <a:chExt cx="255960" cy="175680"/>
          </a:xfrm>
        </p:grpSpPr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6">
              <p14:nvContentPartPr>
                <p14:cNvPr id="6" name="Рукописный ввод 5">
                  <a:extLst>
                    <a:ext uri="{FF2B5EF4-FFF2-40B4-BE49-F238E27FC236}">
                      <a16:creationId xmlns:a16="http://schemas.microsoft.com/office/drawing/2014/main" id="{31C98DB8-EE75-F5D1-7563-F04DE835BF14}"/>
                    </a:ext>
                  </a:extLst>
                </p14:cNvPr>
                <p14:cNvContentPartPr/>
                <p14:nvPr/>
              </p14:nvContentPartPr>
              <p14:xfrm>
                <a:off x="1914195" y="2590410"/>
                <a:ext cx="255960" cy="85680"/>
              </p14:xfrm>
            </p:contentPart>
          </mc:Choice>
          <mc:Fallback>
            <p:pic>
              <p:nvPicPr>
                <p:cNvPr id="6" name="Рукописный ввод 5">
                  <a:extLst>
                    <a:ext uri="{FF2B5EF4-FFF2-40B4-BE49-F238E27FC236}">
                      <a16:creationId xmlns:a16="http://schemas.microsoft.com/office/drawing/2014/main" id="{31C98DB8-EE75-F5D1-7563-F04DE835BF14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96555" y="2572770"/>
                  <a:ext cx="291600" cy="12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8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AE14012A-74D4-C607-BF40-711931E07E53}"/>
                    </a:ext>
                  </a:extLst>
                </p14:cNvPr>
                <p14:cNvContentPartPr/>
                <p14:nvPr/>
              </p14:nvContentPartPr>
              <p14:xfrm>
                <a:off x="2162235" y="2695170"/>
                <a:ext cx="360" cy="360"/>
              </p14:xfrm>
            </p:contentPart>
          </mc:Choice>
          <mc:Fallback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AE14012A-74D4-C607-BF40-711931E07E53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144235" y="2677530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xmlns:aink="http://schemas.microsoft.com/office/drawing/2016/ink" Requires="p14 aink">
            <p:contentPart p14:bwMode="auto" r:id="rId10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6BFE97E8-8CCA-2AA9-A9A0-D653BAD84BA2}"/>
                    </a:ext>
                  </a:extLst>
                </p14:cNvPr>
                <p14:cNvContentPartPr/>
                <p14:nvPr/>
              </p14:nvContentPartPr>
              <p14:xfrm>
                <a:off x="1971435" y="2519850"/>
                <a:ext cx="173520" cy="147240"/>
              </p14:xfrm>
            </p:contentPart>
          </mc:Choice>
          <mc:Fallback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6BFE97E8-8CCA-2AA9-A9A0-D653BAD84BA2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953435" y="2502210"/>
                  <a:ext cx="209160" cy="1828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81113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27AC8C-C025-3306-D5AA-3A053461C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4" y="1900029"/>
            <a:ext cx="2788445" cy="35446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37518D8-246A-0F1C-F53C-878F898DD9F2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26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Систематизация знаний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358A243-EB5F-6E33-7FA4-62E8A339DFE0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3.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442D0F2-07AB-CF4C-4DBC-38B6B2515653}"/>
              </a:ext>
            </a:extLst>
          </p:cNvPr>
          <p:cNvSpPr/>
          <p:nvPr/>
        </p:nvSpPr>
        <p:spPr>
          <a:xfrm>
            <a:off x="3086100" y="872081"/>
            <a:ext cx="8796337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Решить задачу по готовому чертежу.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9CFEA44-87D8-8B8F-9FEC-35EB240AF857}"/>
              </a:ext>
            </a:extLst>
          </p:cNvPr>
          <p:cNvSpPr/>
          <p:nvPr/>
        </p:nvSpPr>
        <p:spPr>
          <a:xfrm>
            <a:off x="4227500" y="1804627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АВ = ВС =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AC, </a:t>
            </a:r>
            <a:r>
              <a:rPr lang="el-GR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E025F32-7184-AD99-7B01-161EC5894212}"/>
              </a:ext>
            </a:extLst>
          </p:cNvPr>
          <p:cNvSpPr/>
          <p:nvPr/>
        </p:nvSpPr>
        <p:spPr>
          <a:xfrm>
            <a:off x="4227499" y="4042500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Найти: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стороны ∆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ABC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1211774-5381-FF2F-B3A1-71E3390530CE}"/>
              </a:ext>
            </a:extLst>
          </p:cNvPr>
          <p:cNvSpPr/>
          <p:nvPr/>
        </p:nvSpPr>
        <p:spPr>
          <a:xfrm>
            <a:off x="5323062" y="2351771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AD = CD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,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EA960F5-7AB1-711D-81FE-DD9F425C0F8B}"/>
              </a:ext>
            </a:extLst>
          </p:cNvPr>
          <p:cNvSpPr/>
          <p:nvPr/>
        </p:nvSpPr>
        <p:spPr>
          <a:xfrm>
            <a:off x="5323062" y="2854285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Р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АВС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= 36 м,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FA7FCDE-4B44-F456-5047-8B26C6047C1F}"/>
              </a:ext>
            </a:extLst>
          </p:cNvPr>
          <p:cNvSpPr/>
          <p:nvPr/>
        </p:nvSpPr>
        <p:spPr>
          <a:xfrm>
            <a:off x="5323062" y="3408947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Р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</a:t>
            </a:r>
            <a:r>
              <a:rPr lang="en-US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= 40 см.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FDF841F-6D0A-A01C-07A6-7C12935B26DE}"/>
              </a:ext>
            </a:extLst>
          </p:cNvPr>
          <p:cNvSpPr/>
          <p:nvPr/>
        </p:nvSpPr>
        <p:spPr>
          <a:xfrm>
            <a:off x="5474560" y="4596036"/>
            <a:ext cx="4368575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стороны </a:t>
            </a:r>
            <a:r>
              <a:rPr lang="en-US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∆ADC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635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397882" y="906494"/>
            <a:ext cx="11484556" cy="90386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Какие условия должны выполняться для того, чтобы ∆АВС был равен ∆А</a:t>
            </a:r>
            <a:r>
              <a:rPr lang="ru-RU" sz="2800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В</a:t>
            </a:r>
            <a:r>
              <a:rPr lang="ru-RU" sz="2800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С</a:t>
            </a:r>
            <a:r>
              <a:rPr lang="ru-RU" sz="2800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?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64C3475-DCB2-99DC-EB15-EB4D0E4EDF5F}"/>
              </a:ext>
            </a:extLst>
          </p:cNvPr>
          <p:cNvSpPr/>
          <p:nvPr/>
        </p:nvSpPr>
        <p:spPr>
          <a:xfrm>
            <a:off x="6324265" y="2254020"/>
            <a:ext cx="2067259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АВ = А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A3DB31C5-CAEB-A927-1228-F994EA50F746}"/>
              </a:ext>
            </a:extLst>
          </p:cNvPr>
          <p:cNvGrpSpPr/>
          <p:nvPr/>
        </p:nvGrpSpPr>
        <p:grpSpPr>
          <a:xfrm>
            <a:off x="295691" y="2042223"/>
            <a:ext cx="4916440" cy="2887952"/>
            <a:chOff x="-18634" y="1648311"/>
            <a:chExt cx="4916440" cy="2887952"/>
          </a:xfrm>
        </p:grpSpPr>
        <p:sp>
          <p:nvSpPr>
            <p:cNvPr id="2" name="Равнобедренный треугольник 1">
              <a:extLst>
                <a:ext uri="{FF2B5EF4-FFF2-40B4-BE49-F238E27FC236}">
                  <a16:creationId xmlns:a16="http://schemas.microsoft.com/office/drawing/2014/main" id="{64026F8C-996F-A175-3F06-BF298AB2D993}"/>
                </a:ext>
              </a:extLst>
            </p:cNvPr>
            <p:cNvSpPr/>
            <p:nvPr/>
          </p:nvSpPr>
          <p:spPr>
            <a:xfrm>
              <a:off x="367664" y="2124076"/>
              <a:ext cx="1800225" cy="1936422"/>
            </a:xfrm>
            <a:prstGeom prst="triangle">
              <a:avLst>
                <a:gd name="adj" fmla="val 78043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>
              <a:extLst>
                <a:ext uri="{FF2B5EF4-FFF2-40B4-BE49-F238E27FC236}">
                  <a16:creationId xmlns:a16="http://schemas.microsoft.com/office/drawing/2014/main" id="{4AD62F32-733F-15B1-7137-A9731B0D9A9C}"/>
                </a:ext>
              </a:extLst>
            </p:cNvPr>
            <p:cNvSpPr/>
            <p:nvPr/>
          </p:nvSpPr>
          <p:spPr>
            <a:xfrm>
              <a:off x="2733674" y="2124076"/>
              <a:ext cx="1800225" cy="1936422"/>
            </a:xfrm>
            <a:prstGeom prst="triangle">
              <a:avLst>
                <a:gd name="adj" fmla="val 78043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2B003786-2646-C135-E5C9-202541655B89}"/>
                </a:ext>
              </a:extLst>
            </p:cNvPr>
            <p:cNvSpPr/>
            <p:nvPr/>
          </p:nvSpPr>
          <p:spPr>
            <a:xfrm>
              <a:off x="1459715" y="1648311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С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88F38A9F-AEA6-CD6E-318F-36633F0F64E3}"/>
                </a:ext>
              </a:extLst>
            </p:cNvPr>
            <p:cNvSpPr/>
            <p:nvPr/>
          </p:nvSpPr>
          <p:spPr>
            <a:xfrm>
              <a:off x="-18634" y="4041449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3FAE4852-D5B2-BB33-A077-E84937A93AB4}"/>
                </a:ext>
              </a:extLst>
            </p:cNvPr>
            <p:cNvSpPr/>
            <p:nvPr/>
          </p:nvSpPr>
          <p:spPr>
            <a:xfrm>
              <a:off x="1839520" y="4060498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42D95F6-8F8D-65CA-0F8E-BB44AE5689AA}"/>
                </a:ext>
              </a:extLst>
            </p:cNvPr>
            <p:cNvSpPr/>
            <p:nvPr/>
          </p:nvSpPr>
          <p:spPr>
            <a:xfrm>
              <a:off x="3857290" y="1648311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С</a:t>
              </a:r>
              <a:r>
                <a:rPr lang="ru-RU" sz="2200" b="1" i="1" baseline="-25000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37883ACF-9ABE-C22C-D756-FEC30B49BED8}"/>
                </a:ext>
              </a:extLst>
            </p:cNvPr>
            <p:cNvSpPr/>
            <p:nvPr/>
          </p:nvSpPr>
          <p:spPr>
            <a:xfrm>
              <a:off x="2378941" y="4041449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  <a:r>
                <a:rPr lang="ru-RU" sz="2200" b="1" i="1" baseline="-25000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52A9A54A-16EC-7A0B-1FB5-6187CF3D64E8}"/>
                </a:ext>
              </a:extLst>
            </p:cNvPr>
            <p:cNvSpPr/>
            <p:nvPr/>
          </p:nvSpPr>
          <p:spPr>
            <a:xfrm>
              <a:off x="4237095" y="4060498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  <a:r>
                <a:rPr lang="ru-RU" sz="2200" b="1" i="1" baseline="-25000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9079E9B-F9E2-579F-1459-1B4219F09430}"/>
              </a:ext>
            </a:extLst>
          </p:cNvPr>
          <p:cNvSpPr/>
          <p:nvPr/>
        </p:nvSpPr>
        <p:spPr>
          <a:xfrm>
            <a:off x="6324264" y="2880667"/>
            <a:ext cx="2067259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ВС = В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07DC8368-B32E-C357-EA94-3E855636E8EC}"/>
              </a:ext>
            </a:extLst>
          </p:cNvPr>
          <p:cNvSpPr/>
          <p:nvPr/>
        </p:nvSpPr>
        <p:spPr>
          <a:xfrm>
            <a:off x="6324264" y="3507315"/>
            <a:ext cx="2067259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АС = А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C3F26FF-B5A7-415D-30F1-D26ACB69BE8B}"/>
              </a:ext>
            </a:extLst>
          </p:cNvPr>
          <p:cNvSpPr/>
          <p:nvPr/>
        </p:nvSpPr>
        <p:spPr>
          <a:xfrm>
            <a:off x="8874576" y="2242649"/>
            <a:ext cx="2067259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 = </a:t>
            </a:r>
            <a:r>
              <a:rPr lang="ru-RU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A7FA30C-EA3D-1569-EA3C-723F6EC51B04}"/>
              </a:ext>
            </a:extLst>
          </p:cNvPr>
          <p:cNvSpPr/>
          <p:nvPr/>
        </p:nvSpPr>
        <p:spPr>
          <a:xfrm>
            <a:off x="8874575" y="2869296"/>
            <a:ext cx="2067259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 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 = </a:t>
            </a:r>
            <a:r>
              <a:rPr lang="ru-RU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 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274BDF2-D435-B9C0-370B-AE9302288ACE}"/>
              </a:ext>
            </a:extLst>
          </p:cNvPr>
          <p:cNvSpPr/>
          <p:nvPr/>
        </p:nvSpPr>
        <p:spPr>
          <a:xfrm>
            <a:off x="8874575" y="3495944"/>
            <a:ext cx="2067259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 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 = </a:t>
            </a:r>
            <a:r>
              <a:rPr lang="ru-RU" sz="2400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 </a:t>
            </a:r>
            <a:r>
              <a:rPr lang="ru-RU" sz="2400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</a:t>
            </a:r>
            <a:r>
              <a:rPr lang="ru-RU" sz="2400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07F36DF5-9F6F-C958-AE1C-A7D3694A59FD}"/>
              </a:ext>
            </a:extLst>
          </p:cNvPr>
          <p:cNvSpPr/>
          <p:nvPr/>
        </p:nvSpPr>
        <p:spPr>
          <a:xfrm>
            <a:off x="397881" y="5181600"/>
            <a:ext cx="11484556" cy="97160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tx1"/>
                </a:solidFill>
                <a:latin typeface="Bookman Old Style" panose="02050604050505020204" pitchFamily="18" charset="0"/>
              </a:rPr>
              <a:t>Нельзя ли уменьшить количество условий для доказательства равенства двух треугольников?</a:t>
            </a:r>
            <a:endParaRPr lang="ru-RU" sz="28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08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18" grpId="0"/>
      <p:bldP spid="19" grpId="0"/>
      <p:bldP spid="20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985778-C49B-CDC5-7F49-E12CB97C4778}"/>
              </a:ext>
            </a:extLst>
          </p:cNvPr>
          <p:cNvSpPr/>
          <p:nvPr/>
        </p:nvSpPr>
        <p:spPr>
          <a:xfrm>
            <a:off x="2095500" y="906494"/>
            <a:ext cx="9786937" cy="15869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Если две стороны и угол между ними одного треугольника соответственно равны двум сторонам и углу между ними другого треугольника, то такие треугольники равны. </a:t>
            </a:r>
            <a:endParaRPr lang="ru-RU" sz="2400" b="1" i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A6B9A0E-FCAD-B0CC-0506-CEFC3432234D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Изучаю новое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64C3475-DCB2-99DC-EB15-EB4D0E4EDF5F}"/>
              </a:ext>
            </a:extLst>
          </p:cNvPr>
          <p:cNvSpPr/>
          <p:nvPr/>
        </p:nvSpPr>
        <p:spPr>
          <a:xfrm>
            <a:off x="7237035" y="3254298"/>
            <a:ext cx="4587302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АВ = А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В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b="1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A3DB31C5-CAEB-A927-1228-F994EA50F746}"/>
              </a:ext>
            </a:extLst>
          </p:cNvPr>
          <p:cNvGrpSpPr/>
          <p:nvPr/>
        </p:nvGrpSpPr>
        <p:grpSpPr>
          <a:xfrm>
            <a:off x="536687" y="2842323"/>
            <a:ext cx="4916440" cy="2887952"/>
            <a:chOff x="-18634" y="1648311"/>
            <a:chExt cx="4916440" cy="2887952"/>
          </a:xfrm>
        </p:grpSpPr>
        <p:sp>
          <p:nvSpPr>
            <p:cNvPr id="2" name="Равнобедренный треугольник 1">
              <a:extLst>
                <a:ext uri="{FF2B5EF4-FFF2-40B4-BE49-F238E27FC236}">
                  <a16:creationId xmlns:a16="http://schemas.microsoft.com/office/drawing/2014/main" id="{64026F8C-996F-A175-3F06-BF298AB2D993}"/>
                </a:ext>
              </a:extLst>
            </p:cNvPr>
            <p:cNvSpPr/>
            <p:nvPr/>
          </p:nvSpPr>
          <p:spPr>
            <a:xfrm>
              <a:off x="367664" y="2124076"/>
              <a:ext cx="1800225" cy="1936422"/>
            </a:xfrm>
            <a:prstGeom prst="triangle">
              <a:avLst>
                <a:gd name="adj" fmla="val 78043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Равнобедренный треугольник 4">
              <a:extLst>
                <a:ext uri="{FF2B5EF4-FFF2-40B4-BE49-F238E27FC236}">
                  <a16:creationId xmlns:a16="http://schemas.microsoft.com/office/drawing/2014/main" id="{4AD62F32-733F-15B1-7137-A9731B0D9A9C}"/>
                </a:ext>
              </a:extLst>
            </p:cNvPr>
            <p:cNvSpPr/>
            <p:nvPr/>
          </p:nvSpPr>
          <p:spPr>
            <a:xfrm>
              <a:off x="2733674" y="2124076"/>
              <a:ext cx="1800225" cy="1936422"/>
            </a:xfrm>
            <a:prstGeom prst="triangle">
              <a:avLst>
                <a:gd name="adj" fmla="val 78043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2B003786-2646-C135-E5C9-202541655B89}"/>
                </a:ext>
              </a:extLst>
            </p:cNvPr>
            <p:cNvSpPr/>
            <p:nvPr/>
          </p:nvSpPr>
          <p:spPr>
            <a:xfrm>
              <a:off x="1459715" y="1648311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С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88F38A9F-AEA6-CD6E-318F-36633F0F64E3}"/>
                </a:ext>
              </a:extLst>
            </p:cNvPr>
            <p:cNvSpPr/>
            <p:nvPr/>
          </p:nvSpPr>
          <p:spPr>
            <a:xfrm>
              <a:off x="-18634" y="4041449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3FAE4852-D5B2-BB33-A077-E84937A93AB4}"/>
                </a:ext>
              </a:extLst>
            </p:cNvPr>
            <p:cNvSpPr/>
            <p:nvPr/>
          </p:nvSpPr>
          <p:spPr>
            <a:xfrm>
              <a:off x="1839520" y="4060498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A42D95F6-8F8D-65CA-0F8E-BB44AE5689AA}"/>
                </a:ext>
              </a:extLst>
            </p:cNvPr>
            <p:cNvSpPr/>
            <p:nvPr/>
          </p:nvSpPr>
          <p:spPr>
            <a:xfrm>
              <a:off x="3857290" y="1648311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С</a:t>
              </a:r>
              <a:r>
                <a:rPr lang="ru-RU" sz="2200" b="1" i="1" baseline="-25000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37883ACF-9ABE-C22C-D756-FEC30B49BED8}"/>
                </a:ext>
              </a:extLst>
            </p:cNvPr>
            <p:cNvSpPr/>
            <p:nvPr/>
          </p:nvSpPr>
          <p:spPr>
            <a:xfrm>
              <a:off x="2378941" y="4041449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А</a:t>
              </a:r>
              <a:r>
                <a:rPr lang="ru-RU" sz="2200" b="1" i="1" baseline="-25000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52A9A54A-16EC-7A0B-1FB5-6187CF3D64E8}"/>
                </a:ext>
              </a:extLst>
            </p:cNvPr>
            <p:cNvSpPr/>
            <p:nvPr/>
          </p:nvSpPr>
          <p:spPr>
            <a:xfrm>
              <a:off x="4237095" y="4060498"/>
              <a:ext cx="660711" cy="475765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sof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i="1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В</a:t>
              </a:r>
              <a:r>
                <a:rPr lang="ru-RU" sz="2200" b="1" i="1" baseline="-25000" dirty="0">
                  <a:solidFill>
                    <a:srgbClr val="C00000"/>
                  </a:solidFill>
                  <a:latin typeface="Bookman Old Style" panose="02050604050505020204" pitchFamily="18" charset="0"/>
                </a:rPr>
                <a:t>1</a:t>
              </a:r>
              <a:endParaRPr lang="ru-RU" sz="2200" b="1" i="1" dirty="0">
                <a:solidFill>
                  <a:srgbClr val="C00000"/>
                </a:solidFill>
                <a:latin typeface="Bookman Old Style" panose="02050604050505020204" pitchFamily="18" charset="0"/>
              </a:endParaRPr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07DC8368-B32E-C357-EA94-3E855636E8EC}"/>
              </a:ext>
            </a:extLst>
          </p:cNvPr>
          <p:cNvSpPr/>
          <p:nvPr/>
        </p:nvSpPr>
        <p:spPr>
          <a:xfrm>
            <a:off x="7237035" y="3800958"/>
            <a:ext cx="4587302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АС = А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С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b="1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A7FA30C-EA3D-1569-EA3C-723F6EC51B04}"/>
              </a:ext>
            </a:extLst>
          </p:cNvPr>
          <p:cNvSpPr/>
          <p:nvPr/>
        </p:nvSpPr>
        <p:spPr>
          <a:xfrm>
            <a:off x="7237034" y="4347618"/>
            <a:ext cx="4587302" cy="51391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 =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∠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</a:rPr>
              <a:t>1</a:t>
            </a:r>
            <a:endParaRPr lang="ru-RU" sz="2400" b="1" i="1" baseline="-250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065482-9C2B-1D39-82D8-FDC42D929CEE}"/>
              </a:ext>
            </a:extLst>
          </p:cNvPr>
          <p:cNvSpPr/>
          <p:nvPr/>
        </p:nvSpPr>
        <p:spPr>
          <a:xfrm>
            <a:off x="174885" y="906494"/>
            <a:ext cx="1808705" cy="4757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Теорема.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8169BBE-8A21-5A26-9D12-092FBDE3090F}"/>
              </a:ext>
            </a:extLst>
          </p:cNvPr>
          <p:cNvSpPr/>
          <p:nvPr/>
        </p:nvSpPr>
        <p:spPr>
          <a:xfrm>
            <a:off x="6208700" y="2670614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∆ABC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,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∆ A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B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C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, </a:t>
            </a:r>
            <a:r>
              <a:rPr lang="el-GR" sz="2400" b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E85C358A-2BED-C6E7-7615-B814516F1096}"/>
              </a:ext>
            </a:extLst>
          </p:cNvPr>
          <p:cNvSpPr/>
          <p:nvPr/>
        </p:nvSpPr>
        <p:spPr>
          <a:xfrm>
            <a:off x="6208700" y="4924911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Док-</a:t>
            </a:r>
            <a:r>
              <a:rPr lang="ru-RU" sz="2400" b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ть</a:t>
            </a:r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: 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∆ABC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=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∆ A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B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C</a:t>
            </a:r>
            <a:r>
              <a:rPr lang="ru-RU" sz="2400" b="1" i="1" baseline="-25000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1.</a:t>
            </a:r>
            <a:endParaRPr lang="ru-RU" sz="24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8" name="Рукописный ввод 27">
                <a:extLst>
                  <a:ext uri="{FF2B5EF4-FFF2-40B4-BE49-F238E27FC236}">
                    <a16:creationId xmlns:a16="http://schemas.microsoft.com/office/drawing/2014/main" id="{BC687CC1-4B83-E699-0625-A7E65EA5A7AF}"/>
                  </a:ext>
                </a:extLst>
              </p14:cNvPr>
              <p14:cNvContentPartPr/>
              <p14:nvPr/>
            </p14:nvContentPartPr>
            <p14:xfrm>
              <a:off x="1123635" y="4990890"/>
              <a:ext cx="181440" cy="256320"/>
            </p14:xfrm>
          </p:contentPart>
        </mc:Choice>
        <mc:Fallback>
          <p:pic>
            <p:nvPicPr>
              <p:cNvPr id="28" name="Рукописный ввод 27">
                <a:extLst>
                  <a:ext uri="{FF2B5EF4-FFF2-40B4-BE49-F238E27FC236}">
                    <a16:creationId xmlns:a16="http://schemas.microsoft.com/office/drawing/2014/main" id="{BC687CC1-4B83-E699-0625-A7E65EA5A7A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4995" y="4981890"/>
                <a:ext cx="199080" cy="27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1" name="Рукописный ввод 30">
                <a:extLst>
                  <a:ext uri="{FF2B5EF4-FFF2-40B4-BE49-F238E27FC236}">
                    <a16:creationId xmlns:a16="http://schemas.microsoft.com/office/drawing/2014/main" id="{AD0FB39D-100C-EDA3-5372-CA21B4CC23F6}"/>
                  </a:ext>
                </a:extLst>
              </p14:cNvPr>
              <p14:cNvContentPartPr/>
              <p14:nvPr/>
            </p14:nvContentPartPr>
            <p14:xfrm>
              <a:off x="3542835" y="4914570"/>
              <a:ext cx="202680" cy="351720"/>
            </p14:xfrm>
          </p:contentPart>
        </mc:Choice>
        <mc:Fallback>
          <p:pic>
            <p:nvPicPr>
              <p:cNvPr id="31" name="Рукописный ввод 30">
                <a:extLst>
                  <a:ext uri="{FF2B5EF4-FFF2-40B4-BE49-F238E27FC236}">
                    <a16:creationId xmlns:a16="http://schemas.microsoft.com/office/drawing/2014/main" id="{AD0FB39D-100C-EDA3-5372-CA21B4CC23F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34195" y="4905930"/>
                <a:ext cx="220320" cy="36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7E3E5FF6-A4BC-1FFE-B1A3-48C6582703E9}"/>
              </a:ext>
            </a:extLst>
          </p:cNvPr>
          <p:cNvGrpSpPr/>
          <p:nvPr/>
        </p:nvGrpSpPr>
        <p:grpSpPr>
          <a:xfrm>
            <a:off x="1875315" y="5181330"/>
            <a:ext cx="68040" cy="122400"/>
            <a:chOff x="1875315" y="5181330"/>
            <a:chExt cx="68040" cy="122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32" name="Рукописный ввод 31">
                  <a:extLst>
                    <a:ext uri="{FF2B5EF4-FFF2-40B4-BE49-F238E27FC236}">
                      <a16:creationId xmlns:a16="http://schemas.microsoft.com/office/drawing/2014/main" id="{0694C578-8D9C-A2FA-F333-95941EF77467}"/>
                    </a:ext>
                  </a:extLst>
                </p14:cNvPr>
                <p14:cNvContentPartPr/>
                <p14:nvPr/>
              </p14:nvContentPartPr>
              <p14:xfrm>
                <a:off x="1875315" y="5181330"/>
                <a:ext cx="29520" cy="122400"/>
              </p14:xfrm>
            </p:contentPart>
          </mc:Choice>
          <mc:Fallback>
            <p:pic>
              <p:nvPicPr>
                <p:cNvPr id="32" name="Рукописный ввод 31">
                  <a:extLst>
                    <a:ext uri="{FF2B5EF4-FFF2-40B4-BE49-F238E27FC236}">
                      <a16:creationId xmlns:a16="http://schemas.microsoft.com/office/drawing/2014/main" id="{0694C578-8D9C-A2FA-F333-95941EF7746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866675" y="5172690"/>
                  <a:ext cx="4716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33" name="Рукописный ввод 32">
                  <a:extLst>
                    <a:ext uri="{FF2B5EF4-FFF2-40B4-BE49-F238E27FC236}">
                      <a16:creationId xmlns:a16="http://schemas.microsoft.com/office/drawing/2014/main" id="{61F55BCC-1C6A-7F95-894B-8A647F938BBA}"/>
                    </a:ext>
                  </a:extLst>
                </p14:cNvPr>
                <p14:cNvContentPartPr/>
                <p14:nvPr/>
              </p14:nvContentPartPr>
              <p14:xfrm>
                <a:off x="1905195" y="5190690"/>
                <a:ext cx="38160" cy="95400"/>
              </p14:xfrm>
            </p:contentPart>
          </mc:Choice>
          <mc:Fallback>
            <p:pic>
              <p:nvPicPr>
                <p:cNvPr id="33" name="Рукописный ввод 32">
                  <a:extLst>
                    <a:ext uri="{FF2B5EF4-FFF2-40B4-BE49-F238E27FC236}">
                      <a16:creationId xmlns:a16="http://schemas.microsoft.com/office/drawing/2014/main" id="{61F55BCC-1C6A-7F95-894B-8A647F938BBA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896195" y="5181690"/>
                  <a:ext cx="55800" cy="113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B919E72-9903-6784-58FB-0ECC3D623A1F}"/>
              </a:ext>
            </a:extLst>
          </p:cNvPr>
          <p:cNvGrpSpPr/>
          <p:nvPr/>
        </p:nvGrpSpPr>
        <p:grpSpPr>
          <a:xfrm>
            <a:off x="4154115" y="5190690"/>
            <a:ext cx="74880" cy="153360"/>
            <a:chOff x="4154115" y="5190690"/>
            <a:chExt cx="74880" cy="153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35" name="Рукописный ввод 34">
                  <a:extLst>
                    <a:ext uri="{FF2B5EF4-FFF2-40B4-BE49-F238E27FC236}">
                      <a16:creationId xmlns:a16="http://schemas.microsoft.com/office/drawing/2014/main" id="{014BD9CA-80C5-3DDB-4D46-A98EAD7AFE77}"/>
                    </a:ext>
                  </a:extLst>
                </p14:cNvPr>
                <p14:cNvContentPartPr/>
                <p14:nvPr/>
              </p14:nvContentPartPr>
              <p14:xfrm>
                <a:off x="4154115" y="5190690"/>
                <a:ext cx="46080" cy="153360"/>
              </p14:xfrm>
            </p:contentPart>
          </mc:Choice>
          <mc:Fallback>
            <p:pic>
              <p:nvPicPr>
                <p:cNvPr id="35" name="Рукописный ввод 34">
                  <a:extLst>
                    <a:ext uri="{FF2B5EF4-FFF2-40B4-BE49-F238E27FC236}">
                      <a16:creationId xmlns:a16="http://schemas.microsoft.com/office/drawing/2014/main" id="{014BD9CA-80C5-3DDB-4D46-A98EAD7AFE77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4145475" y="5181690"/>
                  <a:ext cx="6372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36" name="Рукописный ввод 35">
                  <a:extLst>
                    <a:ext uri="{FF2B5EF4-FFF2-40B4-BE49-F238E27FC236}">
                      <a16:creationId xmlns:a16="http://schemas.microsoft.com/office/drawing/2014/main" id="{45F7C2BE-123C-4314-3570-DA8B28712960}"/>
                    </a:ext>
                  </a:extLst>
                </p14:cNvPr>
                <p14:cNvContentPartPr/>
                <p14:nvPr/>
              </p14:nvContentPartPr>
              <p14:xfrm>
                <a:off x="4211355" y="5200410"/>
                <a:ext cx="17640" cy="124560"/>
              </p14:xfrm>
            </p:contentPart>
          </mc:Choice>
          <mc:Fallback>
            <p:pic>
              <p:nvPicPr>
                <p:cNvPr id="36" name="Рукописный ввод 35">
                  <a:extLst>
                    <a:ext uri="{FF2B5EF4-FFF2-40B4-BE49-F238E27FC236}">
                      <a16:creationId xmlns:a16="http://schemas.microsoft.com/office/drawing/2014/main" id="{45F7C2BE-123C-4314-3570-DA8B28712960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202715" y="5191410"/>
                  <a:ext cx="35280" cy="142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40" name="Рукописный ввод 39">
                <a:extLst>
                  <a:ext uri="{FF2B5EF4-FFF2-40B4-BE49-F238E27FC236}">
                    <a16:creationId xmlns:a16="http://schemas.microsoft.com/office/drawing/2014/main" id="{67E1EE5E-67F9-8A9C-04FC-BFB6B523E968}"/>
                  </a:ext>
                </a:extLst>
              </p14:cNvPr>
              <p14:cNvContentPartPr/>
              <p14:nvPr/>
            </p14:nvContentPartPr>
            <p14:xfrm>
              <a:off x="1428195" y="4438290"/>
              <a:ext cx="151920" cy="360"/>
            </p14:xfrm>
          </p:contentPart>
        </mc:Choice>
        <mc:Fallback>
          <p:pic>
            <p:nvPicPr>
              <p:cNvPr id="40" name="Рукописный ввод 39">
                <a:extLst>
                  <a:ext uri="{FF2B5EF4-FFF2-40B4-BE49-F238E27FC236}">
                    <a16:creationId xmlns:a16="http://schemas.microsoft.com/office/drawing/2014/main" id="{67E1EE5E-67F9-8A9C-04FC-BFB6B523E968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419555" y="4429650"/>
                <a:ext cx="1695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41" name="Рукописный ввод 40">
                <a:extLst>
                  <a:ext uri="{FF2B5EF4-FFF2-40B4-BE49-F238E27FC236}">
                    <a16:creationId xmlns:a16="http://schemas.microsoft.com/office/drawing/2014/main" id="{D1B979EB-26EC-8E95-A94C-55B86EFC01AE}"/>
                  </a:ext>
                </a:extLst>
              </p14:cNvPr>
              <p14:cNvContentPartPr/>
              <p14:nvPr/>
            </p14:nvContentPartPr>
            <p14:xfrm>
              <a:off x="3704835" y="4495890"/>
              <a:ext cx="218520" cy="9360"/>
            </p14:xfrm>
          </p:contentPart>
        </mc:Choice>
        <mc:Fallback>
          <p:pic>
            <p:nvPicPr>
              <p:cNvPr id="41" name="Рукописный ввод 40">
                <a:extLst>
                  <a:ext uri="{FF2B5EF4-FFF2-40B4-BE49-F238E27FC236}">
                    <a16:creationId xmlns:a16="http://schemas.microsoft.com/office/drawing/2014/main" id="{D1B979EB-26EC-8E95-A94C-55B86EFC01AE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696195" y="4486890"/>
                <a:ext cx="23616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276135D3-E1E4-763C-A813-7D6152EBE117}"/>
              </a:ext>
            </a:extLst>
          </p:cNvPr>
          <p:cNvSpPr/>
          <p:nvPr/>
        </p:nvSpPr>
        <p:spPr>
          <a:xfrm>
            <a:off x="626339" y="5904480"/>
            <a:ext cx="11003686" cy="7242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3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Равенство треугольников по двум сторонам и углу между ними.</a:t>
            </a:r>
          </a:p>
        </p:txBody>
      </p:sp>
    </p:spTree>
    <p:extLst>
      <p:ext uri="{BB962C8B-B14F-4D97-AF65-F5344CB8AC3E}">
        <p14:creationId xmlns:p14="http://schemas.microsoft.com/office/powerpoint/2010/main" val="204707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19" grpId="0"/>
      <p:bldP spid="24" grpId="0"/>
      <p:bldP spid="23" grpId="0"/>
      <p:bldP spid="27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88EE96-F952-19B9-DC14-50B462CD1526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Решаем вместе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FE8EB4-91DB-1121-E419-472D35029754}"/>
              </a:ext>
            </a:extLst>
          </p:cNvPr>
          <p:cNvSpPr/>
          <p:nvPr/>
        </p:nvSpPr>
        <p:spPr>
          <a:xfrm>
            <a:off x="309561" y="872081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Задание 4.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A65B217-BEE6-D36E-E34D-1FEA4A6F07A5}"/>
              </a:ext>
            </a:extLst>
          </p:cNvPr>
          <p:cNvSpPr/>
          <p:nvPr/>
        </p:nvSpPr>
        <p:spPr>
          <a:xfrm>
            <a:off x="3086100" y="872080"/>
            <a:ext cx="8796337" cy="54714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 пары равных треугольников:</a:t>
            </a:r>
            <a:endParaRPr lang="ru-RU" sz="24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398F2EC-3AB4-28FE-6FA0-D99A31A84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32" y="1737768"/>
            <a:ext cx="3858335" cy="1834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BCD774A-EBE2-0041-FE80-7F3BE85D23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1737768"/>
            <a:ext cx="2913677" cy="1834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5E45804-574C-B0F4-57D0-A51A910E66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890419"/>
            <a:ext cx="2913677" cy="2489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5C76D4F-FD60-ADC2-7E89-CFCB0489792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32" y="3890419"/>
            <a:ext cx="3858335" cy="22924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5286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88EE96-F952-19B9-DC14-50B462CD1526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Решаем вместе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FE8EB4-91DB-1121-E419-472D35029754}"/>
              </a:ext>
            </a:extLst>
          </p:cNvPr>
          <p:cNvSpPr/>
          <p:nvPr/>
        </p:nvSpPr>
        <p:spPr>
          <a:xfrm>
            <a:off x="4764880" y="938756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№ 96.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4234128-7148-151B-1F02-506CA0535732}"/>
              </a:ext>
            </a:extLst>
          </p:cNvPr>
          <p:cNvSpPr/>
          <p:nvPr/>
        </p:nvSpPr>
        <p:spPr>
          <a:xfrm>
            <a:off x="933450" y="1852593"/>
            <a:ext cx="721520" cy="547144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6120E3-2AF7-1601-FF19-E6DA29891F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16" y="1852593"/>
            <a:ext cx="3501009" cy="2665483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D493DD0-1870-B44D-AE95-97726A5B7AAE}"/>
              </a:ext>
            </a:extLst>
          </p:cNvPr>
          <p:cNvSpPr/>
          <p:nvPr/>
        </p:nvSpPr>
        <p:spPr>
          <a:xfrm>
            <a:off x="5380025" y="1852593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Дано: О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А = О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D, 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2EE212B-5FF4-47E5-A426-9B00AF416653}"/>
              </a:ext>
            </a:extLst>
          </p:cNvPr>
          <p:cNvSpPr/>
          <p:nvPr/>
        </p:nvSpPr>
        <p:spPr>
          <a:xfrm>
            <a:off x="5380024" y="4090466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Док-</a:t>
            </a:r>
            <a:r>
              <a:rPr lang="ru-RU" sz="2400" b="1" i="1" dirty="0" err="1">
                <a:solidFill>
                  <a:schemeClr val="tx1"/>
                </a:solidFill>
                <a:latin typeface="Bookman Old Style" panose="02050604050505020204" pitchFamily="18" charset="0"/>
              </a:rPr>
              <a:t>ть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: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∆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A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О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B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= ∆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ОС,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BB57269-F7CE-A64E-B4A8-2E8A2395CE67}"/>
              </a:ext>
            </a:extLst>
          </p:cNvPr>
          <p:cNvSpPr/>
          <p:nvPr/>
        </p:nvSpPr>
        <p:spPr>
          <a:xfrm>
            <a:off x="6475587" y="2399737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ОВ = ОС,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736871A-792B-3905-6607-8AB4DFA620C7}"/>
              </a:ext>
            </a:extLst>
          </p:cNvPr>
          <p:cNvSpPr/>
          <p:nvPr/>
        </p:nvSpPr>
        <p:spPr>
          <a:xfrm>
            <a:off x="6475587" y="2902251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1 = 74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,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66D932D-09A9-2EEF-15D3-568B06C433C9}"/>
              </a:ext>
            </a:extLst>
          </p:cNvPr>
          <p:cNvSpPr/>
          <p:nvPr/>
        </p:nvSpPr>
        <p:spPr>
          <a:xfrm>
            <a:off x="6475587" y="3456913"/>
            <a:ext cx="4520073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2 = 36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°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.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93F0E50-91C4-2013-9E0F-BD5BDD264C8A}"/>
              </a:ext>
            </a:extLst>
          </p:cNvPr>
          <p:cNvSpPr/>
          <p:nvPr/>
        </p:nvSpPr>
        <p:spPr>
          <a:xfrm>
            <a:off x="5380024" y="4724019"/>
            <a:ext cx="5615636" cy="54714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Найти: </a:t>
            </a:r>
            <a:r>
              <a:rPr lang="ru-RU" sz="2400" b="1" i="1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∠ 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</a:rPr>
              <a:t>АС</a:t>
            </a:r>
            <a:r>
              <a:rPr lang="en-US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D</a:t>
            </a:r>
            <a:r>
              <a:rPr lang="ru-RU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– ?</a:t>
            </a:r>
            <a:r>
              <a:rPr lang="el-GR" sz="2400" b="1" i="1" dirty="0">
                <a:solidFill>
                  <a:schemeClr val="tx1"/>
                </a:solidFill>
                <a:latin typeface="Bookman Old Style" panose="02050604050505020204" pitchFamily="18" charset="0"/>
                <a:ea typeface="Cambria Math" panose="02040503050406030204" pitchFamily="18" charset="0"/>
              </a:rPr>
              <a:t> </a:t>
            </a:r>
            <a:endParaRPr lang="ru-RU" sz="2400" b="1" i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631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E88EE96-F952-19B9-DC14-50B462CD1526}"/>
              </a:ext>
            </a:extLst>
          </p:cNvPr>
          <p:cNvSpPr/>
          <p:nvPr/>
        </p:nvSpPr>
        <p:spPr>
          <a:xfrm>
            <a:off x="6784252" y="182200"/>
            <a:ext cx="5040084" cy="547143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  <a:ln>
            <a:noFill/>
          </a:ln>
          <a:scene3d>
            <a:camera prst="orthographicFront"/>
            <a:lightRig rig="sof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sz="3000" b="1" i="1" dirty="0">
                <a:solidFill>
                  <a:srgbClr val="0070C0"/>
                </a:solidFill>
                <a:latin typeface="Bookman Old Style" panose="02050604050505020204" pitchFamily="18" charset="0"/>
              </a:rPr>
              <a:t>Решаем вместе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FE8EB4-91DB-1121-E419-472D35029754}"/>
              </a:ext>
            </a:extLst>
          </p:cNvPr>
          <p:cNvSpPr/>
          <p:nvPr/>
        </p:nvSpPr>
        <p:spPr>
          <a:xfrm>
            <a:off x="4764880" y="938756"/>
            <a:ext cx="2662239" cy="5471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№ 97.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3202FD59-067A-3A62-8234-1368E2121994}"/>
              </a:ext>
            </a:extLst>
          </p:cNvPr>
          <p:cNvCxnSpPr>
            <a:cxnSpLocks/>
          </p:cNvCxnSpPr>
          <p:nvPr/>
        </p:nvCxnSpPr>
        <p:spPr>
          <a:xfrm flipV="1">
            <a:off x="2978819" y="2055628"/>
            <a:ext cx="1364018" cy="12591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D6AB5920-D0FB-5DE5-D3E2-8FD293A93F01}"/>
              </a:ext>
            </a:extLst>
          </p:cNvPr>
          <p:cNvCxnSpPr>
            <a:cxnSpLocks/>
          </p:cNvCxnSpPr>
          <p:nvPr/>
        </p:nvCxnSpPr>
        <p:spPr>
          <a:xfrm flipV="1">
            <a:off x="2974096" y="3293799"/>
            <a:ext cx="167106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336D161-BE77-D4E7-8128-6EDD4A90F06C}"/>
              </a:ext>
            </a:extLst>
          </p:cNvPr>
          <p:cNvSpPr/>
          <p:nvPr/>
        </p:nvSpPr>
        <p:spPr>
          <a:xfrm>
            <a:off x="4220770" y="3430115"/>
            <a:ext cx="336835" cy="28784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CB403ED-1437-F980-1FA3-2F0F9F9379D2}"/>
              </a:ext>
            </a:extLst>
          </p:cNvPr>
          <p:cNvSpPr/>
          <p:nvPr/>
        </p:nvSpPr>
        <p:spPr>
          <a:xfrm>
            <a:off x="3738195" y="1410173"/>
            <a:ext cx="604642" cy="45632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В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7825034-C999-E0A8-A7A0-DBD86F13C29B}"/>
              </a:ext>
            </a:extLst>
          </p:cNvPr>
          <p:cNvCxnSpPr>
            <a:cxnSpLocks/>
          </p:cNvCxnSpPr>
          <p:nvPr/>
        </p:nvCxnSpPr>
        <p:spPr>
          <a:xfrm flipH="1">
            <a:off x="1303747" y="3281603"/>
            <a:ext cx="165125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B1C226E-6545-33B3-C38D-E732D44D33F1}"/>
              </a:ext>
            </a:extLst>
          </p:cNvPr>
          <p:cNvSpPr/>
          <p:nvPr/>
        </p:nvSpPr>
        <p:spPr>
          <a:xfrm>
            <a:off x="805176" y="3314783"/>
            <a:ext cx="481422" cy="44555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85534B0-E4E1-A0A3-E5AB-C66A86695A62}"/>
              </a:ext>
            </a:extLst>
          </p:cNvPr>
          <p:cNvSpPr/>
          <p:nvPr/>
        </p:nvSpPr>
        <p:spPr>
          <a:xfrm>
            <a:off x="1196319" y="4429949"/>
            <a:ext cx="481423" cy="4455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D</a:t>
            </a:r>
            <a:endParaRPr lang="ru-RU" sz="26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CAD242A-8000-D3D3-BBD6-F050D080C5FC}"/>
              </a:ext>
            </a:extLst>
          </p:cNvPr>
          <p:cNvSpPr/>
          <p:nvPr/>
        </p:nvSpPr>
        <p:spPr>
          <a:xfrm>
            <a:off x="2864988" y="3314783"/>
            <a:ext cx="478332" cy="4119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sof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O</a:t>
            </a:r>
            <a:endParaRPr lang="ru-RU" sz="2600" b="1" i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84CA6009-BD85-F2CF-F8D3-66BAEB7A50DD}"/>
              </a:ext>
            </a:extLst>
          </p:cNvPr>
          <p:cNvCxnSpPr>
            <a:cxnSpLocks/>
          </p:cNvCxnSpPr>
          <p:nvPr/>
        </p:nvCxnSpPr>
        <p:spPr>
          <a:xfrm flipV="1">
            <a:off x="1656299" y="3272446"/>
            <a:ext cx="1364018" cy="125915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B40E9089-CBF1-4493-DA2F-1FA0FFCABE9C}"/>
              </a:ext>
            </a:extLst>
          </p:cNvPr>
          <p:cNvCxnSpPr>
            <a:cxnSpLocks/>
          </p:cNvCxnSpPr>
          <p:nvPr/>
        </p:nvCxnSpPr>
        <p:spPr>
          <a:xfrm>
            <a:off x="4342837" y="2055628"/>
            <a:ext cx="302321" cy="125915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537A58C3-710B-C4A2-ECB1-CF694407E76F}"/>
              </a:ext>
            </a:extLst>
          </p:cNvPr>
          <p:cNvCxnSpPr>
            <a:cxnSpLocks/>
          </p:cNvCxnSpPr>
          <p:nvPr/>
        </p:nvCxnSpPr>
        <p:spPr>
          <a:xfrm flipH="1">
            <a:off x="1333295" y="2055628"/>
            <a:ext cx="3014265" cy="121681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09147625-0FCE-A869-2469-CE218675DB9A}"/>
              </a:ext>
            </a:extLst>
          </p:cNvPr>
          <p:cNvCxnSpPr>
            <a:cxnSpLocks/>
          </p:cNvCxnSpPr>
          <p:nvPr/>
        </p:nvCxnSpPr>
        <p:spPr>
          <a:xfrm>
            <a:off x="1323646" y="3294888"/>
            <a:ext cx="302321" cy="125915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0272231A-F467-59EC-93AB-4B00356002D0}"/>
              </a:ext>
            </a:extLst>
          </p:cNvPr>
          <p:cNvCxnSpPr>
            <a:cxnSpLocks/>
          </p:cNvCxnSpPr>
          <p:nvPr/>
        </p:nvCxnSpPr>
        <p:spPr>
          <a:xfrm flipH="1">
            <a:off x="1656299" y="3293800"/>
            <a:ext cx="2963092" cy="12378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15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3" id="{E43E5C8B-B4DC-4D9D-A2FB-D41A4F4658BD}" vid="{2E3364EC-D5F6-4B9B-9FCB-7749EEF19C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Проба - шаблон</Template>
  <TotalTime>2196</TotalTime>
  <Words>415</Words>
  <Application>Microsoft Office PowerPoint</Application>
  <PresentationFormat>Широкоэкранный</PresentationFormat>
  <Paragraphs>100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Bookman Old Style</vt:lpstr>
      <vt:lpstr>Calibri</vt:lpstr>
      <vt:lpstr>Calibri Light</vt:lpstr>
      <vt:lpstr>Cambria Math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Руслана Салтыкова</dc:creator>
  <cp:lastModifiedBy>Руслана Салтыкова</cp:lastModifiedBy>
  <cp:revision>317</cp:revision>
  <dcterms:created xsi:type="dcterms:W3CDTF">2022-07-13T16:17:29Z</dcterms:created>
  <dcterms:modified xsi:type="dcterms:W3CDTF">2022-10-11T03:32:42Z</dcterms:modified>
</cp:coreProperties>
</file>