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69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990000"/>
    <a:srgbClr val="660033"/>
    <a:srgbClr val="663300"/>
    <a:srgbClr val="CC0066"/>
    <a:srgbClr val="000099"/>
    <a:srgbClr val="2B175D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F97766-40EC-47F8-B41F-663732E64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1B171-F229-465E-8099-9B67216E7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ED041-E0B7-459D-96D3-52F7CCC92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0AA5C-D7EB-4A7A-B4A9-8BAE2716D6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1A6A0-62D6-402B-AEC6-70F88D74F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63B0F-AEB5-410B-87A4-9ED69CDFF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62AE5-ACF9-4471-A2CB-2FDAFD60D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994C9-669A-4A94-89D8-14A81EBCE5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C5364-A161-42E3-87D5-4CA7E8C03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84EBE-4AA2-4BAC-AA43-820EF088C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8B55E-99A4-4D02-A6CF-C57FE7347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19E32-8376-4ED2-92A8-3621691D3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8958E-287E-4DD8-9675-31EC85B42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A943FC8-79D9-407A-AD7F-8B2ACBBF3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752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752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753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3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54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4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4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0754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4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54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754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5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755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55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756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756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6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9" y="331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6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9" y="181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6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6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8" y="896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6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7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7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9" y="141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10757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4"/>
          <p:cNvSpPr>
            <a:spLocks noChangeArrowheads="1"/>
          </p:cNvSpPr>
          <p:nvPr/>
        </p:nvSpPr>
        <p:spPr bwMode="auto">
          <a:xfrm>
            <a:off x="1857375" y="2143125"/>
            <a:ext cx="62150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000" b="1">
                <a:solidFill>
                  <a:srgbClr val="660066"/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4000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4000" b="1">
                <a:solidFill>
                  <a:srgbClr val="660066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ru-RU" sz="4000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эффективное средство управления учебной деятельности</a:t>
            </a:r>
            <a:r>
              <a:rPr lang="ru-RU" sz="4000" b="1">
                <a:solidFill>
                  <a:srgbClr val="660066"/>
                </a:solidFill>
                <a:latin typeface="Calibri" pitchFamily="34" charset="0"/>
                <a:cs typeface="Times New Roman" pitchFamily="18" charset="0"/>
              </a:rPr>
              <a:t>»</a:t>
            </a:r>
            <a:r>
              <a:rPr lang="ru-RU" sz="4000" b="1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>
              <a:solidFill>
                <a:srgbClr val="660066"/>
              </a:solidFill>
              <a:latin typeface="Arial" charset="0"/>
            </a:endParaRPr>
          </a:p>
        </p:txBody>
      </p:sp>
      <p:sp>
        <p:nvSpPr>
          <p:cNvPr id="3075" name="Rectangle 15"/>
          <p:cNvSpPr>
            <a:spLocks noChangeArrowheads="1"/>
          </p:cNvSpPr>
          <p:nvPr/>
        </p:nvSpPr>
        <p:spPr bwMode="auto">
          <a:xfrm>
            <a:off x="285750" y="5715000"/>
            <a:ext cx="8572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Гришанина Елена Ивановна,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учитель начальных классов МБОУ </a:t>
            </a:r>
            <a:r>
              <a:rPr lang="ru-RU" b="1" i="1" dirty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Лицей имени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А.Г.Баженова</a:t>
            </a:r>
            <a:r>
              <a:rPr lang="ru-RU" b="1" i="1" dirty="0" smtClean="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  <a:p>
            <a:pPr eaLnBrk="0" hangingPunct="0"/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г.Черногорска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Республики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Хакасия</a:t>
            </a:r>
            <a:endParaRPr lang="ru-RU" b="1" dirty="0">
              <a:solidFill>
                <a:srgbClr val="002060"/>
              </a:solidFill>
              <a:latin typeface="Arial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857250" y="1071563"/>
            <a:ext cx="70008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180975" algn="l"/>
                <a:tab pos="269875" algn="l"/>
              </a:tabLst>
            </a:pPr>
            <a:r>
              <a:rPr lang="ru-RU" sz="2800">
                <a:latin typeface="Arial" charset="0"/>
                <a:ea typeface="Times New Roman" pitchFamily="18" charset="0"/>
                <a:cs typeface="Arial" charset="0"/>
              </a:rPr>
              <a:t>4</a:t>
            </a:r>
            <a:r>
              <a:rPr lang="ru-RU" sz="2800">
                <a:solidFill>
                  <a:srgbClr val="003300"/>
                </a:solidFill>
                <a:latin typeface="Arial" charset="0"/>
                <a:ea typeface="Times New Roman" pitchFamily="18" charset="0"/>
                <a:cs typeface="Arial" charset="0"/>
              </a:rPr>
              <a:t>. Обязательное  выделение умений, за которые можно похвалить ученика.</a:t>
            </a:r>
          </a:p>
          <a:p>
            <a:pPr>
              <a:tabLst>
                <a:tab pos="180975" algn="l"/>
                <a:tab pos="269875" algn="l"/>
              </a:tabLst>
            </a:pPr>
            <a:endParaRPr lang="ru-RU" sz="2800">
              <a:solidFill>
                <a:srgbClr val="003300"/>
              </a:solidFill>
              <a:latin typeface="Arial" charset="0"/>
              <a:ea typeface="Times New Roman" pitchFamily="18" charset="0"/>
              <a:cs typeface="Arial" charset="0"/>
            </a:endParaRPr>
          </a:p>
          <a:p>
            <a:pPr eaLnBrk="0" hangingPunct="0">
              <a:tabLst>
                <a:tab pos="180975" algn="l"/>
                <a:tab pos="269875" algn="l"/>
              </a:tabLst>
            </a:pPr>
            <a:r>
              <a:rPr lang="ru-RU" sz="2800">
                <a:latin typeface="Arial" charset="0"/>
                <a:ea typeface="Times New Roman" pitchFamily="18" charset="0"/>
                <a:cs typeface="Arial" charset="0"/>
              </a:rPr>
              <a:t>5. </a:t>
            </a:r>
            <a:r>
              <a:rPr lang="ru-RU" sz="2800">
                <a:solidFill>
                  <a:srgbClr val="000066"/>
                </a:solidFill>
                <a:latin typeface="Arial" charset="0"/>
                <a:ea typeface="Times New Roman" pitchFamily="18" charset="0"/>
                <a:cs typeface="Arial" charset="0"/>
              </a:rPr>
              <a:t>Оценивание  только работы ученика, а не самого ребенка.</a:t>
            </a:r>
          </a:p>
          <a:p>
            <a:pPr eaLnBrk="0" hangingPunct="0">
              <a:tabLst>
                <a:tab pos="180975" algn="l"/>
                <a:tab pos="269875" algn="l"/>
              </a:tabLst>
            </a:pPr>
            <a:endParaRPr lang="ru-RU" sz="2800">
              <a:solidFill>
                <a:srgbClr val="000066"/>
              </a:solidFill>
              <a:latin typeface="Arial" charset="0"/>
              <a:cs typeface="Arial" charset="0"/>
            </a:endParaRPr>
          </a:p>
          <a:p>
            <a:pPr eaLnBrk="0" hangingPunct="0">
              <a:tabLst>
                <a:tab pos="180975" algn="l"/>
                <a:tab pos="269875" algn="l"/>
              </a:tabLst>
            </a:pPr>
            <a:r>
              <a:rPr lang="ru-RU" sz="2800">
                <a:latin typeface="Arial" charset="0"/>
                <a:cs typeface="Times New Roman" pitchFamily="18" charset="0"/>
              </a:rPr>
              <a:t>6. </a:t>
            </a:r>
            <a:r>
              <a:rPr lang="ru-RU" sz="2800">
                <a:solidFill>
                  <a:srgbClr val="003300"/>
                </a:solidFill>
                <a:latin typeface="Arial" charset="0"/>
                <a:cs typeface="Times New Roman" pitchFamily="18" charset="0"/>
              </a:rPr>
              <a:t>Обсуждение  успехов (неуспехов) ребенка только во время индивидуальной беседы с родителями, а не на родительском собрании.</a:t>
            </a:r>
            <a:endParaRPr lang="ru-RU" sz="2800">
              <a:solidFill>
                <a:srgbClr val="0033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42938" y="214313"/>
            <a:ext cx="7143750" cy="1385887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Приемы формирования оценочной деятельности 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1285875" y="1928813"/>
            <a:ext cx="7286625" cy="345757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2B175D"/>
                </a:solidFill>
                <a:latin typeface="Arial" charset="0"/>
                <a:cs typeface="Arial" charset="0"/>
              </a:rPr>
              <a:t>Оценочная  «волшебная линеечка», или «волшебная шкала».</a:t>
            </a:r>
          </a:p>
          <a:p>
            <a:pPr eaLnBrk="1" hangingPunct="1">
              <a:buFontTx/>
              <a:buNone/>
            </a:pPr>
            <a:endParaRPr lang="ru-RU" smtClean="0">
              <a:solidFill>
                <a:srgbClr val="2B175D"/>
              </a:solidFill>
              <a:latin typeface="Arial" charset="0"/>
              <a:cs typeface="Arial" charset="0"/>
            </a:endParaRPr>
          </a:p>
          <a:p>
            <a:pPr eaLnBrk="1" hangingPunct="1"/>
            <a:r>
              <a:rPr lang="ru-RU" smtClean="0">
                <a:solidFill>
                  <a:srgbClr val="2B175D"/>
                </a:solidFill>
                <a:latin typeface="Arial" charset="0"/>
                <a:cs typeface="Arial" charset="0"/>
              </a:rPr>
              <a:t>Тетрадь достижений и папка личных достижений – портфолио.</a:t>
            </a:r>
          </a:p>
          <a:p>
            <a:pPr eaLnBrk="1" hangingPunct="1">
              <a:buFontTx/>
              <a:buNone/>
            </a:pPr>
            <a:endParaRPr lang="ru-RU" smtClean="0">
              <a:solidFill>
                <a:srgbClr val="2B175D"/>
              </a:solidFill>
              <a:latin typeface="Arial" charset="0"/>
              <a:cs typeface="Arial" charset="0"/>
            </a:endParaRPr>
          </a:p>
          <a:p>
            <a:pPr eaLnBrk="1" hangingPunct="1"/>
            <a:r>
              <a:rPr lang="ru-RU" smtClean="0">
                <a:solidFill>
                  <a:srgbClr val="2B175D"/>
                </a:solidFill>
                <a:latin typeface="Arial" charset="0"/>
                <a:cs typeface="Arial" charset="0"/>
              </a:rPr>
              <a:t>Формирование  самооценки.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642938" y="857250"/>
            <a:ext cx="671512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3200" b="1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Самооценка</a:t>
            </a:r>
            <a:r>
              <a:rPr lang="ru-RU" sz="320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 – </a:t>
            </a:r>
          </a:p>
          <a:p>
            <a:pPr indent="449263" algn="just"/>
            <a:r>
              <a:rPr lang="ru-RU" sz="2500">
                <a:solidFill>
                  <a:srgbClr val="000099"/>
                </a:solidFill>
                <a:latin typeface="Arial" charset="0"/>
                <a:ea typeface="Times New Roman" pitchFamily="18" charset="0"/>
                <a:cs typeface="Arial" charset="0"/>
              </a:rPr>
              <a:t>важнейшая личностная инстанция, позволяющая контролировать собственную деятельность с точки зрения нормативных критериев, строить свое целостное поведение в соответствии с социальными нормами. Она позволяет человеку делать активный выбор в самых разнообразных жизненных ситуациях, определяет уровень его  стремлений и ценностей, характер его отношений с окружающими.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214563"/>
            <a:ext cx="7299325" cy="257175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Дневник – помощник в саморазвитии школьника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C5497D-E41F-4E45-9803-5554FBE42469}" type="slidenum">
              <a:rPr lang="ru-RU" altLang="en-US"/>
              <a:pPr/>
              <a:t>14</a:t>
            </a:fld>
            <a:endParaRPr lang="ru-RU" altLang="en-US"/>
          </a:p>
        </p:txBody>
      </p:sp>
      <p:sp>
        <p:nvSpPr>
          <p:cNvPr id="16387" name="Rectangle 18"/>
          <p:cNvSpPr>
            <a:spLocks noGrp="1" noChangeArrowheads="1"/>
          </p:cNvSpPr>
          <p:nvPr>
            <p:ph type="title"/>
          </p:nvPr>
        </p:nvSpPr>
        <p:spPr>
          <a:xfrm>
            <a:off x="196850" y="115888"/>
            <a:ext cx="7543800" cy="1292225"/>
          </a:xfrm>
        </p:spPr>
        <p:txBody>
          <a:bodyPr/>
          <a:lstStyle/>
          <a:p>
            <a:pPr eaLnBrk="1" hangingPunct="1"/>
            <a:r>
              <a:rPr lang="ru-RU" smtClean="0"/>
              <a:t>Главные особенности дневника школьника:</a:t>
            </a:r>
          </a:p>
        </p:txBody>
      </p:sp>
      <p:sp>
        <p:nvSpPr>
          <p:cNvPr id="16388" name="Rectangle 22"/>
          <p:cNvSpPr>
            <a:spLocks noChangeArrowheads="1"/>
          </p:cNvSpPr>
          <p:nvPr/>
        </p:nvSpPr>
        <p:spPr bwMode="auto">
          <a:xfrm>
            <a:off x="1763713" y="1484313"/>
            <a:ext cx="73802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2B03F5"/>
                </a:solidFill>
              </a:rPr>
              <a:t>1)</a:t>
            </a:r>
            <a:r>
              <a:rPr lang="ru-RU" sz="2800" b="1"/>
              <a:t> «Он нужен не для того, чтобы взрослые контролировали тебя, а чтобы ты сам научился </a:t>
            </a:r>
            <a:r>
              <a:rPr lang="ru-RU" sz="2800" b="1">
                <a:solidFill>
                  <a:srgbClr val="FF3300"/>
                </a:solidFill>
              </a:rPr>
              <a:t>организовывать</a:t>
            </a:r>
            <a:r>
              <a:rPr lang="ru-RU" sz="2800" b="1"/>
              <a:t> свои дела».</a:t>
            </a:r>
          </a:p>
        </p:txBody>
      </p:sp>
      <p:sp>
        <p:nvSpPr>
          <p:cNvPr id="16389" name="Rectangle 23"/>
          <p:cNvSpPr>
            <a:spLocks noChangeArrowheads="1"/>
          </p:cNvSpPr>
          <p:nvPr/>
        </p:nvSpPr>
        <p:spPr bwMode="auto">
          <a:xfrm>
            <a:off x="1692275" y="3351213"/>
            <a:ext cx="748823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2B03F5"/>
                </a:solidFill>
              </a:rPr>
              <a:t>2)</a:t>
            </a:r>
            <a:r>
              <a:rPr lang="ru-RU" sz="2800" b="1"/>
              <a:t> Обучение самоконтролю и </a:t>
            </a:r>
            <a:r>
              <a:rPr lang="ru-RU" sz="2800" b="1">
                <a:solidFill>
                  <a:srgbClr val="FF3300"/>
                </a:solidFill>
              </a:rPr>
              <a:t>самооцениванию</a:t>
            </a:r>
            <a:r>
              <a:rPr lang="ru-RU" sz="2800" b="1"/>
              <a:t> в соответствии с технологией оценки учебных успехов. </a:t>
            </a:r>
          </a:p>
        </p:txBody>
      </p:sp>
      <p:sp>
        <p:nvSpPr>
          <p:cNvPr id="16390" name="Rectangle 25"/>
          <p:cNvSpPr>
            <a:spLocks noChangeArrowheads="1"/>
          </p:cNvSpPr>
          <p:nvPr/>
        </p:nvSpPr>
        <p:spPr bwMode="auto">
          <a:xfrm>
            <a:off x="1692275" y="4941888"/>
            <a:ext cx="74517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2B03F5"/>
                </a:solidFill>
              </a:rPr>
              <a:t>3)</a:t>
            </a:r>
            <a:r>
              <a:rPr lang="ru-RU" sz="2800" b="1"/>
              <a:t> Помощь в </a:t>
            </a:r>
            <a:r>
              <a:rPr lang="ru-RU" sz="2800" b="1">
                <a:solidFill>
                  <a:srgbClr val="FF3300"/>
                </a:solidFill>
              </a:rPr>
              <a:t>саморазвитии личности</a:t>
            </a:r>
            <a:r>
              <a:rPr lang="ru-RU" sz="2800" b="1"/>
              <a:t> через саморефлексию: соединение элементов школьного и личного дневника.  </a:t>
            </a:r>
          </a:p>
        </p:txBody>
      </p:sp>
      <p:pic>
        <p:nvPicPr>
          <p:cNvPr id="16391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5084763"/>
            <a:ext cx="135572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1484313"/>
            <a:ext cx="14541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063" y="3284538"/>
            <a:ext cx="15557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3FD488-6240-4F90-887D-C22B2DA81FA4}" type="slidenum">
              <a:rPr lang="ru-RU" altLang="en-US"/>
              <a:pPr/>
              <a:t>15</a:t>
            </a:fld>
            <a:endParaRPr lang="ru-RU" altLang="en-US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750"/>
            <a:ext cx="4357688" cy="1223963"/>
          </a:xfrm>
        </p:spPr>
        <p:txBody>
          <a:bodyPr/>
          <a:lstStyle/>
          <a:p>
            <a:pPr eaLnBrk="1" hangingPunct="1"/>
            <a:r>
              <a:rPr lang="ru-RU" sz="3500" b="1" smtClean="0">
                <a:solidFill>
                  <a:srgbClr val="CC00CC"/>
                </a:solidFill>
              </a:rPr>
              <a:t>Учимся  оценивать свое эмоциональное </a:t>
            </a:r>
            <a:br>
              <a:rPr lang="ru-RU" sz="3500" b="1" smtClean="0">
                <a:solidFill>
                  <a:srgbClr val="CC00CC"/>
                </a:solidFill>
              </a:rPr>
            </a:br>
            <a:r>
              <a:rPr lang="ru-RU" sz="3500" b="1" smtClean="0">
                <a:solidFill>
                  <a:srgbClr val="CC00CC"/>
                </a:solidFill>
              </a:rPr>
              <a:t>состояние</a:t>
            </a:r>
          </a:p>
        </p:txBody>
      </p:sp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06838"/>
            <a:ext cx="2339975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3429000"/>
            <a:ext cx="6443662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Line 8"/>
          <p:cNvSpPr>
            <a:spLocks noChangeShapeType="1"/>
          </p:cNvSpPr>
          <p:nvPr/>
        </p:nvSpPr>
        <p:spPr bwMode="auto">
          <a:xfrm flipH="1" flipV="1">
            <a:off x="1979613" y="5778500"/>
            <a:ext cx="647700" cy="503238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 flipH="1">
            <a:off x="1979613" y="4194175"/>
            <a:ext cx="720725" cy="431800"/>
          </a:xfrm>
          <a:prstGeom prst="line">
            <a:avLst/>
          </a:prstGeom>
          <a:noFill/>
          <a:ln w="57150">
            <a:solidFill>
              <a:srgbClr val="29941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741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85750"/>
            <a:ext cx="4454525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B2B5E47-8E47-47CC-8B1B-FBEE5204518C}" type="slidenum">
              <a:rPr lang="ru-RU" altLang="en-US"/>
              <a:pPr/>
              <a:t>16</a:t>
            </a:fld>
            <a:endParaRPr lang="ru-RU" altLang="en-US"/>
          </a:p>
        </p:txBody>
      </p:sp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14438"/>
            <a:ext cx="2874963" cy="936625"/>
          </a:xfrm>
        </p:spPr>
        <p:txBody>
          <a:bodyPr/>
          <a:lstStyle/>
          <a:p>
            <a:pPr eaLnBrk="1" hangingPunct="1">
              <a:defRPr/>
            </a:pPr>
            <a:r>
              <a:rPr lang="ru-RU" sz="35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Учимся   оценивать </a:t>
            </a:r>
            <a:br>
              <a:rPr lang="ru-RU" sz="35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5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 ответ</a:t>
            </a:r>
          </a:p>
        </p:txBody>
      </p:sp>
      <p:pic>
        <p:nvPicPr>
          <p:cNvPr id="1843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357188"/>
            <a:ext cx="5832475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914400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1571625" y="6021388"/>
            <a:ext cx="75723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ru-RU" sz="3500" b="1">
                <a:solidFill>
                  <a:schemeClr val="tx2"/>
                </a:solidFill>
              </a:rPr>
              <a:t>Учимся  признавать свои ошибки</a:t>
            </a:r>
          </a:p>
        </p:txBody>
      </p:sp>
      <p:sp>
        <p:nvSpPr>
          <p:cNvPr id="18439" name="Line 12"/>
          <p:cNvSpPr>
            <a:spLocks noChangeShapeType="1"/>
          </p:cNvSpPr>
          <p:nvPr/>
        </p:nvSpPr>
        <p:spPr bwMode="auto">
          <a:xfrm flipH="1" flipV="1">
            <a:off x="857250" y="5500688"/>
            <a:ext cx="785813" cy="785812"/>
          </a:xfrm>
          <a:prstGeom prst="line">
            <a:avLst/>
          </a:prstGeom>
          <a:noFill/>
          <a:ln w="5715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ChangeArrowheads="1"/>
          </p:cNvSpPr>
          <p:nvPr/>
        </p:nvSpPr>
        <p:spPr bwMode="auto">
          <a:xfrm>
            <a:off x="1285875" y="428625"/>
            <a:ext cx="49291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69875" algn="l"/>
              </a:tabLst>
            </a:pPr>
            <a:r>
              <a:rPr lang="ru-RU" sz="3200" b="1">
                <a:solidFill>
                  <a:srgbClr val="CC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«Мои успехи в школе и вне школы».</a:t>
            </a:r>
            <a:endParaRPr lang="ru-RU" sz="3200" b="1">
              <a:solidFill>
                <a:srgbClr val="CC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/>
          <a:srcRect t="55208"/>
          <a:stretch>
            <a:fillRect/>
          </a:stretch>
        </p:blipFill>
        <p:spPr bwMode="auto">
          <a:xfrm>
            <a:off x="428625" y="1500188"/>
            <a:ext cx="81438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14313"/>
            <a:ext cx="6870700" cy="18573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Алгоритм  формирования умения самооценки: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428625" y="1500188"/>
            <a:ext cx="7429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b="1" i="1">
                <a:solidFill>
                  <a:srgbClr val="CC0066"/>
                </a:solidFill>
                <a:latin typeface="Arial" charset="0"/>
                <a:cs typeface="Times New Roman" pitchFamily="18" charset="0"/>
              </a:rPr>
              <a:t>1 шаг. </a:t>
            </a:r>
            <a:r>
              <a:rPr lang="ru-RU" sz="20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На первых уроках учитель выбирает   для оценивания результатов своей работы наиболее подготовленных учеников (на одном уроке по 1 </a:t>
            </a:r>
            <a:r>
              <a:rPr lang="ru-RU" sz="2000" i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–</a:t>
            </a:r>
            <a:r>
              <a:rPr lang="ru-RU" sz="20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3 ученика)</a:t>
            </a:r>
            <a:r>
              <a:rPr lang="ru-RU" sz="2000" b="1" i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endParaRPr lang="ru-RU" sz="2000">
              <a:latin typeface="Arial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2286000" y="2714625"/>
            <a:ext cx="62150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39750" algn="l"/>
                <a:tab pos="900113" algn="l"/>
              </a:tabLst>
            </a:pPr>
            <a:r>
              <a:rPr lang="ru-RU" sz="2400" b="1" i="1">
                <a:solidFill>
                  <a:srgbClr val="CC0066"/>
                </a:solidFill>
                <a:latin typeface="Arial" charset="0"/>
                <a:cs typeface="Times New Roman" pitchFamily="18" charset="0"/>
              </a:rPr>
              <a:t>2 шаг. </a:t>
            </a:r>
            <a:r>
              <a:rPr lang="ru-RU" sz="20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Первое время учитель помогает ученику: сам задает ему вопросы по алгоритму самооценки (указывая на опорный сигнал: Задание? Выполнил? Правильно? Сам?). Ученик дает ответы, учитель, поправляет его, объясняет, если наблюдается завышение или занижение оценки. (Все остальные ученики в этот момент наблюдают, как происходит самооценивание. Необходимо активизировать их внимание вопросами: «Какой шаг по оценке работы мы уже сделали?» и т.п.).</a:t>
            </a:r>
            <a:endParaRPr 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857250" y="500063"/>
            <a:ext cx="7000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 b="1" i="1">
                <a:solidFill>
                  <a:srgbClr val="CC0066"/>
                </a:solidFill>
                <a:latin typeface="Arial" charset="0"/>
                <a:cs typeface="Times New Roman" pitchFamily="18" charset="0"/>
              </a:rPr>
              <a:t>3 шаг. </a:t>
            </a:r>
            <a:r>
              <a:rPr lang="ru-RU" sz="20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На последующих уроках самооценку по алгоритму предлагается произвести по очереди всем ученикам класса. </a:t>
            </a:r>
            <a:endParaRPr lang="ru-RU" sz="2000">
              <a:latin typeface="Arial" charset="0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285875" y="1785938"/>
            <a:ext cx="63579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 i="1">
                <a:solidFill>
                  <a:srgbClr val="CC0066"/>
                </a:solidFill>
                <a:latin typeface="Arial" charset="0"/>
                <a:cs typeface="Times New Roman" pitchFamily="18" charset="0"/>
              </a:rPr>
              <a:t>4 шаг</a:t>
            </a:r>
            <a:r>
              <a:rPr lang="ru-RU" sz="2000" b="1" i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.</a:t>
            </a:r>
            <a:r>
              <a:rPr lang="ru-RU" sz="2000" i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0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Постепенно вместо проговаривания вопросов, учитель предлагает ученикам самим, глядя на опорные сигналы, задавать себе эти вопросы и отвечать на них. (Помимо диалога самооценка может производиться при коллективной проверке письменных заданий. На доске появляется эталон правильного ответа, и каждый ученик в своей тетради оценивает свое решение).</a:t>
            </a:r>
            <a:endParaRPr lang="ru-RU" sz="2000">
              <a:latin typeface="Arial" charset="0"/>
            </a:endParaRP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1857375" y="4929188"/>
            <a:ext cx="6643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 i="1">
                <a:solidFill>
                  <a:srgbClr val="CC0066"/>
                </a:solidFill>
                <a:latin typeface="Arial" charset="0"/>
                <a:cs typeface="Times New Roman" pitchFamily="18" charset="0"/>
              </a:rPr>
              <a:t>5 шаг</a:t>
            </a:r>
            <a:r>
              <a:rPr lang="ru-RU" sz="2000" b="1" i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.</a:t>
            </a:r>
            <a:r>
              <a:rPr lang="ru-RU" sz="2000" i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0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Когда ученики начинают оценивать себя, не глядя на опорные сигналы, учитель может убрать их, а доставать  только тогда, когда у кого-то возникают затруднения. </a:t>
            </a:r>
            <a:endParaRPr lang="ru-RU" sz="20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500063" y="714375"/>
            <a:ext cx="757237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300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«…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Входя в состав универсальных учебных действий, оценка и контрольно-оценочная деятельность в целом выступает как самостоятельный элемент содержания образования, который необходимо формировать и развивать. Необходимо организовать включение учащихся в контрольно-оценочную деятельность с тем, чтобы они приобретали навыки и привычку к самооценке и самоанализу (рефлексии)</a:t>
            </a:r>
            <a:r>
              <a:rPr lang="ru-RU" sz="3000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»</a:t>
            </a:r>
            <a:r>
              <a:rPr lang="ru-RU" sz="30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000">
              <a:solidFill>
                <a:srgbClr val="002060"/>
              </a:solidFill>
              <a:latin typeface="Arial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990725"/>
          </a:xfrm>
        </p:spPr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-214313" y="357188"/>
            <a:ext cx="8410576" cy="18145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663300"/>
                </a:solidFill>
                <a:latin typeface="Arial" charset="0"/>
                <a:cs typeface="Arial" charset="0"/>
              </a:rPr>
              <a:t>Организация   формирования  оценочной деятельности  младших школьников  может происходить:</a:t>
            </a:r>
            <a:endParaRPr lang="ru-RU" b="1" smtClean="0">
              <a:solidFill>
                <a:srgbClr val="663300"/>
              </a:solidFill>
            </a:endParaRPr>
          </a:p>
        </p:txBody>
      </p: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1214438" y="2500313"/>
            <a:ext cx="735806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39750" algn="l"/>
              </a:tabLst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На  интеллектуальных модулях,  где  организуется работа  по ознакомлению  учеников с основными понятиями и способами оценивания;</a:t>
            </a:r>
            <a:endParaRPr lang="ru-RU" sz="3600">
              <a:solidFill>
                <a:srgbClr val="660033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1214438" y="1500188"/>
            <a:ext cx="6500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39750" algn="l"/>
              </a:tabLst>
            </a:pPr>
            <a:r>
              <a:rPr lang="ru-RU" sz="2800" b="1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36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В  урочной деятельности, где   формируется  умение оценивать   результаты учебной деятельности, исходя из полученного опыта во время интеллектульных модулей.</a:t>
            </a:r>
            <a:endParaRPr lang="ru-RU" sz="3600">
              <a:solidFill>
                <a:srgbClr val="660033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214438" y="1857375"/>
            <a:ext cx="6786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39750" algn="l"/>
              </a:tabLst>
            </a:pPr>
            <a:r>
              <a:rPr lang="ru-RU" sz="36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3. Во  внеурочной деятельности,  где   формируется  умение оценивать   действия и поступки вне учебной деятельности. </a:t>
            </a:r>
            <a:endParaRPr lang="ru-RU" sz="3600">
              <a:solidFill>
                <a:srgbClr val="660033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28625" y="928688"/>
            <a:ext cx="7696200" cy="47863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smtClean="0">
                <a:latin typeface="Arial" charset="0"/>
                <a:cs typeface="Arial" charset="0"/>
              </a:rPr>
              <a:t> 		</a:t>
            </a:r>
            <a:r>
              <a:rPr lang="ru-RU" sz="2800" smtClean="0">
                <a:solidFill>
                  <a:srgbClr val="990000"/>
                </a:solidFill>
                <a:latin typeface="Arial" charset="0"/>
                <a:cs typeface="Arial" charset="0"/>
              </a:rPr>
              <a:t>Таким образом, в процессе формирования оценочной деятельности младшего школьника между учителем и учеником складываются отношения сотрудничества, понимания</a:t>
            </a:r>
            <a:r>
              <a:rPr lang="ru-RU" sz="2800" i="1" smtClean="0">
                <a:solidFill>
                  <a:srgbClr val="990000"/>
                </a:solidFill>
                <a:latin typeface="Arial" charset="0"/>
                <a:cs typeface="Arial" charset="0"/>
              </a:rPr>
              <a:t>.</a:t>
            </a:r>
            <a:r>
              <a:rPr lang="ru-RU" sz="2800" smtClean="0">
                <a:solidFill>
                  <a:srgbClr val="990000"/>
                </a:solidFill>
                <a:latin typeface="Arial" charset="0"/>
                <a:cs typeface="Arial" charset="0"/>
              </a:rPr>
              <a:t> Оценка  не является орудием психологического давления, которое направлено на ребенка и его родителей. Ответственность за выставленную отметку несут обе стороны, это обоюдное решение. 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1071563"/>
            <a:ext cx="7215187" cy="3000375"/>
          </a:xfrm>
        </p:spPr>
        <p:txBody>
          <a:bodyPr/>
          <a:lstStyle/>
          <a:p>
            <a:pPr eaLnBrk="1" hangingPunct="1">
              <a:defRPr/>
            </a:pPr>
            <a:r>
              <a:rPr lang="ru-RU" sz="8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785813" y="357188"/>
            <a:ext cx="6715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sz="36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Оценивание может осуществляться по-разному:</a:t>
            </a:r>
            <a:endParaRPr lang="ru-RU" sz="3600" b="1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14313" y="2571750"/>
            <a:ext cx="4000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-90488" algn="l"/>
                <a:tab pos="180975" algn="l"/>
              </a:tabLst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В виде количественного показателя:</a:t>
            </a:r>
            <a:endParaRPr lang="ru-RU" sz="2400"/>
          </a:p>
          <a:p>
            <a:pPr eaLnBrk="0" hangingPunct="0">
              <a:buFontTx/>
              <a:buChar char="•"/>
              <a:tabLst>
                <a:tab pos="-90488" algn="l"/>
                <a:tab pos="180975" algn="l"/>
              </a:tabLst>
            </a:pPr>
            <a:r>
              <a:rPr lang="ru-RU" sz="2400" b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Отметка,</a:t>
            </a:r>
            <a:endParaRPr lang="ru-RU" sz="2400" b="1">
              <a:solidFill>
                <a:srgbClr val="3333CC"/>
              </a:solidFill>
            </a:endParaRPr>
          </a:p>
          <a:p>
            <a:pPr eaLnBrk="0" hangingPunct="0">
              <a:buFontTx/>
              <a:buChar char="•"/>
              <a:tabLst>
                <a:tab pos="-90488" algn="l"/>
                <a:tab pos="180975" algn="l"/>
              </a:tabLst>
            </a:pPr>
            <a:r>
              <a:rPr lang="ru-RU" sz="2400" b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Результаты  теста в баллах.</a:t>
            </a:r>
            <a:endParaRPr lang="ru-RU" sz="2400" b="1">
              <a:solidFill>
                <a:srgbClr val="3333CC"/>
              </a:solidFill>
              <a:latin typeface="Arial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929063" y="2571750"/>
            <a:ext cx="49291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В виде качественного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 показателя:</a:t>
            </a:r>
            <a:endParaRPr lang="ru-RU" sz="2400"/>
          </a:p>
          <a:p>
            <a:pPr eaLnBrk="0" hangingPunct="0">
              <a:buFontTx/>
              <a:buChar char="•"/>
            </a:pPr>
            <a:r>
              <a:rPr lang="ru-RU" sz="2400" b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Словесные  высказывания о процессе и результате работы;</a:t>
            </a:r>
            <a:endParaRPr lang="ru-RU" sz="2400" b="1">
              <a:solidFill>
                <a:srgbClr val="3333CC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sz="2400" b="1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Эмоциональная  реакция.</a:t>
            </a:r>
            <a:endParaRPr lang="ru-RU" sz="2400" b="1">
              <a:solidFill>
                <a:srgbClr val="3333CC"/>
              </a:solidFill>
              <a:latin typeface="Arial" charset="0"/>
            </a:endParaRPr>
          </a:p>
        </p:txBody>
      </p:sp>
      <p:cxnSp>
        <p:nvCxnSpPr>
          <p:cNvPr id="9" name="Прямая со стрелкой 8"/>
          <p:cNvCxnSpPr>
            <a:endCxn id="5123" idx="0"/>
          </p:cNvCxnSpPr>
          <p:nvPr/>
        </p:nvCxnSpPr>
        <p:spPr>
          <a:xfrm rot="10800000" flipV="1">
            <a:off x="2214563" y="1785938"/>
            <a:ext cx="1071562" cy="785812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29125" y="1785938"/>
            <a:ext cx="1143000" cy="785812"/>
          </a:xfrm>
          <a:prstGeom prst="straightConnector1">
            <a:avLst/>
          </a:prstGeom>
          <a:ln w="76200">
            <a:solidFill>
              <a:srgbClr val="00B05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428625" y="214313"/>
            <a:ext cx="7929563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>
              <a:tabLst>
                <a:tab pos="450850" algn="l"/>
              </a:tabLst>
            </a:pPr>
            <a:r>
              <a:rPr lang="ru-RU" sz="2400" b="1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К основным  </a:t>
            </a:r>
            <a:r>
              <a:rPr lang="ru-RU" sz="2400" b="1" i="1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результатам</a:t>
            </a:r>
            <a:r>
              <a:rPr lang="ru-RU" sz="2400" b="1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  начального общего    </a:t>
            </a:r>
            <a:r>
              <a:rPr lang="ru-RU" sz="2400" b="1" i="1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образования</a:t>
            </a:r>
            <a:r>
              <a:rPr lang="ru-RU" sz="2400" b="1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 стандарт   относит: </a:t>
            </a:r>
          </a:p>
          <a:p>
            <a:pPr indent="450850" algn="just" eaLnBrk="0" hangingPunct="0">
              <a:tabLst>
                <a:tab pos="450850" algn="l"/>
              </a:tabLst>
            </a:pPr>
            <a:r>
              <a:rPr lang="ru-RU" sz="2000">
                <a:latin typeface="Arial" charset="0"/>
                <a:ea typeface="Times New Roman" pitchFamily="18" charset="0"/>
                <a:cs typeface="Arial" charset="0"/>
              </a:rPr>
              <a:t>•  </a:t>
            </a:r>
            <a:r>
              <a:rPr lang="ru-RU" sz="2400" b="1" i="1">
                <a:solidFill>
                  <a:srgbClr val="3333CC"/>
                </a:solidFill>
                <a:latin typeface="Arial" charset="0"/>
                <a:ea typeface="Times New Roman" pitchFamily="18" charset="0"/>
                <a:cs typeface="Arial" charset="0"/>
              </a:rPr>
              <a:t>формирование универсальных и   предметных  способов действи</a:t>
            </a:r>
            <a:r>
              <a:rPr lang="ru-RU" sz="2400" b="1">
                <a:solidFill>
                  <a:srgbClr val="3333CC"/>
                </a:solidFill>
                <a:latin typeface="Arial" charset="0"/>
                <a:ea typeface="Times New Roman" pitchFamily="18" charset="0"/>
                <a:cs typeface="Arial" charset="0"/>
              </a:rPr>
              <a:t>й</a:t>
            </a:r>
            <a:r>
              <a:rPr lang="ru-RU" sz="2400">
                <a:solidFill>
                  <a:srgbClr val="002060"/>
                </a:solidFill>
                <a:latin typeface="Arial" charset="0"/>
                <a:ea typeface="Times New Roman" pitchFamily="18" charset="0"/>
                <a:cs typeface="Arial" charset="0"/>
              </a:rPr>
              <a:t>,   а   также опорной   </a:t>
            </a:r>
            <a:r>
              <a:rPr lang="ru-RU" sz="2400" b="1" i="1">
                <a:solidFill>
                  <a:srgbClr val="3333CC"/>
                </a:solidFill>
                <a:latin typeface="Arial" charset="0"/>
                <a:ea typeface="Times New Roman" pitchFamily="18" charset="0"/>
                <a:cs typeface="Arial" charset="0"/>
              </a:rPr>
              <a:t>системы   знаний</a:t>
            </a:r>
            <a:r>
              <a:rPr lang="ru-RU" sz="2400">
                <a:solidFill>
                  <a:srgbClr val="002060"/>
                </a:solidFill>
                <a:latin typeface="Arial" charset="0"/>
                <a:ea typeface="Times New Roman" pitchFamily="18" charset="0"/>
                <a:cs typeface="Arial" charset="0"/>
              </a:rPr>
              <a:t>,   обеспечивающих возможность   продолжения   образования   в   основной   школе; </a:t>
            </a:r>
            <a:endParaRPr lang="ru-RU" sz="240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indent="450850" algn="just" eaLnBrk="0" hangingPunct="0">
              <a:tabLst>
                <a:tab pos="450850" algn="l"/>
              </a:tabLst>
            </a:pPr>
            <a:r>
              <a:rPr lang="ru-RU" sz="24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 •  </a:t>
            </a:r>
            <a:r>
              <a:rPr lang="ru-RU" sz="2400" b="1">
                <a:solidFill>
                  <a:srgbClr val="3333CC"/>
                </a:solidFill>
                <a:latin typeface="Arial" charset="0"/>
                <a:cs typeface="Times New Roman" pitchFamily="18" charset="0"/>
              </a:rPr>
              <a:t>воспитание   основ умения   учиться</a:t>
            </a:r>
            <a:r>
              <a:rPr lang="ru-RU" sz="24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 — способности   к самоорганизации  с  целью   постановки и  решения    учебнопознавательных   и   учебнопрактических   задач; </a:t>
            </a:r>
            <a:endParaRPr lang="ru-RU" sz="2400">
              <a:solidFill>
                <a:srgbClr val="002060"/>
              </a:solidFill>
              <a:latin typeface="Arial" charset="0"/>
              <a:cs typeface="Arial" charset="0"/>
            </a:endParaRPr>
          </a:p>
          <a:p>
            <a:pPr indent="450850" algn="r" eaLnBrk="0" hangingPunct="0">
              <a:tabLst>
                <a:tab pos="450850" algn="l"/>
              </a:tabLst>
            </a:pPr>
            <a:r>
              <a:rPr lang="ru-RU" sz="24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• </a:t>
            </a:r>
            <a:r>
              <a:rPr lang="ru-RU" sz="2400" b="1">
                <a:solidFill>
                  <a:srgbClr val="3333CC"/>
                </a:solidFill>
                <a:latin typeface="Arial" charset="0"/>
                <a:cs typeface="Times New Roman" pitchFamily="18" charset="0"/>
              </a:rPr>
              <a:t>индивидуальный  прогресс   </a:t>
            </a:r>
            <a:r>
              <a:rPr lang="ru-RU" sz="24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в   основных    сферах  развития личности — мотивационносмысловой,   познавательной,      эмоциональной,   волевой   и </a:t>
            </a:r>
          </a:p>
          <a:p>
            <a:pPr indent="450850" algn="r" eaLnBrk="0" hangingPunct="0">
              <a:tabLst>
                <a:tab pos="450850" algn="l"/>
              </a:tabLst>
            </a:pPr>
            <a:r>
              <a:rPr lang="ru-RU" sz="24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  саморегуляции</a:t>
            </a:r>
            <a:r>
              <a:rPr lang="ru-RU" sz="2000">
                <a:solidFill>
                  <a:srgbClr val="002060"/>
                </a:solidFill>
                <a:latin typeface="Arial" charset="0"/>
                <a:cs typeface="Times New Roman" pitchFamily="18" charset="0"/>
              </a:rPr>
              <a:t>. </a:t>
            </a:r>
            <a:endParaRPr lang="ru-RU" sz="200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85800" y="214313"/>
            <a:ext cx="6870700" cy="15716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Принципы оценочной деятельности</a:t>
            </a:r>
            <a:r>
              <a:rPr lang="ru-RU" sz="3600" smtClean="0">
                <a:solidFill>
                  <a:srgbClr val="C00000"/>
                </a:solidFill>
                <a:latin typeface="Arial" charset="0"/>
                <a:cs typeface="Arial" charset="0"/>
              </a:rPr>
              <a:t> </a:t>
            </a:r>
            <a:r>
              <a:rPr lang="ru-RU" sz="3600" b="1" smtClean="0">
                <a:solidFill>
                  <a:srgbClr val="C00000"/>
                </a:solidFill>
                <a:latin typeface="Arial" charset="0"/>
                <a:cs typeface="Arial" charset="0"/>
              </a:rPr>
              <a:t>учителя </a:t>
            </a:r>
            <a:br>
              <a:rPr lang="ru-RU" sz="3600" b="1" smtClean="0">
                <a:solidFill>
                  <a:srgbClr val="C00000"/>
                </a:solidFill>
                <a:latin typeface="Arial" charset="0"/>
                <a:cs typeface="Arial" charset="0"/>
              </a:rPr>
            </a:br>
            <a:endParaRPr lang="ru-RU" sz="3600" b="1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7171" name="Прямоугольник 4"/>
          <p:cNvSpPr>
            <a:spLocks noChangeArrowheads="1"/>
          </p:cNvSpPr>
          <p:nvPr/>
        </p:nvSpPr>
        <p:spPr bwMode="auto">
          <a:xfrm>
            <a:off x="285750" y="1285875"/>
            <a:ext cx="7858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  <a:latin typeface="Arial" charset="0"/>
                <a:cs typeface="Arial" charset="0"/>
              </a:rPr>
              <a:t>1. Оценивание является постоянным процессом, естественным образом интегрированным в образовательную практику.</a:t>
            </a:r>
          </a:p>
        </p:txBody>
      </p:sp>
      <p:sp>
        <p:nvSpPr>
          <p:cNvPr id="7172" name="Прямоугольник 5"/>
          <p:cNvSpPr>
            <a:spLocks noChangeArrowheads="1"/>
          </p:cNvSpPr>
          <p:nvPr/>
        </p:nvSpPr>
        <p:spPr bwMode="auto">
          <a:xfrm>
            <a:off x="1071563" y="2714625"/>
            <a:ext cx="7286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660066"/>
                </a:solidFill>
                <a:latin typeface="Arial" charset="0"/>
                <a:cs typeface="Arial" charset="0"/>
              </a:rPr>
              <a:t>2. Оценивание может быть только критериальным. Основными критериями оценивания выступают планируемые результаты обучения. </a:t>
            </a:r>
          </a:p>
        </p:txBody>
      </p:sp>
      <p:sp>
        <p:nvSpPr>
          <p:cNvPr id="7173" name="Rectangle 1"/>
          <p:cNvSpPr>
            <a:spLocks noChangeArrowheads="1"/>
          </p:cNvSpPr>
          <p:nvPr/>
        </p:nvSpPr>
        <p:spPr bwMode="auto">
          <a:xfrm>
            <a:off x="1857375" y="4429125"/>
            <a:ext cx="692943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69875" algn="l"/>
              </a:tabLst>
            </a:pPr>
            <a:r>
              <a:rPr lang="ru-RU" sz="2400">
                <a:solidFill>
                  <a:srgbClr val="2B175D"/>
                </a:solidFill>
                <a:latin typeface="Arial" charset="0"/>
                <a:ea typeface="Times New Roman" pitchFamily="18" charset="0"/>
                <a:cs typeface="Arial" charset="0"/>
              </a:rPr>
              <a:t>3. Оцениваться с помощью отметки могут только результаты деятельности ученика и процесс их формирования, но не личные качества ребенка. Оценивать можно только то, чему учат.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571500" y="642938"/>
            <a:ext cx="72151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69875" algn="l"/>
              </a:tabLst>
            </a:pPr>
            <a:r>
              <a:rPr lang="ru-RU" sz="2400">
                <a:latin typeface="Arial" charset="0"/>
                <a:ea typeface="Times New Roman" pitchFamily="18" charset="0"/>
                <a:cs typeface="Arial" charset="0"/>
              </a:rPr>
              <a:t>4. </a:t>
            </a:r>
            <a:r>
              <a:rPr lang="ru-RU" sz="2400">
                <a:solidFill>
                  <a:srgbClr val="2B175D"/>
                </a:solidFill>
                <a:latin typeface="Arial" charset="0"/>
                <a:ea typeface="Times New Roman" pitchFamily="18" charset="0"/>
                <a:cs typeface="Arial" charset="0"/>
              </a:rPr>
              <a:t>Система оценивания выстраивается таким образом, чтобы учащиеся включались в контрольно-оценочную деятельность, приобретая навыки и привычку к самооценке и взаимооценке. </a:t>
            </a: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857375" y="3000375"/>
            <a:ext cx="707231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69875" algn="l"/>
              </a:tabLst>
            </a:pPr>
            <a:r>
              <a:rPr lang="ru-RU" sz="2400">
                <a:solidFill>
                  <a:srgbClr val="660066"/>
                </a:solidFill>
                <a:latin typeface="Arial" charset="0"/>
                <a:ea typeface="Times New Roman" pitchFamily="18" charset="0"/>
                <a:cs typeface="Arial" charset="0"/>
              </a:rPr>
              <a:t>5. В оценочной деятельности реализуется заложенный в стандарте принцип распределения ответственности между различными участниками образовательного процесса. В частности, при выполнении проверочных работ должен соблюдаться принцип добровольности выполнения задания повышенной сложности.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8" y="2428875"/>
            <a:ext cx="2620962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Виды  </a:t>
            </a:r>
          </a:p>
          <a:p>
            <a:pPr algn="ctr">
              <a:defRPr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оценивания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3000375" y="1071563"/>
            <a:ext cx="4460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8626A"/>
                </a:solidFill>
                <a:latin typeface="Arial" charset="0"/>
                <a:cs typeface="Arial" charset="0"/>
              </a:rPr>
              <a:t>Стартовая диагностика</a:t>
            </a:r>
            <a:r>
              <a:rPr lang="ru-RU" sz="2800">
                <a:solidFill>
                  <a:srgbClr val="18626A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4357688" y="2928938"/>
            <a:ext cx="410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8626A"/>
                </a:solidFill>
                <a:latin typeface="Arial" charset="0"/>
                <a:cs typeface="Arial" charset="0"/>
              </a:rPr>
              <a:t>Текущее  оценивание</a:t>
            </a:r>
            <a:r>
              <a:rPr lang="ru-RU" sz="2800">
                <a:solidFill>
                  <a:srgbClr val="18626A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221" name="Прямоугольник 6"/>
          <p:cNvSpPr>
            <a:spLocks noChangeArrowheads="1"/>
          </p:cNvSpPr>
          <p:nvPr/>
        </p:nvSpPr>
        <p:spPr bwMode="auto">
          <a:xfrm>
            <a:off x="3071813" y="4786313"/>
            <a:ext cx="4167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18626A"/>
                </a:solidFill>
                <a:latin typeface="Arial" charset="0"/>
                <a:cs typeface="Arial" charset="0"/>
              </a:rPr>
              <a:t>Итоговое оценивание</a:t>
            </a:r>
            <a:r>
              <a:rPr lang="ru-RU" sz="2800">
                <a:solidFill>
                  <a:srgbClr val="18626A"/>
                </a:solidFill>
                <a:latin typeface="Arial" charset="0"/>
                <a:cs typeface="Arial" charset="0"/>
              </a:rPr>
              <a:t>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2500313" y="1571625"/>
            <a:ext cx="2428875" cy="107156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428875" y="3500438"/>
            <a:ext cx="2500313" cy="1357312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000375" y="3214688"/>
            <a:ext cx="1285875" cy="1587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63" y="642938"/>
            <a:ext cx="557371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Формы  оценивания:</a:t>
            </a:r>
            <a:endParaRPr lang="ru-RU" sz="4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Прямоугольник 4"/>
          <p:cNvSpPr>
            <a:spLocks noChangeArrowheads="1"/>
          </p:cNvSpPr>
          <p:nvPr/>
        </p:nvSpPr>
        <p:spPr bwMode="auto">
          <a:xfrm>
            <a:off x="285750" y="1643063"/>
            <a:ext cx="8215313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000" b="1" i="1">
                <a:solidFill>
                  <a:srgbClr val="660066"/>
                </a:solidFill>
                <a:latin typeface="Arial" charset="0"/>
                <a:cs typeface="Arial" charset="0"/>
              </a:rPr>
              <a:t>Интегральная оценка</a:t>
            </a:r>
            <a:r>
              <a:rPr lang="ru-RU" sz="3000">
                <a:latin typeface="Arial" charset="0"/>
                <a:cs typeface="Arial" charset="0"/>
              </a:rPr>
              <a:t>, (за всю работу в целом, проводимой, например, в форме портфолио, презентаций, выставок и т. п.)   </a:t>
            </a:r>
          </a:p>
          <a:p>
            <a:pPr marL="342900" indent="-342900">
              <a:buFontTx/>
              <a:buAutoNum type="arabicPeriod"/>
            </a:pPr>
            <a:r>
              <a:rPr lang="ru-RU" sz="3000" b="1" i="1">
                <a:solidFill>
                  <a:srgbClr val="660066"/>
                </a:solidFill>
                <a:latin typeface="Arial" charset="0"/>
                <a:cs typeface="Arial" charset="0"/>
              </a:rPr>
              <a:t>Дифференцированная оценка </a:t>
            </a:r>
            <a:r>
              <a:rPr lang="ru-RU" sz="3000">
                <a:latin typeface="Arial" charset="0"/>
                <a:cs typeface="Arial" charset="0"/>
              </a:rPr>
              <a:t>отдельных аспектов обучения.</a:t>
            </a:r>
          </a:p>
        </p:txBody>
      </p:sp>
      <p:sp>
        <p:nvSpPr>
          <p:cNvPr id="10244" name="Прямоугольник 5"/>
          <p:cNvSpPr>
            <a:spLocks noChangeArrowheads="1"/>
          </p:cNvSpPr>
          <p:nvPr/>
        </p:nvSpPr>
        <p:spPr bwMode="auto">
          <a:xfrm>
            <a:off x="285750" y="4071938"/>
            <a:ext cx="8143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 i="1">
                <a:solidFill>
                  <a:srgbClr val="660066"/>
                </a:solidFill>
                <a:latin typeface="Arial" charset="0"/>
                <a:cs typeface="Arial" charset="0"/>
              </a:rPr>
              <a:t>3. Самоанализ </a:t>
            </a:r>
            <a:r>
              <a:rPr lang="ru-RU" sz="3000">
                <a:solidFill>
                  <a:srgbClr val="660066"/>
                </a:solidFill>
                <a:latin typeface="Arial" charset="0"/>
                <a:cs typeface="Arial" charset="0"/>
              </a:rPr>
              <a:t> и </a:t>
            </a:r>
            <a:r>
              <a:rPr lang="ru-RU" sz="3000" b="1" i="1">
                <a:solidFill>
                  <a:srgbClr val="660066"/>
                </a:solidFill>
                <a:latin typeface="Arial" charset="0"/>
                <a:cs typeface="Arial" charset="0"/>
              </a:rPr>
              <a:t>самооценка</a:t>
            </a:r>
            <a:r>
              <a:rPr lang="ru-RU" sz="3000">
                <a:latin typeface="Arial" charset="0"/>
                <a:cs typeface="Arial" charset="0"/>
              </a:rPr>
              <a:t> обучающихся.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2763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Правила </a:t>
            </a:r>
            <a:r>
              <a:rPr lang="ru-RU" sz="4000" b="1" i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работы в системе оценивания</a:t>
            </a: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85750" y="1500188"/>
            <a:ext cx="8215313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180975" algn="l"/>
                <a:tab pos="269875" algn="l"/>
              </a:tabLst>
            </a:pPr>
            <a:r>
              <a:rPr lang="ru-RU" sz="2800">
                <a:latin typeface="Arial" charset="0"/>
                <a:ea typeface="Times New Roman" pitchFamily="18" charset="0"/>
                <a:cs typeface="Arial" charset="0"/>
              </a:rPr>
              <a:t>1. </a:t>
            </a:r>
            <a:r>
              <a:rPr lang="ru-RU" sz="2800">
                <a:solidFill>
                  <a:srgbClr val="000099"/>
                </a:solidFill>
                <a:latin typeface="Arial" charset="0"/>
                <a:ea typeface="Times New Roman" pitchFamily="18" charset="0"/>
                <a:cs typeface="Arial" charset="0"/>
              </a:rPr>
              <a:t>Обязательное  обсуждение с детьми критериев оценивания работ.</a:t>
            </a:r>
          </a:p>
          <a:p>
            <a:pPr algn="just" eaLnBrk="0" hangingPunct="0">
              <a:tabLst>
                <a:tab pos="180975" algn="l"/>
                <a:tab pos="269875" algn="l"/>
              </a:tabLst>
            </a:pPr>
            <a:r>
              <a:rPr lang="ru-RU" sz="2800">
                <a:latin typeface="Arial" charset="0"/>
                <a:ea typeface="Times New Roman" pitchFamily="18" charset="0"/>
                <a:cs typeface="Arial" charset="0"/>
              </a:rPr>
              <a:t>2. </a:t>
            </a:r>
            <a:r>
              <a:rPr lang="ru-RU" sz="2800">
                <a:solidFill>
                  <a:srgbClr val="003300"/>
                </a:solidFill>
                <a:latin typeface="Arial" charset="0"/>
                <a:ea typeface="Times New Roman" pitchFamily="18" charset="0"/>
                <a:cs typeface="Arial" charset="0"/>
              </a:rPr>
              <a:t>Постепенный, специально выстроенный переход от безотметочного оценивания к оцениванию в пятибалльной системе.</a:t>
            </a:r>
            <a:endParaRPr lang="ru-RU" sz="2800">
              <a:solidFill>
                <a:srgbClr val="003300"/>
              </a:solidFill>
              <a:latin typeface="Arial" charset="0"/>
              <a:cs typeface="Arial" charset="0"/>
            </a:endParaRPr>
          </a:p>
          <a:p>
            <a:pPr algn="just" eaLnBrk="0" hangingPunct="0">
              <a:tabLst>
                <a:tab pos="180975" algn="l"/>
                <a:tab pos="269875" algn="l"/>
              </a:tabLst>
            </a:pPr>
            <a:r>
              <a:rPr lang="ru-RU" sz="2800">
                <a:latin typeface="Arial" charset="0"/>
                <a:cs typeface="Times New Roman" pitchFamily="18" charset="0"/>
              </a:rPr>
              <a:t>3. </a:t>
            </a:r>
            <a:r>
              <a:rPr lang="ru-RU" sz="2800">
                <a:solidFill>
                  <a:srgbClr val="000066"/>
                </a:solidFill>
                <a:latin typeface="Arial" charset="0"/>
                <a:cs typeface="Times New Roman" pitchFamily="18" charset="0"/>
              </a:rPr>
              <a:t>Осуществление  перехода от безотметочного оценивания к балльному не одновременно для всех, а по мере индивидуального понимания детьми предыдущего этапа оценивания.</a:t>
            </a:r>
            <a:endParaRPr lang="ru-RU" sz="280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445</TotalTime>
  <Words>905</Words>
  <Application>Microsoft Office PowerPoint</Application>
  <PresentationFormat>Экран (4:3)</PresentationFormat>
  <Paragraphs>75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Пастель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Принципы оценочной деятельности учителя  </vt:lpstr>
      <vt:lpstr>Презентация PowerPoint</vt:lpstr>
      <vt:lpstr>Презентация PowerPoint</vt:lpstr>
      <vt:lpstr>Презентация PowerPoint</vt:lpstr>
      <vt:lpstr>Правила  работы в системе оценивания</vt:lpstr>
      <vt:lpstr>Презентация PowerPoint</vt:lpstr>
      <vt:lpstr>Приемы формирования оценочной деятельности </vt:lpstr>
      <vt:lpstr>Презентация PowerPoint</vt:lpstr>
      <vt:lpstr>Дневник – помощник в саморазвитии школьника</vt:lpstr>
      <vt:lpstr>Главные особенности дневника школьника:</vt:lpstr>
      <vt:lpstr>Учимся  оценивать свое эмоциональное  состояние</vt:lpstr>
      <vt:lpstr>Учимся   оценивать  свой ответ</vt:lpstr>
      <vt:lpstr>Презентация PowerPoint</vt:lpstr>
      <vt:lpstr>Алгоритм  формирования умения самооценки: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СМИ на развитие ребенка и семьи.</dc:title>
  <dc:creator>сагатаева</dc:creator>
  <cp:lastModifiedBy>1</cp:lastModifiedBy>
  <cp:revision>43</cp:revision>
  <dcterms:created xsi:type="dcterms:W3CDTF">2008-10-23T14:39:14Z</dcterms:created>
  <dcterms:modified xsi:type="dcterms:W3CDTF">2021-04-16T01:08:30Z</dcterms:modified>
</cp:coreProperties>
</file>