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660" r:id="rId1"/>
  </p:sldMasterIdLst>
  <p:notesMasterIdLst>
    <p:notesMasterId r:id="rId35"/>
  </p:notesMasterIdLst>
  <p:sldIdLst>
    <p:sldId id="256" r:id="rId2"/>
    <p:sldId id="258" r:id="rId3"/>
    <p:sldId id="257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86" r:id="rId13"/>
    <p:sldId id="267" r:id="rId14"/>
    <p:sldId id="268" r:id="rId15"/>
    <p:sldId id="269" r:id="rId16"/>
    <p:sldId id="271" r:id="rId17"/>
    <p:sldId id="270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7" r:id="rId30"/>
    <p:sldId id="283" r:id="rId31"/>
    <p:sldId id="288" r:id="rId32"/>
    <p:sldId id="284" r:id="rId33"/>
    <p:sldId id="285" r:id="rId3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A7AAC52-6D02-474C-BD9E-01C484CE8B22}" type="datetimeFigureOut">
              <a:rPr lang="ru-RU" smtClean="0"/>
              <a:pPr/>
              <a:t>10.04.2018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6C69550-4724-40E7-813D-C7DB93C115C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C69550-4724-40E7-813D-C7DB93C115C0}" type="slidenum">
              <a:rPr lang="ru-RU" smtClean="0"/>
              <a:pPr/>
              <a:t>22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10.04.2018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10.04.2018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10.04.2018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10.04.2018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10.04.2018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10.04.2018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10.04.2018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10.04.2018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7" Type="http://schemas.openxmlformats.org/officeDocument/2006/relationships/image" Target="../media/image29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8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3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0.jpe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8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0"/>
            <a:ext cx="7851648" cy="1828800"/>
          </a:xfrm>
        </p:spPr>
        <p:txBody>
          <a:bodyPr/>
          <a:lstStyle/>
          <a:p>
            <a:pPr algn="ctr"/>
            <a:r>
              <a:rPr lang="ru-RU" i="1" dirty="0" smtClean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«Из архивов пионерского детства»</a:t>
            </a:r>
            <a:endParaRPr lang="ru-RU" i="1" dirty="0">
              <a:solidFill>
                <a:srgbClr val="FF0000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28596" y="3357562"/>
            <a:ext cx="4000528" cy="1752600"/>
          </a:xfrm>
        </p:spPr>
        <p:txBody>
          <a:bodyPr>
            <a:noAutofit/>
          </a:bodyPr>
          <a:lstStyle/>
          <a:p>
            <a:pPr algn="l"/>
            <a:r>
              <a:rPr lang="ru-RU" sz="6000" b="1" i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Болябкина</a:t>
            </a:r>
            <a:endParaRPr lang="ru-RU" sz="6000" b="1" i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0000"/>
              </a:solidFill>
              <a:latin typeface="Calibri" pitchFamily="34" charset="0"/>
              <a:cs typeface="Calibri" pitchFamily="34" charset="0"/>
            </a:endParaRPr>
          </a:p>
          <a:p>
            <a:pPr algn="l"/>
            <a:r>
              <a:rPr lang="ru-RU" sz="6000" b="1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 Елизавета</a:t>
            </a:r>
            <a:endParaRPr lang="ru-RU" sz="6000" b="1" i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0000"/>
              </a:solidFill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4" name="Рисунок 3" descr="IMG_1870.JPG"/>
          <p:cNvPicPr>
            <a:picLocks noChangeAspect="1"/>
          </p:cNvPicPr>
          <p:nvPr/>
        </p:nvPicPr>
        <p:blipFill>
          <a:blip r:embed="rId2" cstate="print"/>
          <a:srcRect t="7291" r="12500" b="9375"/>
          <a:stretch>
            <a:fillRect/>
          </a:stretch>
        </p:blipFill>
        <p:spPr>
          <a:xfrm rot="5400000">
            <a:off x="4157676" y="2657463"/>
            <a:ext cx="4900613" cy="350046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Rectangle 1"/>
          <p:cNvSpPr>
            <a:spLocks noChangeArrowheads="1"/>
          </p:cNvSpPr>
          <p:nvPr/>
        </p:nvSpPr>
        <p:spPr bwMode="auto">
          <a:xfrm>
            <a:off x="214282" y="285728"/>
            <a:ext cx="7786710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1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Calibri" pitchFamily="34" charset="0"/>
              </a:rPr>
              <a:t>Предмет:</a:t>
            </a:r>
            <a:r>
              <a:rPr kumimoji="0" lang="ru-RU" sz="2800" b="1" i="1" strike="noStrike" cap="none" normalizeH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Calibri" pitchFamily="34" charset="0"/>
              </a:rPr>
              <a:t> </a:t>
            </a: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Calibri" pitchFamily="34" charset="0"/>
                <a:ea typeface="Calibri" pitchFamily="34" charset="0"/>
                <a:cs typeface="Calibri" pitchFamily="34" charset="0"/>
              </a:rPr>
              <a:t>деятельность пионерского движения, пионерская жизнь взрослого поколения.</a:t>
            </a:r>
            <a:endParaRPr kumimoji="0" lang="ru-RU" sz="3600" b="1" i="1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Calibri" pitchFamily="34" charset="0"/>
              <a:cs typeface="Calibri" pitchFamily="34" charset="0"/>
            </a:endParaRPr>
          </a:p>
        </p:txBody>
      </p:sp>
      <p:sp>
        <p:nvSpPr>
          <p:cNvPr id="27651" name="Rectangle 3"/>
          <p:cNvSpPr>
            <a:spLocks noChangeArrowheads="1"/>
          </p:cNvSpPr>
          <p:nvPr/>
        </p:nvSpPr>
        <p:spPr bwMode="auto">
          <a:xfrm>
            <a:off x="500034" y="2214554"/>
            <a:ext cx="8370005" cy="31085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kumimoji="0" lang="ru-RU" sz="2800" b="1" i="1" u="sng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Calibri" pitchFamily="34" charset="0"/>
              </a:rPr>
              <a:t>методы работы: </a:t>
            </a:r>
            <a:r>
              <a:rPr kumimoji="0" lang="ru-RU" sz="2800" b="1" i="1" u="sng" strike="noStrike" cap="none" normalizeH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Calibri" pitchFamily="34" charset="0"/>
              </a:rPr>
              <a:t> </a:t>
            </a:r>
            <a:r>
              <a:rPr lang="ru-RU" sz="2800" b="1" i="1" dirty="0" smtClean="0">
                <a:solidFill>
                  <a:srgbClr val="FFFF00"/>
                </a:solidFill>
                <a:latin typeface="Calibri" pitchFamily="34" charset="0"/>
                <a:cs typeface="Calibri" pitchFamily="34" charset="0"/>
              </a:rPr>
              <a:t>- изучение семейного архива;</a:t>
            </a:r>
          </a:p>
          <a:p>
            <a:r>
              <a:rPr lang="ru-RU" sz="2800" b="1" i="1" dirty="0" smtClean="0">
                <a:solidFill>
                  <a:srgbClr val="FFFF00"/>
                </a:solidFill>
                <a:latin typeface="Calibri" pitchFamily="34" charset="0"/>
                <a:cs typeface="Calibri" pitchFamily="34" charset="0"/>
              </a:rPr>
              <a:t>- экскурсия;</a:t>
            </a:r>
          </a:p>
          <a:p>
            <a:r>
              <a:rPr lang="ru-RU" sz="2800" b="1" i="1" dirty="0" smtClean="0">
                <a:solidFill>
                  <a:srgbClr val="FFFF00"/>
                </a:solidFill>
                <a:latin typeface="Calibri" pitchFamily="34" charset="0"/>
                <a:cs typeface="Calibri" pitchFamily="34" charset="0"/>
              </a:rPr>
              <a:t>- поиск, изучение, отбор нужной информации в музеях, интернет – ресурсах;</a:t>
            </a:r>
          </a:p>
          <a:p>
            <a:r>
              <a:rPr lang="ru-RU" sz="2800" b="1" i="1" dirty="0" smtClean="0">
                <a:solidFill>
                  <a:srgbClr val="FFFF00"/>
                </a:solidFill>
                <a:latin typeface="Calibri" pitchFamily="34" charset="0"/>
                <a:cs typeface="Calibri" pitchFamily="34" charset="0"/>
              </a:rPr>
              <a:t>- социологический опрос учащихся и педагогов;</a:t>
            </a:r>
          </a:p>
          <a:p>
            <a:r>
              <a:rPr lang="ru-RU" sz="2800" b="1" i="1" dirty="0" smtClean="0">
                <a:solidFill>
                  <a:srgbClr val="FFFF00"/>
                </a:solidFill>
                <a:latin typeface="Calibri" pitchFamily="34" charset="0"/>
                <a:cs typeface="Calibri" pitchFamily="34" charset="0"/>
              </a:rPr>
              <a:t>- интервью, беседа;</a:t>
            </a:r>
          </a:p>
          <a:p>
            <a:r>
              <a:rPr lang="ru-RU" sz="2800" b="1" i="1" dirty="0" smtClean="0">
                <a:solidFill>
                  <a:srgbClr val="FFFF00"/>
                </a:solidFill>
                <a:latin typeface="Calibri" pitchFamily="34" charset="0"/>
                <a:cs typeface="Calibri" pitchFamily="34" charset="0"/>
              </a:rPr>
              <a:t>- обобщение полученной информации</a:t>
            </a: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Calibri" pitchFamily="34" charset="0"/>
                <a:ea typeface="Calibri" pitchFamily="34" charset="0"/>
                <a:cs typeface="Calibri" pitchFamily="34" charset="0"/>
              </a:rPr>
              <a:t> </a:t>
            </a:r>
            <a:endParaRPr kumimoji="0" lang="ru-RU" sz="3600" b="1" i="1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_2227.JPG"/>
          <p:cNvPicPr>
            <a:picLocks noChangeAspect="1"/>
          </p:cNvPicPr>
          <p:nvPr/>
        </p:nvPicPr>
        <p:blipFill>
          <a:blip r:embed="rId2" cstate="print"/>
          <a:srcRect l="15625" t="36024" r="14190" b="3125"/>
          <a:stretch>
            <a:fillRect/>
          </a:stretch>
        </p:blipFill>
        <p:spPr>
          <a:xfrm>
            <a:off x="30967" y="357166"/>
            <a:ext cx="9118473" cy="592935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IMG_2227.JPG"/>
          <p:cNvPicPr>
            <a:picLocks noChangeAspect="1"/>
          </p:cNvPicPr>
          <p:nvPr/>
        </p:nvPicPr>
        <p:blipFill>
          <a:blip r:embed="rId2" cstate="print"/>
          <a:srcRect l="19969" t="3977" r="49785" b="62978"/>
          <a:stretch>
            <a:fillRect/>
          </a:stretch>
        </p:blipFill>
        <p:spPr>
          <a:xfrm>
            <a:off x="3651775" y="0"/>
            <a:ext cx="5492225" cy="450052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IMG_2227.JPG"/>
          <p:cNvPicPr>
            <a:picLocks noChangeAspect="1"/>
          </p:cNvPicPr>
          <p:nvPr/>
        </p:nvPicPr>
        <p:blipFill>
          <a:blip r:embed="rId2" cstate="print"/>
          <a:srcRect l="50814" t="2083" r="12500" b="62978"/>
          <a:stretch>
            <a:fillRect/>
          </a:stretch>
        </p:blipFill>
        <p:spPr>
          <a:xfrm>
            <a:off x="214282" y="3235131"/>
            <a:ext cx="5072066" cy="362286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IMG_2233.JPG"/>
          <p:cNvPicPr>
            <a:picLocks noChangeAspect="1"/>
          </p:cNvPicPr>
          <p:nvPr/>
        </p:nvPicPr>
        <p:blipFill>
          <a:blip r:embed="rId3" cstate="print"/>
          <a:srcRect l="48437" t="6250" r="4687" b="8333"/>
          <a:stretch>
            <a:fillRect/>
          </a:stretch>
        </p:blipFill>
        <p:spPr>
          <a:xfrm>
            <a:off x="357158" y="0"/>
            <a:ext cx="2725098" cy="372430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_2156.JPG"/>
          <p:cNvPicPr>
            <a:picLocks noChangeAspect="1"/>
          </p:cNvPicPr>
          <p:nvPr/>
        </p:nvPicPr>
        <p:blipFill>
          <a:blip r:embed="rId2" cstate="print"/>
          <a:srcRect t="7291" r="4166" b="9375"/>
          <a:stretch>
            <a:fillRect/>
          </a:stretch>
        </p:blipFill>
        <p:spPr>
          <a:xfrm>
            <a:off x="2571728" y="1142960"/>
            <a:ext cx="6572272" cy="57150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cxnSp>
        <p:nvCxnSpPr>
          <p:cNvPr id="4" name="Прямая со стрелкой 3"/>
          <p:cNvCxnSpPr/>
          <p:nvPr/>
        </p:nvCxnSpPr>
        <p:spPr>
          <a:xfrm rot="5400000" flipH="1" flipV="1">
            <a:off x="5144298" y="6071412"/>
            <a:ext cx="1143008" cy="1588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pic>
        <p:nvPicPr>
          <p:cNvPr id="5" name="Рисунок 4" descr="IMG_2157.JPG"/>
          <p:cNvPicPr>
            <a:picLocks noChangeAspect="1"/>
          </p:cNvPicPr>
          <p:nvPr/>
        </p:nvPicPr>
        <p:blipFill>
          <a:blip r:embed="rId3" cstate="print"/>
          <a:srcRect t="25000" b="29166"/>
          <a:stretch>
            <a:fillRect/>
          </a:stretch>
        </p:blipFill>
        <p:spPr>
          <a:xfrm>
            <a:off x="0" y="0"/>
            <a:ext cx="5299364" cy="24288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5602" name="AutoShape 2" descr="https://media2.24aul.ru/imgs/55aeb16c7a26e32158f4e5f1/znachok-pionerlager-orlenok-1-5853815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7" name="Рисунок 6" descr="100_06999 (1).jpg"/>
          <p:cNvPicPr>
            <a:picLocks noChangeAspect="1"/>
          </p:cNvPicPr>
          <p:nvPr/>
        </p:nvPicPr>
        <p:blipFill>
          <a:blip r:embed="rId4" cstate="print"/>
          <a:srcRect l="22917" t="6250" r="20833"/>
          <a:stretch>
            <a:fillRect/>
          </a:stretch>
        </p:blipFill>
        <p:spPr>
          <a:xfrm>
            <a:off x="285720" y="2285992"/>
            <a:ext cx="1671641" cy="278605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 descr="znachok-pionerlager-orlenok-1-5853815.jpg"/>
          <p:cNvPicPr>
            <a:picLocks noChangeAspect="1"/>
          </p:cNvPicPr>
          <p:nvPr/>
        </p:nvPicPr>
        <p:blipFill>
          <a:blip r:embed="rId5"/>
          <a:srcRect l="11456" t="12500" r="13169" b="11458"/>
          <a:stretch>
            <a:fillRect/>
          </a:stretch>
        </p:blipFill>
        <p:spPr>
          <a:xfrm>
            <a:off x="428596" y="5072074"/>
            <a:ext cx="2152897" cy="17859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_2212.JPG"/>
          <p:cNvPicPr>
            <a:picLocks noChangeAspect="1"/>
          </p:cNvPicPr>
          <p:nvPr/>
        </p:nvPicPr>
        <p:blipFill>
          <a:blip r:embed="rId2" cstate="print"/>
          <a:srcRect r="8450"/>
          <a:stretch>
            <a:fillRect/>
          </a:stretch>
        </p:blipFill>
        <p:spPr>
          <a:xfrm rot="5400000">
            <a:off x="-528715" y="965737"/>
            <a:ext cx="5849498" cy="479207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 descr="IMG_2213.JPG"/>
          <p:cNvPicPr>
            <a:picLocks noChangeAspect="1"/>
          </p:cNvPicPr>
          <p:nvPr/>
        </p:nvPicPr>
        <p:blipFill>
          <a:blip r:embed="rId3" cstate="print"/>
          <a:srcRect r="7812"/>
          <a:stretch>
            <a:fillRect/>
          </a:stretch>
        </p:blipFill>
        <p:spPr>
          <a:xfrm rot="5400000">
            <a:off x="4247812" y="1717776"/>
            <a:ext cx="5399542" cy="439283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_2217.JPG"/>
          <p:cNvPicPr>
            <a:picLocks noChangeAspect="1"/>
          </p:cNvPicPr>
          <p:nvPr/>
        </p:nvPicPr>
        <p:blipFill>
          <a:blip r:embed="rId2" cstate="print"/>
          <a:srcRect l="29687"/>
          <a:stretch>
            <a:fillRect/>
          </a:stretch>
        </p:blipFill>
        <p:spPr>
          <a:xfrm>
            <a:off x="0" y="0"/>
            <a:ext cx="4286266" cy="45720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 descr="IMG_2219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5400000">
            <a:off x="3559957" y="1012011"/>
            <a:ext cx="6381763" cy="478632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201145920.jpg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5722531" cy="428492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 descr="sasha-06october1619261826-13.jpg"/>
          <p:cNvPicPr/>
          <p:nvPr/>
        </p:nvPicPr>
        <p:blipFill>
          <a:blip r:embed="rId3"/>
          <a:srcRect r="15007"/>
          <a:stretch>
            <a:fillRect/>
          </a:stretch>
        </p:blipFill>
        <p:spPr>
          <a:xfrm>
            <a:off x="4572000" y="3357563"/>
            <a:ext cx="4572000" cy="350043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6603.jpg"/>
          <p:cNvPicPr/>
          <p:nvPr/>
        </p:nvPicPr>
        <p:blipFill>
          <a:blip r:embed="rId2"/>
          <a:stretch>
            <a:fillRect/>
          </a:stretch>
        </p:blipFill>
        <p:spPr>
          <a:xfrm>
            <a:off x="428596" y="214290"/>
            <a:ext cx="3100572" cy="169057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 descr="Пионерская_символика.png"/>
          <p:cNvPicPr/>
          <p:nvPr/>
        </p:nvPicPr>
        <p:blipFill>
          <a:blip r:embed="rId3"/>
          <a:srcRect r="48093"/>
          <a:stretch>
            <a:fillRect/>
          </a:stretch>
        </p:blipFill>
        <p:spPr>
          <a:xfrm>
            <a:off x="3929058" y="357166"/>
            <a:ext cx="4790499" cy="244838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Рисунок 3" descr="00 0_5c8d8_9383ca24_xl.jpg"/>
          <p:cNvPicPr/>
          <p:nvPr/>
        </p:nvPicPr>
        <p:blipFill>
          <a:blip r:embed="rId4" cstate="print"/>
          <a:srcRect l="7373" t="894" r="6567"/>
          <a:stretch>
            <a:fillRect/>
          </a:stretch>
        </p:blipFill>
        <p:spPr>
          <a:xfrm>
            <a:off x="357159" y="4071942"/>
            <a:ext cx="2357454" cy="248768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62172.750x0.jpg"/>
          <p:cNvPicPr/>
          <p:nvPr/>
        </p:nvPicPr>
        <p:blipFill>
          <a:blip r:embed="rId5"/>
          <a:stretch>
            <a:fillRect/>
          </a:stretch>
        </p:blipFill>
        <p:spPr>
          <a:xfrm>
            <a:off x="285720" y="2071678"/>
            <a:ext cx="3857652" cy="202616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img13.jpg"/>
          <p:cNvPicPr/>
          <p:nvPr/>
        </p:nvPicPr>
        <p:blipFill>
          <a:blip r:embed="rId6"/>
          <a:srcRect l="5587" t="15752" r="22987" b="13534"/>
          <a:stretch>
            <a:fillRect/>
          </a:stretch>
        </p:blipFill>
        <p:spPr>
          <a:xfrm>
            <a:off x="5000628" y="3500438"/>
            <a:ext cx="3771129" cy="304291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chistka-322.jpg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2571736" y="4286256"/>
            <a:ext cx="2439653" cy="23192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_user_file_58a9d2d74116e_1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282" y="160711"/>
            <a:ext cx="8715436" cy="653657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AutoShape 2" descr="https://img-fotki.yandex.ru/get/93500/19773811.193/0_15c7d4_fc04bbc_XL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" name="Рисунок 2" descr="0_15c7d4_fc04bbc_XL.jpg"/>
          <p:cNvPicPr>
            <a:picLocks noChangeAspect="1"/>
          </p:cNvPicPr>
          <p:nvPr/>
        </p:nvPicPr>
        <p:blipFill>
          <a:blip r:embed="rId2"/>
          <a:srcRect t="53198" r="73750"/>
          <a:stretch>
            <a:fillRect/>
          </a:stretch>
        </p:blipFill>
        <p:spPr>
          <a:xfrm>
            <a:off x="571472" y="1071546"/>
            <a:ext cx="2627883" cy="36623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 descr="0_15c7d4_fc04bbc_XL.jpg"/>
          <p:cNvPicPr>
            <a:picLocks noChangeAspect="1"/>
          </p:cNvPicPr>
          <p:nvPr/>
        </p:nvPicPr>
        <p:blipFill>
          <a:blip r:embed="rId2"/>
          <a:srcRect l="50000" t="6823" r="25000"/>
          <a:stretch>
            <a:fillRect/>
          </a:stretch>
        </p:blipFill>
        <p:spPr>
          <a:xfrm>
            <a:off x="3714744" y="142852"/>
            <a:ext cx="2214578" cy="645177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img10.jpg"/>
          <p:cNvPicPr>
            <a:picLocks noChangeAspect="1"/>
          </p:cNvPicPr>
          <p:nvPr/>
        </p:nvPicPr>
        <p:blipFill>
          <a:blip r:embed="rId3"/>
          <a:srcRect l="6250" t="57292" r="71875" b="2083"/>
          <a:stretch>
            <a:fillRect/>
          </a:stretch>
        </p:blipFill>
        <p:spPr>
          <a:xfrm>
            <a:off x="6357950" y="1500174"/>
            <a:ext cx="2410575" cy="335758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http://ic.pics.livejournal.com/vadim_305/77053240/160690/160690_900.jpg"/>
          <p:cNvPicPr>
            <a:picLocks noChangeAspect="1" noChangeArrowheads="1"/>
          </p:cNvPicPr>
          <p:nvPr/>
        </p:nvPicPr>
        <p:blipFill>
          <a:blip r:embed="rId2"/>
          <a:srcRect l="33333"/>
          <a:stretch>
            <a:fillRect/>
          </a:stretch>
        </p:blipFill>
        <p:spPr bwMode="auto">
          <a:xfrm>
            <a:off x="1142975" y="1714488"/>
            <a:ext cx="6935085" cy="51435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142844" y="0"/>
            <a:ext cx="9001156" cy="243143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i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effectLst/>
                <a:latin typeface="+mj-lt"/>
              </a:rPr>
              <a:t>Пионерам </a:t>
            </a:r>
          </a:p>
          <a:p>
            <a:r>
              <a:rPr lang="ru-RU" sz="4400" b="1" i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effectLst/>
                <a:latin typeface="+mj-lt"/>
              </a:rPr>
              <a:t>Советского Союза посвящается.</a:t>
            </a:r>
          </a:p>
          <a:p>
            <a:pPr algn="ctr"/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age.jpg"/>
          <p:cNvPicPr/>
          <p:nvPr/>
        </p:nvPicPr>
        <p:blipFill>
          <a:blip r:embed="rId2"/>
          <a:srcRect l="9615" t="4166" r="9616"/>
          <a:stretch>
            <a:fillRect/>
          </a:stretch>
        </p:blipFill>
        <p:spPr>
          <a:xfrm>
            <a:off x="0" y="0"/>
            <a:ext cx="3357554" cy="51435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 descr="image (1).jpg"/>
          <p:cNvPicPr/>
          <p:nvPr/>
        </p:nvPicPr>
        <p:blipFill>
          <a:blip r:embed="rId3"/>
          <a:srcRect b="10112"/>
          <a:stretch>
            <a:fillRect/>
          </a:stretch>
        </p:blipFill>
        <p:spPr>
          <a:xfrm>
            <a:off x="2786050" y="2857472"/>
            <a:ext cx="6357950" cy="40005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babymamablog.com/wp-content/uploads/2012/03/nostalgiya-po-sssr4.jpg"/>
          <p:cNvPicPr/>
          <p:nvPr/>
        </p:nvPicPr>
        <p:blipFill>
          <a:blip r:embed="rId2"/>
          <a:srcRect r="30733"/>
          <a:stretch>
            <a:fillRect/>
          </a:stretch>
        </p:blipFill>
        <p:spPr bwMode="auto">
          <a:xfrm>
            <a:off x="0" y="0"/>
            <a:ext cx="4613995" cy="52149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 descr="http://www.proza.ru/pics/2013/06/21/1254.jpg"/>
          <p:cNvPicPr/>
          <p:nvPr/>
        </p:nvPicPr>
        <p:blipFill>
          <a:blip r:embed="rId3"/>
          <a:srcRect l="17409" r="3315" b="10826"/>
          <a:stretch>
            <a:fillRect/>
          </a:stretch>
        </p:blipFill>
        <p:spPr bwMode="auto">
          <a:xfrm>
            <a:off x="4505990" y="2923954"/>
            <a:ext cx="4638010" cy="393404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_225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5715008" cy="42862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 descr="IMG_2250.JPG"/>
          <p:cNvPicPr>
            <a:picLocks noChangeAspect="1"/>
          </p:cNvPicPr>
          <p:nvPr/>
        </p:nvPicPr>
        <p:blipFill>
          <a:blip r:embed="rId4" cstate="print"/>
          <a:srcRect l="5859" t="3125" r="8594"/>
          <a:stretch>
            <a:fillRect/>
          </a:stretch>
        </p:blipFill>
        <p:spPr>
          <a:xfrm>
            <a:off x="4601956" y="3000372"/>
            <a:ext cx="4542043" cy="38576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385-503043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5955878" cy="4357718"/>
          </a:xfrm>
          <a:prstGeom prst="rect">
            <a:avLst/>
          </a:prstGeom>
        </p:spPr>
      </p:pic>
      <p:pic>
        <p:nvPicPr>
          <p:cNvPr id="3" name="Рисунок 2" descr="slide_1.jpg"/>
          <p:cNvPicPr>
            <a:picLocks noChangeAspect="1"/>
          </p:cNvPicPr>
          <p:nvPr/>
        </p:nvPicPr>
        <p:blipFill>
          <a:blip r:embed="rId3"/>
          <a:srcRect l="11718" r="7031" b="11458"/>
          <a:stretch>
            <a:fillRect/>
          </a:stretch>
        </p:blipFill>
        <p:spPr>
          <a:xfrm>
            <a:off x="5298129" y="3714752"/>
            <a:ext cx="3845871" cy="31432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IMG_219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5400000">
            <a:off x="-779864" y="970349"/>
            <a:ext cx="6238914" cy="4679185"/>
          </a:xfrm>
          <a:prstGeom prst="rect">
            <a:avLst/>
          </a:prstGeom>
        </p:spPr>
      </p:pic>
      <p:pic>
        <p:nvPicPr>
          <p:cNvPr id="5" name="Рисунок 4" descr="IMG_2199.JPG"/>
          <p:cNvPicPr>
            <a:picLocks noChangeAspect="1"/>
          </p:cNvPicPr>
          <p:nvPr/>
        </p:nvPicPr>
        <p:blipFill>
          <a:blip r:embed="rId3" cstate="print"/>
          <a:srcRect b="15625"/>
          <a:stretch>
            <a:fillRect/>
          </a:stretch>
        </p:blipFill>
        <p:spPr>
          <a:xfrm>
            <a:off x="4166301" y="0"/>
            <a:ext cx="4977699" cy="314995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C:\Users\Amd\Desktop\image.jpg"/>
          <p:cNvPicPr/>
          <p:nvPr/>
        </p:nvPicPr>
        <p:blipFill>
          <a:blip r:embed="rId4" cstate="print"/>
          <a:srcRect l="35266" t="24370"/>
          <a:stretch>
            <a:fillRect/>
          </a:stretch>
        </p:blipFill>
        <p:spPr bwMode="auto">
          <a:xfrm>
            <a:off x="5357818" y="3071810"/>
            <a:ext cx="2786082" cy="35941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_224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5400000">
            <a:off x="-821535" y="821535"/>
            <a:ext cx="6572280" cy="492921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 descr="IMG_2244.JPG"/>
          <p:cNvPicPr>
            <a:picLocks noChangeAspect="1"/>
          </p:cNvPicPr>
          <p:nvPr/>
        </p:nvPicPr>
        <p:blipFill>
          <a:blip r:embed="rId3" cstate="print"/>
          <a:srcRect l="18750" t="21875" r="11718"/>
          <a:stretch>
            <a:fillRect/>
          </a:stretch>
        </p:blipFill>
        <p:spPr>
          <a:xfrm>
            <a:off x="3803304" y="1571612"/>
            <a:ext cx="5340696" cy="450054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_2246.JPG"/>
          <p:cNvPicPr>
            <a:picLocks noChangeAspect="1"/>
          </p:cNvPicPr>
          <p:nvPr/>
        </p:nvPicPr>
        <p:blipFill>
          <a:blip r:embed="rId2" cstate="print"/>
          <a:srcRect l="19531" t="6250"/>
          <a:stretch>
            <a:fillRect/>
          </a:stretch>
        </p:blipFill>
        <p:spPr>
          <a:xfrm>
            <a:off x="1" y="0"/>
            <a:ext cx="5068892" cy="4429132"/>
          </a:xfrm>
          <a:prstGeom prst="rect">
            <a:avLst/>
          </a:prstGeom>
        </p:spPr>
      </p:pic>
      <p:pic>
        <p:nvPicPr>
          <p:cNvPr id="3" name="Рисунок 2" descr="IMG_2249.JPG"/>
          <p:cNvPicPr>
            <a:picLocks noChangeAspect="1"/>
          </p:cNvPicPr>
          <p:nvPr/>
        </p:nvPicPr>
        <p:blipFill>
          <a:blip r:embed="rId3" cstate="print"/>
          <a:srcRect l="7812" r="14844" b="14583"/>
          <a:stretch>
            <a:fillRect/>
          </a:stretch>
        </p:blipFill>
        <p:spPr>
          <a:xfrm>
            <a:off x="4214810" y="2928910"/>
            <a:ext cx="4743677" cy="392909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_2200.JPG"/>
          <p:cNvPicPr>
            <a:picLocks noChangeAspect="1"/>
          </p:cNvPicPr>
          <p:nvPr/>
        </p:nvPicPr>
        <p:blipFill>
          <a:blip r:embed="rId2" cstate="print"/>
          <a:srcRect l="4687" t="3125" r="12500"/>
          <a:stretch>
            <a:fillRect/>
          </a:stretch>
        </p:blipFill>
        <p:spPr>
          <a:xfrm>
            <a:off x="0" y="0"/>
            <a:ext cx="5292549" cy="4643446"/>
          </a:xfrm>
          <a:prstGeom prst="rect">
            <a:avLst/>
          </a:prstGeom>
        </p:spPr>
      </p:pic>
      <p:pic>
        <p:nvPicPr>
          <p:cNvPr id="3" name="Рисунок 2" descr="G:\ДЮП\37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31150" y="3338288"/>
            <a:ext cx="5312850" cy="35197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 descr="IMG_2203.JPG"/>
          <p:cNvPicPr>
            <a:picLocks noChangeAspect="1"/>
          </p:cNvPicPr>
          <p:nvPr/>
        </p:nvPicPr>
        <p:blipFill>
          <a:blip r:embed="rId4" cstate="print"/>
          <a:srcRect l="35156" t="15625" r="17187" b="31250"/>
          <a:stretch>
            <a:fillRect/>
          </a:stretch>
        </p:blipFill>
        <p:spPr>
          <a:xfrm rot="5400000">
            <a:off x="5802839" y="483649"/>
            <a:ext cx="3286172" cy="27474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:\DCIM\100CASIO\CIMG4371.JPG"/>
          <p:cNvPicPr/>
          <p:nvPr/>
        </p:nvPicPr>
        <p:blipFill>
          <a:blip r:embed="rId2" cstate="print"/>
          <a:srcRect t="8555" r="11128" b="17300"/>
          <a:stretch>
            <a:fillRect/>
          </a:stretch>
        </p:blipFill>
        <p:spPr bwMode="auto">
          <a:xfrm>
            <a:off x="285720" y="0"/>
            <a:ext cx="8358246" cy="664371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IMG_228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5400000">
            <a:off x="3705803" y="776885"/>
            <a:ext cx="6215082" cy="46613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IMG_228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5400000">
            <a:off x="-517958" y="1017968"/>
            <a:ext cx="5857917" cy="439343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://sev-ural.info/images/stories/pic/2016/nslovo/komsom2.jpg"/>
          <p:cNvPicPr>
            <a:picLocks noChangeAspect="1" noChangeArrowheads="1"/>
          </p:cNvPicPr>
          <p:nvPr/>
        </p:nvPicPr>
        <p:blipFill>
          <a:blip r:embed="rId2"/>
          <a:srcRect l="10135" t="2717" r="10472" b="7608"/>
          <a:stretch>
            <a:fillRect/>
          </a:stretch>
        </p:blipFill>
        <p:spPr bwMode="auto">
          <a:xfrm>
            <a:off x="0" y="0"/>
            <a:ext cx="5799467" cy="407196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100" name="AutoShape 4" descr="https://pp.userapi.com/c840738/v840738526/1e65e/_QN6hzhcCvQ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102" name="AutoShape 6" descr="https://pp.userapi.com/c840738/v840738526/1e65e/_QN6hzhcCvQ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8" name="Рисунок 7" descr="_QN6hzhcCvQ.jpg"/>
          <p:cNvPicPr>
            <a:picLocks noChangeAspect="1"/>
          </p:cNvPicPr>
          <p:nvPr/>
        </p:nvPicPr>
        <p:blipFill>
          <a:blip r:embed="rId3"/>
          <a:srcRect l="26196" t="25271" r="39014" b="16947"/>
          <a:stretch>
            <a:fillRect/>
          </a:stretch>
        </p:blipFill>
        <p:spPr>
          <a:xfrm>
            <a:off x="4948673" y="2214554"/>
            <a:ext cx="4195327" cy="464344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User\AppData\Local\Microsoft\Windows\Temporary Internet Files\Content.Word\IMG_2209.jpg"/>
          <p:cNvPicPr/>
          <p:nvPr/>
        </p:nvPicPr>
        <p:blipFill>
          <a:blip r:embed="rId2" cstate="print"/>
          <a:srcRect l="28116"/>
          <a:stretch>
            <a:fillRect/>
          </a:stretch>
        </p:blipFill>
        <p:spPr bwMode="auto">
          <a:xfrm>
            <a:off x="0" y="0"/>
            <a:ext cx="5071862" cy="551298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 descr="C:\Users\User\AppData\Local\Microsoft\Windows\Temporary Internet Files\Content.Word\IMG_2207.jpg"/>
          <p:cNvPicPr/>
          <p:nvPr/>
        </p:nvPicPr>
        <p:blipFill>
          <a:blip r:embed="rId3" cstate="print"/>
          <a:srcRect r="9142"/>
          <a:stretch>
            <a:fillRect/>
          </a:stretch>
        </p:blipFill>
        <p:spPr bwMode="auto">
          <a:xfrm rot="5400000">
            <a:off x="4619094" y="2118804"/>
            <a:ext cx="5000660" cy="40491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TextBox 3"/>
          <p:cNvSpPr txBox="1"/>
          <p:nvPr/>
        </p:nvSpPr>
        <p:spPr>
          <a:xfrm>
            <a:off x="928662" y="5715016"/>
            <a:ext cx="3929090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</a:rPr>
              <a:t>620 кг. макулатуры за год</a:t>
            </a:r>
            <a:endParaRPr lang="ru-RU" sz="2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IMG_2306.JPG"/>
          <p:cNvPicPr>
            <a:picLocks noChangeAspect="1"/>
          </p:cNvPicPr>
          <p:nvPr/>
        </p:nvPicPr>
        <p:blipFill>
          <a:blip r:embed="rId2" cstate="print"/>
          <a:srcRect t="20833" b="3125"/>
          <a:stretch>
            <a:fillRect/>
          </a:stretch>
        </p:blipFill>
        <p:spPr>
          <a:xfrm>
            <a:off x="0" y="0"/>
            <a:ext cx="4979096" cy="378621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IMG_2318.JPG"/>
          <p:cNvPicPr>
            <a:picLocks noChangeAspect="1"/>
          </p:cNvPicPr>
          <p:nvPr/>
        </p:nvPicPr>
        <p:blipFill>
          <a:blip r:embed="rId3" cstate="print"/>
          <a:srcRect l="23958" t="20833" r="9375" b="5208"/>
          <a:stretch>
            <a:fillRect/>
          </a:stretch>
        </p:blipFill>
        <p:spPr>
          <a:xfrm>
            <a:off x="4571968" y="1785902"/>
            <a:ext cx="4572032" cy="507209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 descr="IMG_2296.JPG"/>
          <p:cNvPicPr>
            <a:picLocks noChangeAspect="1"/>
          </p:cNvPicPr>
          <p:nvPr/>
        </p:nvPicPr>
        <p:blipFill>
          <a:blip r:embed="rId4" cstate="print"/>
          <a:srcRect b="45283"/>
          <a:stretch>
            <a:fillRect/>
          </a:stretch>
        </p:blipFill>
        <p:spPr>
          <a:xfrm>
            <a:off x="0" y="3786190"/>
            <a:ext cx="4830657" cy="26432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-1214478" y="428604"/>
            <a:ext cx="778674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i="1" dirty="0" smtClean="0">
                <a:solidFill>
                  <a:srgbClr val="FF0000"/>
                </a:solidFill>
              </a:rPr>
              <a:t>Я достигла </a:t>
            </a:r>
          </a:p>
          <a:p>
            <a:pPr algn="ctr"/>
            <a:r>
              <a:rPr lang="ru-RU" sz="4000" b="1" i="1" dirty="0" smtClean="0">
                <a:solidFill>
                  <a:srgbClr val="FF0000"/>
                </a:solidFill>
              </a:rPr>
              <a:t>поставленной цели!  </a:t>
            </a:r>
            <a:endParaRPr lang="ru-RU" sz="4000" b="1" i="1" dirty="0">
              <a:solidFill>
                <a:srgbClr val="FF00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643438" y="1785926"/>
            <a:ext cx="4192173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i="1" dirty="0" smtClean="0">
                <a:solidFill>
                  <a:srgbClr val="FF0000"/>
                </a:solidFill>
              </a:rPr>
              <a:t>Я подтвердила </a:t>
            </a:r>
          </a:p>
          <a:p>
            <a:r>
              <a:rPr lang="ru-RU" sz="4000" b="1" i="1" dirty="0" smtClean="0">
                <a:solidFill>
                  <a:srgbClr val="FF0000"/>
                </a:solidFill>
              </a:rPr>
              <a:t>свою гипотезу!</a:t>
            </a:r>
            <a:endParaRPr lang="ru-RU" sz="4000" b="1" i="1" dirty="0">
              <a:solidFill>
                <a:srgbClr val="FF0000"/>
              </a:solidFill>
            </a:endParaRPr>
          </a:p>
        </p:txBody>
      </p:sp>
      <p:sp>
        <p:nvSpPr>
          <p:cNvPr id="36866" name="AutoShape 2" descr="https://rostcertification.ru/wp-content/uploads/2017/03/%D1%86%D0%B5%D0%BB%D1%8C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5" name="Рисунок 4" descr="цель.jpg"/>
          <p:cNvPicPr>
            <a:picLocks noChangeAspect="1"/>
          </p:cNvPicPr>
          <p:nvPr/>
        </p:nvPicPr>
        <p:blipFill>
          <a:blip r:embed="rId2"/>
          <a:srcRect l="10156" t="10156" r="12500" b="11328"/>
          <a:stretch>
            <a:fillRect/>
          </a:stretch>
        </p:blipFill>
        <p:spPr>
          <a:xfrm>
            <a:off x="1285852" y="1571612"/>
            <a:ext cx="2885242" cy="292895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6867" name="Rectangle 3"/>
          <p:cNvSpPr>
            <a:spLocks noChangeArrowheads="1"/>
          </p:cNvSpPr>
          <p:nvPr/>
        </p:nvSpPr>
        <p:spPr bwMode="auto">
          <a:xfrm>
            <a:off x="642910" y="4303455"/>
            <a:ext cx="6072230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Calibri" pitchFamily="34" charset="0"/>
              </a:rPr>
              <a:t>Вывод: «пионер»- это не просто слово, а светлая страница нашей истории. </a:t>
            </a:r>
            <a:endParaRPr kumimoji="0" lang="ru-RU" sz="4800" b="1" i="1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7" name="Рисунок 6" descr="117381298_PIONYERUY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01131" y="3000372"/>
            <a:ext cx="2842869" cy="290512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IMG_2217.JPG"/>
          <p:cNvPicPr>
            <a:picLocks noChangeAspect="1"/>
          </p:cNvPicPr>
          <p:nvPr/>
        </p:nvPicPr>
        <p:blipFill>
          <a:blip r:embed="rId2" cstate="print"/>
          <a:srcRect l="25781" r="26562" b="9375"/>
          <a:stretch>
            <a:fillRect/>
          </a:stretch>
        </p:blipFill>
        <p:spPr>
          <a:xfrm>
            <a:off x="0" y="0"/>
            <a:ext cx="4572032" cy="652074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 descr="IMG_2219.JPG"/>
          <p:cNvPicPr>
            <a:picLocks noChangeAspect="1"/>
          </p:cNvPicPr>
          <p:nvPr/>
        </p:nvPicPr>
        <p:blipFill>
          <a:blip r:embed="rId3" cstate="print"/>
          <a:srcRect r="19531" b="17708"/>
          <a:stretch>
            <a:fillRect/>
          </a:stretch>
        </p:blipFill>
        <p:spPr>
          <a:xfrm rot="5400000">
            <a:off x="3589893" y="732409"/>
            <a:ext cx="6286516" cy="482169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Прямоугольник 1"/>
          <p:cNvSpPr/>
          <p:nvPr/>
        </p:nvSpPr>
        <p:spPr>
          <a:xfrm>
            <a:off x="1214414" y="4357694"/>
            <a:ext cx="7215238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7200" b="1" cap="all" spc="0" dirty="0" smtClean="0">
                <a:ln w="0">
                  <a:solidFill>
                    <a:srgbClr val="FFFF00"/>
                  </a:solidFill>
                </a:ln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</a:rPr>
              <a:t>Спасибо за внимание!</a:t>
            </a:r>
            <a:endParaRPr lang="ru-RU" sz="7200" b="1" cap="all" spc="0" dirty="0">
              <a:ln w="0">
                <a:solidFill>
                  <a:srgbClr val="FFFF00"/>
                </a:solidFill>
              </a:ln>
              <a:solidFill>
                <a:srgbClr val="FF0000"/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IMG_1872.JPG"/>
          <p:cNvPicPr>
            <a:picLocks noChangeAspect="1"/>
          </p:cNvPicPr>
          <p:nvPr/>
        </p:nvPicPr>
        <p:blipFill>
          <a:blip r:embed="rId2" cstate="print"/>
          <a:srcRect l="10937" t="20833" r="20312" b="10416"/>
          <a:stretch>
            <a:fillRect/>
          </a:stretch>
        </p:blipFill>
        <p:spPr>
          <a:xfrm>
            <a:off x="0" y="0"/>
            <a:ext cx="6286544" cy="4714908"/>
          </a:xfrm>
          <a:prstGeom prst="rect">
            <a:avLst/>
          </a:prstGeom>
        </p:spPr>
      </p:pic>
      <p:pic>
        <p:nvPicPr>
          <p:cNvPr id="4" name="Рисунок 3" descr="20544e2807b08aaf6dc18d80c9e3e33d.jpg"/>
          <p:cNvPicPr>
            <a:picLocks noChangeAspect="1"/>
          </p:cNvPicPr>
          <p:nvPr/>
        </p:nvPicPr>
        <p:blipFill>
          <a:blip r:embed="rId3"/>
          <a:srcRect l="36012" t="4499" b="19016"/>
          <a:stretch>
            <a:fillRect/>
          </a:stretch>
        </p:blipFill>
        <p:spPr>
          <a:xfrm>
            <a:off x="4213409" y="3071810"/>
            <a:ext cx="4930591" cy="392906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0" y="714356"/>
            <a:ext cx="8858280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1" u="sng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Calibri" pitchFamily="34" charset="0"/>
              </a:rPr>
              <a:t>Тема исследования: </a:t>
            </a:r>
          </a:p>
          <a:p>
            <a:pPr marL="0" marR="0" lvl="0" indent="449263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800" b="1" i="1" dirty="0" smtClean="0">
                <a:solidFill>
                  <a:srgbClr val="FFFF00"/>
                </a:solidFill>
                <a:latin typeface="Calibri" pitchFamily="34" charset="0"/>
                <a:ea typeface="Calibri" pitchFamily="34" charset="0"/>
                <a:cs typeface="Calibri" pitchFamily="34" charset="0"/>
              </a:rPr>
              <a:t>                              </a:t>
            </a: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Calibri" pitchFamily="34" charset="0"/>
                <a:ea typeface="Calibri" pitchFamily="34" charset="0"/>
                <a:cs typeface="Calibri" pitchFamily="34" charset="0"/>
              </a:rPr>
              <a:t>«Из архивов пионерского детства».</a:t>
            </a:r>
            <a:endParaRPr kumimoji="0" lang="ru-RU" sz="3600" b="1" i="1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428596" y="2071678"/>
            <a:ext cx="8143900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1" u="sng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Актуальность </a:t>
            </a: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:</a:t>
            </a: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пионерское движение – это страница истории наших родителей, с которой надо познакомиться и рассказать подрастающему поколению.</a:t>
            </a:r>
            <a:endParaRPr kumimoji="0" lang="ru-RU" sz="3600" b="1" i="1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0" name="AutoShape 6" descr="https://avatanplus.com/files/resources/original/572f24c840c5b1549027ae49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2" name="AutoShape 8" descr="https://avatanplus.com/files/resources/original/572f24c840c5b1549027ae49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9" name="Рисунок 8" descr="117381298_PIONYERUY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00058" y="2214554"/>
            <a:ext cx="4543942" cy="4643446"/>
          </a:xfrm>
          <a:prstGeom prst="rect">
            <a:avLst/>
          </a:prstGeom>
        </p:spPr>
      </p:pic>
      <p:pic>
        <p:nvPicPr>
          <p:cNvPr id="10" name="Рисунок 9" descr="13653954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0587415">
            <a:off x="874497" y="4100537"/>
            <a:ext cx="3034233" cy="253772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_2158.JPG"/>
          <p:cNvPicPr>
            <a:picLocks noChangeAspect="1"/>
          </p:cNvPicPr>
          <p:nvPr/>
        </p:nvPicPr>
        <p:blipFill>
          <a:blip r:embed="rId2" cstate="print"/>
          <a:srcRect l="6779" r="23729"/>
          <a:stretch>
            <a:fillRect/>
          </a:stretch>
        </p:blipFill>
        <p:spPr>
          <a:xfrm rot="5400000">
            <a:off x="708312" y="-708312"/>
            <a:ext cx="3226814" cy="464343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 descr="IMG_2161.JPG"/>
          <p:cNvPicPr>
            <a:picLocks noChangeAspect="1"/>
          </p:cNvPicPr>
          <p:nvPr/>
        </p:nvPicPr>
        <p:blipFill>
          <a:blip r:embed="rId3" cstate="print"/>
          <a:srcRect l="30208" t="17708" r="19792" b="9215"/>
          <a:stretch>
            <a:fillRect/>
          </a:stretch>
        </p:blipFill>
        <p:spPr>
          <a:xfrm rot="5400000">
            <a:off x="5233727" y="518860"/>
            <a:ext cx="3177108" cy="464343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Прямоугольник 3"/>
          <p:cNvSpPr/>
          <p:nvPr/>
        </p:nvSpPr>
        <p:spPr>
          <a:xfrm>
            <a:off x="285720" y="3357562"/>
            <a:ext cx="516160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i="1" dirty="0" smtClean="0">
                <a:solidFill>
                  <a:srgbClr val="FF0000"/>
                </a:solidFill>
              </a:rPr>
              <a:t>социологический опрос. </a:t>
            </a:r>
            <a:endParaRPr lang="ru-RU" sz="3200" b="1" i="1" dirty="0">
              <a:solidFill>
                <a:srgbClr val="FF0000"/>
              </a:solidFill>
            </a:endParaRPr>
          </a:p>
        </p:txBody>
      </p:sp>
      <p:sp>
        <p:nvSpPr>
          <p:cNvPr id="19457" name="Rectangle 1"/>
          <p:cNvSpPr>
            <a:spLocks noChangeArrowheads="1"/>
          </p:cNvSpPr>
          <p:nvPr/>
        </p:nvSpPr>
        <p:spPr bwMode="auto">
          <a:xfrm>
            <a:off x="428596" y="4143380"/>
            <a:ext cx="6715172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- Знаете ли вы кто такие пионеры?  </a:t>
            </a:r>
            <a:endParaRPr kumimoji="0" lang="ru-RU" sz="1100" b="1" i="1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+mj-lt"/>
              <a:cs typeface="Arial" pitchFamily="34" charset="0"/>
            </a:endParaRPr>
          </a:p>
          <a:p>
            <a:pPr marL="0" marR="0" lvl="0" indent="44926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- Какие вы знаете атрибуты пионерской организации?</a:t>
            </a:r>
            <a:endParaRPr kumimoji="0" lang="ru-RU" sz="1100" b="1" i="1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+mj-lt"/>
              <a:cs typeface="Arial" pitchFamily="34" charset="0"/>
            </a:endParaRPr>
          </a:p>
          <a:p>
            <a:pPr marL="0" marR="0" lvl="0" indent="44926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- Х</a:t>
            </a:r>
            <a:r>
              <a:rPr kumimoji="0" lang="ru-RU" sz="2400" b="1" i="1" u="none" strike="noStrike" cap="none" normalizeH="0" baseline="0" dirty="0" smtClean="0" bmk="">
                <a:ln>
                  <a:noFill/>
                </a:ln>
                <a:solidFill>
                  <a:srgbClr val="FFFF00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отели бы вы, чтобы пионерская организация появилась в наше время?</a:t>
            </a:r>
            <a:endParaRPr kumimoji="0" lang="ru-RU" sz="2400" b="1" i="1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+mj-lt"/>
              <a:ea typeface="Calibri" pitchFamily="34" charset="0"/>
              <a:cs typeface="Times New Roman" pitchFamily="18" charset="0"/>
            </a:endParaRPr>
          </a:p>
          <a:p>
            <a:pPr marL="0" marR="0" lvl="0" indent="44926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На вопросы ответили 53 человека. </a:t>
            </a:r>
            <a:endParaRPr kumimoji="0" lang="ru-RU" sz="1800" b="1" i="1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+mj-lt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1"/>
          <p:cNvSpPr>
            <a:spLocks noChangeArrowheads="1"/>
          </p:cNvSpPr>
          <p:nvPr/>
        </p:nvSpPr>
        <p:spPr bwMode="auto">
          <a:xfrm>
            <a:off x="0" y="428604"/>
            <a:ext cx="9144000" cy="40318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Calibri" pitchFamily="34" charset="0"/>
                <a:ea typeface="Calibri" pitchFamily="34" charset="0"/>
                <a:cs typeface="Calibri" pitchFamily="34" charset="0"/>
              </a:rPr>
              <a:t>- мои одноклассники не знают о пионерах </a:t>
            </a:r>
            <a:endParaRPr kumimoji="0" lang="ru-RU" sz="1400" b="1" i="1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Calibri" pitchFamily="34" charset="0"/>
              <a:cs typeface="Calibri" pitchFamily="34" charset="0"/>
            </a:endParaRPr>
          </a:p>
          <a:p>
            <a:pPr marL="0" marR="0" lvl="0" indent="44926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Calibri" pitchFamily="34" charset="0"/>
                <a:ea typeface="Calibri" pitchFamily="34" charset="0"/>
                <a:cs typeface="Calibri" pitchFamily="34" charset="0"/>
              </a:rPr>
              <a:t>- 9 старшеклассников знают о пионерах </a:t>
            </a:r>
            <a:endParaRPr kumimoji="0" lang="ru-RU" sz="1400" b="1" i="1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Calibri" pitchFamily="34" charset="0"/>
              <a:cs typeface="Calibri" pitchFamily="34" charset="0"/>
            </a:endParaRPr>
          </a:p>
          <a:p>
            <a:pPr marL="0" marR="0" lvl="0" indent="44926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Calibri" pitchFamily="34" charset="0"/>
                <a:ea typeface="Calibri" pitchFamily="34" charset="0"/>
                <a:cs typeface="Calibri" pitchFamily="34" charset="0"/>
              </a:rPr>
              <a:t>- 28 знают про атрибуты пионеров, </a:t>
            </a:r>
            <a:endParaRPr kumimoji="0" lang="ru-RU" sz="1400" b="1" i="1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Calibri" pitchFamily="34" charset="0"/>
              <a:cs typeface="Calibri" pitchFamily="34" charset="0"/>
            </a:endParaRPr>
          </a:p>
          <a:p>
            <a:pPr marL="0" marR="0" lvl="0" indent="44926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Calibri" pitchFamily="34" charset="0"/>
                <a:ea typeface="Calibri" pitchFamily="34" charset="0"/>
                <a:cs typeface="Calibri" pitchFamily="34" charset="0"/>
              </a:rPr>
              <a:t>- 13 ребят ничего не знают</a:t>
            </a:r>
            <a:endParaRPr kumimoji="0" lang="ru-RU" sz="1400" b="1" i="1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Calibri" pitchFamily="34" charset="0"/>
              <a:cs typeface="Calibri" pitchFamily="34" charset="0"/>
            </a:endParaRPr>
          </a:p>
          <a:p>
            <a:pPr marL="0" marR="0" lvl="0" indent="44926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Calibri" pitchFamily="34" charset="0"/>
                <a:ea typeface="Calibri" pitchFamily="34" charset="0"/>
                <a:cs typeface="Calibri" pitchFamily="34" charset="0"/>
              </a:rPr>
              <a:t>- 19 человек хотели бы вернуть пионерскую организацию</a:t>
            </a:r>
            <a:endParaRPr kumimoji="0" lang="ru-RU" sz="1400" b="1" i="1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Calibri" pitchFamily="34" charset="0"/>
              <a:cs typeface="Calibri" pitchFamily="34" charset="0"/>
            </a:endParaRPr>
          </a:p>
          <a:p>
            <a:pPr marL="0" marR="0" lvl="0" indent="44926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Calibri" pitchFamily="34" charset="0"/>
                <a:ea typeface="Calibri" pitchFamily="34" charset="0"/>
                <a:cs typeface="Calibri" pitchFamily="34" charset="0"/>
              </a:rPr>
              <a:t>- 12 учителей сами были пионерами и согласны вернуть пионерское движение</a:t>
            </a:r>
            <a:endParaRPr kumimoji="0" lang="ru-RU" sz="4000" b="1" i="1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1"/>
          <p:cNvSpPr>
            <a:spLocks noChangeArrowheads="1"/>
          </p:cNvSpPr>
          <p:nvPr/>
        </p:nvSpPr>
        <p:spPr bwMode="auto">
          <a:xfrm>
            <a:off x="500034" y="357166"/>
            <a:ext cx="7358114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1" u="sng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Calibri" pitchFamily="34" charset="0"/>
              </a:rPr>
              <a:t>цель исследования</a:t>
            </a: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Calibri" pitchFamily="34" charset="0"/>
              </a:rPr>
              <a:t>: </a:t>
            </a: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Calibri" pitchFamily="34" charset="0"/>
                <a:ea typeface="Calibri" pitchFamily="34" charset="0"/>
                <a:cs typeface="Calibri" pitchFamily="34" charset="0"/>
              </a:rPr>
              <a:t>изучить историю семейных фотографий, из разных архивов узнать историю пионерского движения; встретиться с пионерами прошлых лет.</a:t>
            </a:r>
            <a:endParaRPr kumimoji="0" lang="ru-RU" sz="1200" b="1" i="1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Calibri" pitchFamily="34" charset="0"/>
              <a:cs typeface="Calibri" pitchFamily="34" charset="0"/>
            </a:endParaRPr>
          </a:p>
        </p:txBody>
      </p:sp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0" y="2571744"/>
            <a:ext cx="9144000" cy="39703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1" u="sng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Calibri" pitchFamily="34" charset="0"/>
              </a:rPr>
              <a:t>задачи:</a:t>
            </a:r>
            <a:endParaRPr kumimoji="0" lang="ru-RU" sz="1200" b="1" i="1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Calibri" pitchFamily="34" charset="0"/>
              <a:cs typeface="Calibri" pitchFamily="34" charset="0"/>
            </a:endParaRPr>
          </a:p>
          <a:p>
            <a:pPr marL="0" marR="0" lvl="0" indent="44926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Calibri" pitchFamily="34" charset="0"/>
                <a:ea typeface="Calibri" pitchFamily="34" charset="0"/>
                <a:cs typeface="Calibri" pitchFamily="34" charset="0"/>
              </a:rPr>
              <a:t>- познакомиться с биографией пионерской жизни моей семьи;</a:t>
            </a:r>
            <a:endParaRPr kumimoji="0" lang="ru-RU" sz="1200" b="1" i="1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Calibri" pitchFamily="34" charset="0"/>
              <a:cs typeface="Calibri" pitchFamily="34" charset="0"/>
            </a:endParaRPr>
          </a:p>
          <a:p>
            <a:pPr marL="0" marR="0" lvl="0" indent="44926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Calibri" pitchFamily="34" charset="0"/>
                <a:ea typeface="Calibri" pitchFamily="34" charset="0"/>
                <a:cs typeface="Calibri" pitchFamily="34" charset="0"/>
              </a:rPr>
              <a:t>- собрать интересную информацию о пионерском движении; </a:t>
            </a:r>
            <a:endParaRPr kumimoji="0" lang="ru-RU" sz="1200" b="1" i="1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Calibri" pitchFamily="34" charset="0"/>
              <a:cs typeface="Calibri" pitchFamily="34" charset="0"/>
            </a:endParaRPr>
          </a:p>
          <a:p>
            <a:pPr marL="0" marR="0" lvl="0" indent="44926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Calibri" pitchFamily="34" charset="0"/>
                <a:ea typeface="Calibri" pitchFamily="34" charset="0"/>
                <a:cs typeface="Calibri" pitchFamily="34" charset="0"/>
              </a:rPr>
              <a:t>- посетить городской и школьные музеи;</a:t>
            </a:r>
            <a:endParaRPr kumimoji="0" lang="ru-RU" sz="1200" b="1" i="1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Calibri" pitchFamily="34" charset="0"/>
              <a:cs typeface="Calibri" pitchFamily="34" charset="0"/>
            </a:endParaRPr>
          </a:p>
          <a:p>
            <a:pPr marL="0" marR="0" lvl="0" indent="44926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Calibri" pitchFamily="34" charset="0"/>
                <a:ea typeface="Calibri" pitchFamily="34" charset="0"/>
                <a:cs typeface="Calibri" pitchFamily="34" charset="0"/>
              </a:rPr>
              <a:t>- провести интервью со старшим поколением;</a:t>
            </a:r>
            <a:endParaRPr kumimoji="0" lang="ru-RU" sz="1200" b="1" i="1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Calibri" pitchFamily="34" charset="0"/>
              <a:cs typeface="Calibri" pitchFamily="34" charset="0"/>
            </a:endParaRPr>
          </a:p>
          <a:p>
            <a:pPr marL="0" marR="0" lvl="0" indent="44926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Calibri" pitchFamily="34" charset="0"/>
                <a:ea typeface="Calibri" pitchFamily="34" charset="0"/>
                <a:cs typeface="Calibri" pitchFamily="34" charset="0"/>
              </a:rPr>
              <a:t>- рассказать о своем исследовании одноклассникам;</a:t>
            </a:r>
          </a:p>
          <a:p>
            <a:pPr marL="0" marR="0" lvl="0" indent="44926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Calibri" pitchFamily="34" charset="0"/>
                <a:ea typeface="Calibri" pitchFamily="34" charset="0"/>
                <a:cs typeface="Calibri" pitchFamily="34" charset="0"/>
              </a:rPr>
              <a:t>- создать в классе свою детскую организацию</a:t>
            </a:r>
            <a:r>
              <a:rPr kumimoji="0" lang="ru-RU" sz="1200" b="1" i="1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Calibri" pitchFamily="34" charset="0"/>
                <a:cs typeface="Calibri" pitchFamily="34" charset="0"/>
              </a:rPr>
              <a:t> </a:t>
            </a:r>
            <a:endParaRPr kumimoji="0" lang="ru-RU" sz="3600" b="1" i="1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214282" y="500042"/>
            <a:ext cx="7786742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1" u="sng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Calibri" pitchFamily="34" charset="0"/>
              </a:rPr>
              <a:t>гипотеза</a:t>
            </a: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Calibri" pitchFamily="34" charset="0"/>
              </a:rPr>
              <a:t>: </a:t>
            </a: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Calibri" pitchFamily="34" charset="0"/>
                <a:ea typeface="Times New Roman" pitchFamily="18" charset="0"/>
                <a:cs typeface="Calibri" pitchFamily="34" charset="0"/>
              </a:rPr>
              <a:t>если мы познакомимся с историей пионерского детства родителей,</a:t>
            </a: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Calibri" pitchFamily="34" charset="0"/>
                <a:ea typeface="Calibri" pitchFamily="34" charset="0"/>
                <a:cs typeface="Calibri" pitchFamily="34" charset="0"/>
              </a:rPr>
              <a:t> то мы, современные дети, можем сделать свое детство интересным и счастливым. </a:t>
            </a:r>
            <a:endParaRPr kumimoji="0" lang="ru-RU" sz="3600" b="1" i="1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Calibri" pitchFamily="34" charset="0"/>
              <a:cs typeface="Calibri" pitchFamily="34" charset="0"/>
            </a:endParaRP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285720" y="2571744"/>
            <a:ext cx="7929618" cy="2246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1" u="sng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Calibri" pitchFamily="34" charset="0"/>
              </a:rPr>
              <a:t>Объект</a:t>
            </a: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Calibri" pitchFamily="34" charset="0"/>
              </a:rPr>
              <a:t>:</a:t>
            </a: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Calibri" pitchFamily="34" charset="0"/>
                <a:ea typeface="Calibri" pitchFamily="34" charset="0"/>
                <a:cs typeface="Calibri" pitchFamily="34" charset="0"/>
              </a:rPr>
              <a:t> фотографии семейного альбома; рассказы старшего поколения об истории развития пионерского движения; </a:t>
            </a: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Calibri" pitchFamily="34" charset="0"/>
                <a:ea typeface="Times New Roman" pitchFamily="18" charset="0"/>
                <a:cs typeface="Calibri" pitchFamily="34" charset="0"/>
              </a:rPr>
              <a:t>детские печатные издания, хранящиеся в школьной библиотеке, в музеях.</a:t>
            </a:r>
            <a:endParaRPr kumimoji="0" lang="ru-RU" sz="3600" b="1" i="1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331</TotalTime>
  <Words>338</Words>
  <PresentationFormat>Экран (4:3)</PresentationFormat>
  <Paragraphs>44</Paragraphs>
  <Slides>33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33</vt:i4>
      </vt:variant>
    </vt:vector>
  </HeadingPairs>
  <TitlesOfParts>
    <vt:vector size="34" baseType="lpstr">
      <vt:lpstr>Поток</vt:lpstr>
      <vt:lpstr>«Из архивов пионерского детства»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«Из архивов пионерского детства»</dc:title>
  <dc:creator>Даша</dc:creator>
  <cp:lastModifiedBy>Даша</cp:lastModifiedBy>
  <cp:revision>30</cp:revision>
  <dcterms:created xsi:type="dcterms:W3CDTF">2018-02-08T05:12:01Z</dcterms:created>
  <dcterms:modified xsi:type="dcterms:W3CDTF">2018-04-10T12:11:18Z</dcterms:modified>
</cp:coreProperties>
</file>