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88" autoAdjust="0"/>
    <p:restoredTop sz="94654" autoAdjust="0"/>
  </p:normalViewPr>
  <p:slideViewPr>
    <p:cSldViewPr>
      <p:cViewPr varScale="1">
        <p:scale>
          <a:sx n="81" d="100"/>
          <a:sy n="81" d="100"/>
        </p:scale>
        <p:origin x="-9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21D2F-D4E1-403B-AFC8-1EEDD467A283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3320E-B170-40A8-9646-0E6822F58A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3320E-B170-40A8-9646-0E6822F58AB9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ut.edu.ua/uploads/p_486_52049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71546"/>
            <a:ext cx="6843706" cy="221457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Английский в сфере информационных технологий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7848" y="4214818"/>
            <a:ext cx="3486152" cy="221455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 Выполнил: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rgbClr val="FFFF00"/>
                </a:solidFill>
              </a:rPr>
              <a:t>Ученик 10 «А» класса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rgbClr val="FFFF00"/>
                </a:solidFill>
              </a:rPr>
              <a:t>Ковалёв Данил Евгеньевич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rgbClr val="FFFF00"/>
                </a:solidFill>
              </a:rPr>
              <a:t>Научный руководитель:</a:t>
            </a:r>
            <a:endParaRPr lang="ru-RU" sz="2000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rgbClr val="FFFF00"/>
                </a:solidFill>
              </a:rPr>
              <a:t>                                                                                </a:t>
            </a:r>
            <a:r>
              <a:rPr lang="ru-RU" sz="2000" b="1" dirty="0" err="1" smtClean="0">
                <a:solidFill>
                  <a:srgbClr val="FFFF00"/>
                </a:solidFill>
              </a:rPr>
              <a:t>Подымкина</a:t>
            </a:r>
            <a:r>
              <a:rPr lang="ru-RU" sz="2000" b="1" dirty="0" smtClean="0">
                <a:solidFill>
                  <a:srgbClr val="FFFF00"/>
                </a:solidFill>
              </a:rPr>
              <a:t> Ирина Игоревна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Согласно этой методике, изучить иностранный язык можно, став на период обучения другим человеком – носителем языка. Изучая язык таким образом, все учащиеся выбирают себе имена, придумывают биографии. За счет этого в аудитории создается иллюзия того, что находятся обучаемые находятся в совершенно ином мире - в мире изучаемого языка. Все это делается для того, чтобы любой человек в процессе обучения мог полностью адаптироваться к новой обстановке, расслабиться, находясь в игровой обстановке, раскрыться, и речь, языковые навыки стали максимально близки к носителю языка. 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Метод погружения 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>
            <a:noAutofit/>
          </a:bodyPr>
          <a:lstStyle/>
          <a:p>
            <a:r>
              <a:rPr lang="ru-RU" sz="2200" dirty="0" smtClean="0"/>
              <a:t>Согласно методу под названием «Метод молчания», (он появился в 60-х годах), знание языка изначально заложено в самом человеке, и самое главное - не мешать учащемуся и не навязывать точку зрения преподавателя. </a:t>
            </a:r>
          </a:p>
          <a:p>
            <a:r>
              <a:rPr lang="ru-RU" sz="2200" dirty="0" smtClean="0"/>
              <a:t>Следуя данной методике, преподаватель не говорит ни слова на изучаемом языке, чтобы не сбивать у обучаемых их субъективное восприятие языка. </a:t>
            </a:r>
          </a:p>
          <a:p>
            <a:r>
              <a:rPr lang="ru-RU" sz="2200" dirty="0" smtClean="0"/>
              <a:t>При обучении произношению преподаватель пользуется цветными таблицами, на которых каждый цвет или символ обозначает определенный звук, и так презентует новые слова. Например, чтобы «сказать» слово «</a:t>
            </a:r>
            <a:r>
              <a:rPr lang="ru-RU" sz="2200" dirty="0" err="1" smtClean="0"/>
              <a:t>pencil</a:t>
            </a:r>
            <a:r>
              <a:rPr lang="ru-RU" sz="2200" dirty="0" smtClean="0"/>
              <a:t>» - «карандаш», вам нужно сначала показать квадратик, обозначающий звук «</a:t>
            </a:r>
            <a:r>
              <a:rPr lang="ru-RU" sz="2200" dirty="0" err="1" smtClean="0"/>
              <a:t>p</a:t>
            </a:r>
            <a:r>
              <a:rPr lang="ru-RU" sz="2200" dirty="0" smtClean="0"/>
              <a:t>», затем - квадратик, обозначающий звук «</a:t>
            </a:r>
            <a:r>
              <a:rPr lang="ru-RU" sz="2200" dirty="0" err="1" smtClean="0"/>
              <a:t>e</a:t>
            </a:r>
            <a:r>
              <a:rPr lang="ru-RU" sz="2200" dirty="0" smtClean="0"/>
              <a:t>» и т.п.. </a:t>
            </a:r>
            <a:endParaRPr lang="ru-RU" sz="2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01122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Метод молчания (</a:t>
            </a:r>
            <a:r>
              <a:rPr lang="ru-RU" sz="3600" dirty="0" err="1" smtClean="0"/>
              <a:t>Silent</a:t>
            </a:r>
            <a:r>
              <a:rPr lang="ru-RU" sz="3600" dirty="0" smtClean="0"/>
              <a:t> </a:t>
            </a:r>
            <a:r>
              <a:rPr lang="ru-RU" sz="3600" dirty="0" err="1" smtClean="0"/>
              <a:t>way</a:t>
            </a:r>
            <a:r>
              <a:rPr lang="ru-RU" sz="3600" dirty="0" smtClean="0"/>
              <a:t>).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71546"/>
            <a:ext cx="8229600" cy="4525963"/>
          </a:xfrm>
        </p:spPr>
        <p:txBody>
          <a:bodyPr>
            <a:noAutofit/>
          </a:bodyPr>
          <a:lstStyle/>
          <a:p>
            <a:r>
              <a:rPr lang="ru-RU" sz="2000" dirty="0" smtClean="0"/>
              <a:t>Занятия проходят в следующем ключе: обучаемый на первых стадиях обучения не говорит ни слова – ведь сначала он должен получить достаточное количество «пассивных» знаний. В течение первых уроков обучающийся постоянно слушает иностранную речь, он что-то читает, но при этом не говорит ни одного слова на изучаемом языке. Затем в процессе обучения наступает период, когда он уже должен реагировать на услышанное или прочитанное – но реагировать только действием. </a:t>
            </a:r>
            <a:r>
              <a:rPr lang="ru-RU" sz="2000" dirty="0" smtClean="0"/>
              <a:t>Сначала </a:t>
            </a:r>
            <a:r>
              <a:rPr lang="ru-RU" sz="2000" dirty="0" smtClean="0"/>
              <a:t>изучаются слова, обозначающие физическое движение. Например, когда изучают слово «встать», все встают, «сесть» - садятся, и т.п. . Хороший эффект достигается за счет того, что всю получаемую информацию человек пропускает через себя. </a:t>
            </a:r>
          </a:p>
          <a:p>
            <a:r>
              <a:rPr lang="ru-RU" sz="2000" dirty="0" smtClean="0"/>
              <a:t>Немаловажно также то, что в процессе изучения языка по данному методу студенты общаются (прямо или косвенно) не только с преподавателем, но и между собой. </a:t>
            </a:r>
            <a:r>
              <a:rPr lang="ru-RU" sz="2000" dirty="0" smtClean="0"/>
              <a:t>Этот </a:t>
            </a:r>
            <a:r>
              <a:rPr lang="ru-RU" sz="2000" dirty="0" smtClean="0"/>
              <a:t>метод отлично подходит для интровертов – людей, предпочитающих слушать, а не говорить.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Метод физического реагирования (</a:t>
            </a:r>
            <a:r>
              <a:rPr lang="ru-RU" sz="3600" dirty="0" err="1" smtClean="0"/>
              <a:t>Total-physical</a:t>
            </a:r>
            <a:r>
              <a:rPr lang="ru-RU" sz="3600" dirty="0" smtClean="0"/>
              <a:t> </a:t>
            </a:r>
            <a:r>
              <a:rPr lang="ru-RU" sz="3600" dirty="0" err="1" smtClean="0"/>
              <a:t>response</a:t>
            </a:r>
            <a:r>
              <a:rPr lang="ru-RU" sz="3600" dirty="0" smtClean="0"/>
              <a:t>).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iki.vspu.ru/_media/workroom/ikto/m5/katese1/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2837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4318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ЗА ВНИМАНИЕ!</a:t>
            </a:r>
            <a:endParaRPr lang="ru-RU" sz="6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s://sdelanounas.ru/i/c/2/r/f_c2RlbGFub3VuYXMucnUvdXBsb2Fkcy83LzUvNzUxMTUxOTMwNTQ0MF9vcmlnLmpwZWc_X19pZD0xMDQxMzg=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4400" y="3854496"/>
            <a:ext cx="4519600" cy="3003504"/>
          </a:xfrm>
          <a:prstGeom prst="rect">
            <a:avLst/>
          </a:prstGeom>
          <a:noFill/>
        </p:spPr>
      </p:pic>
      <p:pic>
        <p:nvPicPr>
          <p:cNvPr id="27652" name="Picture 4" descr="https://im0-tub-ru.yandex.net/i?id=7d5d0b0724d64720839c32951523c7c3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2524126"/>
          </a:xfrm>
          <a:prstGeom prst="rect">
            <a:avLst/>
          </a:prstGeom>
          <a:noFill/>
        </p:spPr>
      </p:pic>
      <p:pic>
        <p:nvPicPr>
          <p:cNvPr id="27650" name="Picture 2" descr="https://avatars.mds.yandex.net/get-zen_doc/44645/pub_5c6d04697fdedf00af7e88e7_5c6d051072611b00b4fff5d7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92562"/>
            <a:ext cx="4679758" cy="28654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Смартфоны,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электронные панели,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планшеты,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компьютеры,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станки с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различными цифровыми датчиками и многое другое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Как советуют работники различных фирм и работники IT компаний, с уверенностью сказать, что технический английский труднее выучить без базы классического британского английского языка, поэтому следует ответ, что необходим именно этот язык.</a:t>
            </a:r>
          </a:p>
          <a:p>
            <a:r>
              <a:rPr lang="ru-RU" sz="2400" dirty="0" smtClean="0"/>
              <a:t>Имеет место быть такому вопросу, как уровень изучения языка.</a:t>
            </a:r>
          </a:p>
          <a:p>
            <a:r>
              <a:rPr lang="ru-RU" sz="2400" dirty="0" smtClean="0"/>
              <a:t>Как мне удалось узнать, он подразделяется на несколько уровней</a:t>
            </a:r>
            <a:r>
              <a:rPr lang="ru-RU" sz="2400" dirty="0" smtClean="0"/>
              <a:t>: А1, А2, В1, В2, С1, С2.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Какой английский учить, технический или обычный?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Восприятие </a:t>
            </a:r>
            <a:r>
              <a:rPr lang="ru-RU" dirty="0" smtClean="0"/>
              <a:t>и понимание общего значения сути контекста в определенной сфере (разговоры, фильмы, аудио, книги). Особенностями уровня является пассивный словарный запас и сложности в интерактивном участии (беседы, письма, конференции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А2</a:t>
            </a:r>
          </a:p>
          <a:p>
            <a:pPr>
              <a:buNone/>
            </a:pPr>
            <a:r>
              <a:rPr lang="ru-RU" dirty="0" smtClean="0"/>
              <a:t>Полное </a:t>
            </a:r>
            <a:r>
              <a:rPr lang="ru-RU" dirty="0" smtClean="0"/>
              <a:t>понимание носителей языка, устойчивые навыки письма и устной речи в понятной форме.</a:t>
            </a:r>
          </a:p>
          <a:p>
            <a:pPr>
              <a:buNone/>
            </a:pPr>
            <a:endParaRPr lang="ru-RU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</a:t>
            </a:r>
            <a:r>
              <a:rPr lang="ru-RU" dirty="0" smtClean="0"/>
              <a:t>олное </a:t>
            </a:r>
            <a:r>
              <a:rPr lang="ru-RU" dirty="0" smtClean="0"/>
              <a:t>понимание любого источника информации, умение четко и последовательно выразить свои мысли без логических подмен из родного языка. Восприятие нестандартного хода мыслей, такого как метафоры, переносное значение, поговорки, сарказм, юмор, двусмысленность выражений, культурные особенности.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ru-RU" dirty="0" smtClean="0"/>
              <a:t>С1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Полное </a:t>
            </a:r>
            <a:r>
              <a:rPr lang="ru-RU" dirty="0" smtClean="0"/>
              <a:t>знание, а также навыки имитации и создания культурно-языкового контекста: адаптация к особенностям акцента, локальным выражениям и связи языка с культурной средой. Также это означает высокую степень свободы в выражении своих мыслей в понятной для окружающих форме, знание и создание идиом, активное использование переносного значения слов. Например, понимание и применение врачебного юмора свидетельствует о совершенном уровне владения специализированным медицинским английским.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С2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519175"/>
          </a:xfrm>
        </p:spPr>
        <p:txBody>
          <a:bodyPr/>
          <a:lstStyle/>
          <a:p>
            <a:r>
              <a:rPr lang="ru-RU" dirty="0" smtClean="0"/>
              <a:t>Грамматико-переводной </a:t>
            </a:r>
            <a:r>
              <a:rPr lang="ru-RU" dirty="0" smtClean="0"/>
              <a:t>метод.</a:t>
            </a:r>
          </a:p>
          <a:p>
            <a:r>
              <a:rPr lang="ru-RU" dirty="0" smtClean="0"/>
              <a:t>Коммуникативный метод .</a:t>
            </a:r>
          </a:p>
          <a:p>
            <a:r>
              <a:rPr lang="ru-RU" dirty="0" smtClean="0"/>
              <a:t>Метод погружения .</a:t>
            </a:r>
          </a:p>
          <a:p>
            <a:r>
              <a:rPr lang="ru-RU" dirty="0" smtClean="0"/>
              <a:t>Метод </a:t>
            </a:r>
            <a:r>
              <a:rPr lang="ru-RU" dirty="0" smtClean="0"/>
              <a:t>молчания.</a:t>
            </a:r>
            <a:endParaRPr lang="ru-RU" dirty="0" smtClean="0"/>
          </a:p>
          <a:p>
            <a:r>
              <a:rPr lang="ru-RU" dirty="0" smtClean="0"/>
              <a:t>Метод физического </a:t>
            </a:r>
            <a:r>
              <a:rPr lang="ru-RU" dirty="0" smtClean="0"/>
              <a:t>реагирования.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Методики изучения языка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Согласно этому методу, владение языком складывается запоминания некоторого количества слов и знания грамматики. Процесс обучения состоит в том, что ученик последовательно изучает разные грамматические схемы и пополняет свой словарный запас. Текстовые учебные материалы – это так называемый искусственный текст, в котором не важен смысл того, что вы скажете, важно то, как вы это скажете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Грамматико-переводной (лексико-грамматический, традиционный) метод.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376672"/>
          </a:xfrm>
        </p:spPr>
        <p:txBody>
          <a:bodyPr>
            <a:noAutofit/>
          </a:bodyPr>
          <a:lstStyle/>
          <a:p>
            <a:r>
              <a:rPr lang="ru-RU" sz="2100" dirty="0" smtClean="0"/>
              <a:t>-На сегодняшний день это самый популярный метод изучения иностранных языков – после уже описанного традиционного. Для начала 70-х он стал настоящим прорывом, потому что основная цель данного метода – научить человека взаимодействовать с другими людьми на изучаемом языке, что подразумевает все формы общения: речь, письмо (как чтение, так и навыки написания текстов), умение слушать и понимать сказанное собеседником. Этого проще всего достичь, обучая человека в естественных условиях - естественных, прежде всего, с точки зрения здравого смысла. Например, вопрос преподавателя «Что это?» с указанием на стул, может считаться естественным только в том случае, если преподаватель на самом деле не знает, что же это такое и т.д. </a:t>
            </a:r>
            <a:endParaRPr lang="ru-RU" sz="21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Коммуникативный </a:t>
            </a:r>
            <a:r>
              <a:rPr lang="ru-RU" dirty="0" smtClean="0"/>
              <a:t>метод.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107</TotalTime>
  <Words>729</Words>
  <PresentationFormat>Экран (4:3)</PresentationFormat>
  <Paragraphs>45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Английский в сфере информационных технологий</vt:lpstr>
      <vt:lpstr>Слайд 2</vt:lpstr>
      <vt:lpstr>Какой английский учить, технический или обычный? </vt:lpstr>
      <vt:lpstr>А1</vt:lpstr>
      <vt:lpstr>С1</vt:lpstr>
      <vt:lpstr>С2 </vt:lpstr>
      <vt:lpstr>Методики изучения языка </vt:lpstr>
      <vt:lpstr>Грамматико-переводной (лексико-грамматический, традиционный) метод. </vt:lpstr>
      <vt:lpstr>Коммуникативный метод. </vt:lpstr>
      <vt:lpstr>Метод погружения .</vt:lpstr>
      <vt:lpstr>Метод молчания (Silent way).</vt:lpstr>
      <vt:lpstr>Метод физического реагирования (Total-physical response).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в сфере информационных технологий</dc:title>
  <dc:creator>Пользователь</dc:creator>
  <cp:lastModifiedBy>Пользователь</cp:lastModifiedBy>
  <cp:revision>13</cp:revision>
  <dcterms:created xsi:type="dcterms:W3CDTF">2019-11-28T18:12:08Z</dcterms:created>
  <dcterms:modified xsi:type="dcterms:W3CDTF">2019-11-29T20:06:46Z</dcterms:modified>
</cp:coreProperties>
</file>