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80" r:id="rId22"/>
    <p:sldId id="276" r:id="rId23"/>
    <p:sldId id="277" r:id="rId24"/>
    <p:sldId id="279" r:id="rId25"/>
    <p:sldId id="278" r:id="rId26"/>
    <p:sldId id="282" r:id="rId27"/>
    <p:sldId id="28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267F"/>
    <a:srgbClr val="FECB00"/>
    <a:srgbClr val="111E31"/>
    <a:srgbClr val="729F11"/>
    <a:srgbClr val="F7E8E1"/>
    <a:srgbClr val="F1FCFE"/>
    <a:srgbClr val="DBF6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-965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8/23/2022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jpeg"/><Relationship Id="rId18" Type="http://schemas.openxmlformats.org/officeDocument/2006/relationships/image" Target="../media/image4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17" Type="http://schemas.openxmlformats.org/officeDocument/2006/relationships/image" Target="../media/image46.jpeg"/><Relationship Id="rId2" Type="http://schemas.openxmlformats.org/officeDocument/2006/relationships/image" Target="../media/image31.jpeg"/><Relationship Id="rId16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5" Type="http://schemas.openxmlformats.org/officeDocument/2006/relationships/image" Target="../media/image4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Relationship Id="rId1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0566" y="2025472"/>
            <a:ext cx="5015484" cy="2387600"/>
          </a:xfrm>
        </p:spPr>
        <p:txBody>
          <a:bodyPr/>
          <a:lstStyle/>
          <a:p>
            <a:r>
              <a:rPr lang="ru-RU" b="1" dirty="0" smtClean="0">
                <a:solidFill>
                  <a:srgbClr val="6F267F"/>
                </a:solidFill>
                <a:latin typeface="+mn-lt"/>
              </a:rPr>
              <a:t>Юный финансист</a:t>
            </a:r>
            <a:endParaRPr lang="en-US" b="1" dirty="0">
              <a:solidFill>
                <a:srgbClr val="6F267F"/>
              </a:solidFill>
              <a:latin typeface="+mn-lt"/>
            </a:endParaRPr>
          </a:p>
        </p:txBody>
      </p:sp>
      <p:pic>
        <p:nvPicPr>
          <p:cNvPr id="1026" name="Picture 2" descr="C:\Users\Владелец\Desktop\1613677822_11-p-fon-dlya-prezentatsii-finansovaya-gramotno-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1" t="10818" r="22941" b="14747"/>
          <a:stretch/>
        </p:blipFill>
        <p:spPr bwMode="auto">
          <a:xfrm>
            <a:off x="5701084" y="2419035"/>
            <a:ext cx="2894275" cy="3961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</a:rPr>
              <a:t>Приложение к игре «Найди одинаковые монетки»</a:t>
            </a:r>
            <a:endParaRPr lang="ru-RU" b="1" dirty="0">
              <a:solidFill>
                <a:srgbClr val="6F267F"/>
              </a:solidFill>
            </a:endParaRPr>
          </a:p>
        </p:txBody>
      </p:sp>
      <p:pic>
        <p:nvPicPr>
          <p:cNvPr id="3074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0" t="44141" r="41009"/>
          <a:stretch/>
        </p:blipFill>
        <p:spPr bwMode="auto">
          <a:xfrm>
            <a:off x="3110184" y="1891964"/>
            <a:ext cx="1579482" cy="15248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4" t="50000" r="1258" b="1654"/>
          <a:stretch/>
        </p:blipFill>
        <p:spPr bwMode="auto">
          <a:xfrm>
            <a:off x="1747720" y="3501341"/>
            <a:ext cx="1274393" cy="124527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233" r="61168" b="54105"/>
          <a:stretch/>
        </p:blipFill>
        <p:spPr bwMode="auto">
          <a:xfrm>
            <a:off x="5569918" y="2055628"/>
            <a:ext cx="1220005" cy="119756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0" t="2785" r="17464" b="47097"/>
          <a:stretch/>
        </p:blipFill>
        <p:spPr bwMode="auto">
          <a:xfrm>
            <a:off x="7084757" y="1891964"/>
            <a:ext cx="1430946" cy="136690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Владелец\Desktop\861942_big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0" t="2785" r="17464" b="47097"/>
          <a:stretch/>
        </p:blipFill>
        <p:spPr bwMode="auto">
          <a:xfrm>
            <a:off x="7116562" y="3428263"/>
            <a:ext cx="1434195" cy="136998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233" r="61168" b="54105"/>
          <a:stretch/>
        </p:blipFill>
        <p:spPr bwMode="auto">
          <a:xfrm>
            <a:off x="5569917" y="3549050"/>
            <a:ext cx="1220005" cy="119756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4" t="50000" r="1258" b="1654"/>
          <a:stretch/>
        </p:blipFill>
        <p:spPr bwMode="auto">
          <a:xfrm>
            <a:off x="3289286" y="3516571"/>
            <a:ext cx="1221277" cy="11933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0" t="44141" r="41009"/>
          <a:stretch/>
        </p:blipFill>
        <p:spPr bwMode="auto">
          <a:xfrm>
            <a:off x="1409686" y="1876061"/>
            <a:ext cx="1612427" cy="155669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0" t="44141" r="41009"/>
          <a:stretch/>
        </p:blipFill>
        <p:spPr bwMode="auto">
          <a:xfrm>
            <a:off x="3130394" y="1968015"/>
            <a:ext cx="1579482" cy="152488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233" r="61168" b="54105"/>
          <a:stretch/>
        </p:blipFill>
        <p:spPr bwMode="auto">
          <a:xfrm>
            <a:off x="5590128" y="2131679"/>
            <a:ext cx="1220005" cy="119756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0" t="2785" r="17464" b="47097"/>
          <a:stretch/>
        </p:blipFill>
        <p:spPr bwMode="auto">
          <a:xfrm>
            <a:off x="7104967" y="1968015"/>
            <a:ext cx="1430946" cy="136690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0" t="44141" r="41009"/>
          <a:stretch/>
        </p:blipFill>
        <p:spPr bwMode="auto">
          <a:xfrm>
            <a:off x="1429896" y="1952112"/>
            <a:ext cx="1612427" cy="155669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321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581" y="-4608"/>
            <a:ext cx="7608901" cy="45385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6F267F"/>
                </a:solidFill>
              </a:rPr>
              <a:t>Что можно купить за деньги?</a:t>
            </a:r>
            <a:endParaRPr lang="ru-RU" sz="2800" b="1" dirty="0">
              <a:solidFill>
                <a:srgbClr val="6F267F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02721" y="3579414"/>
            <a:ext cx="7608901" cy="4538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6F267F"/>
                </a:solidFill>
              </a:rPr>
              <a:t>Что нельзя купить за деньги?</a:t>
            </a:r>
            <a:endParaRPr lang="ru-RU" sz="2800" b="1" dirty="0">
              <a:solidFill>
                <a:srgbClr val="6F267F"/>
              </a:solidFill>
            </a:endParaRPr>
          </a:p>
        </p:txBody>
      </p:sp>
      <p:pic>
        <p:nvPicPr>
          <p:cNvPr id="4098" name="Picture 2" descr="C:\Users\Владелец\Desktop\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90" t="19952" r="26734" b="42473"/>
          <a:stretch/>
        </p:blipFill>
        <p:spPr bwMode="auto">
          <a:xfrm>
            <a:off x="3256717" y="3890148"/>
            <a:ext cx="2229683" cy="1417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Владелец\Desktop\фин грамотность\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0" t="23048" r="34555" b="42304"/>
          <a:stretch/>
        </p:blipFill>
        <p:spPr bwMode="auto">
          <a:xfrm>
            <a:off x="3525896" y="351184"/>
            <a:ext cx="2146852" cy="1804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66369" y="1999754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71558" y="5398934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36581" y="5406886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77376" y="3865572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121717" y="400216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357712" y="2093846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57712" y="5398934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36219" y="2084568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611260" y="2013008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0710" y="449249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55051" y="3816253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61785" y="5375079"/>
            <a:ext cx="1900362" cy="1423284"/>
          </a:xfrm>
          <a:prstGeom prst="round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743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672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ладелец\Desktop\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37" t="64836" r="26586" b="4509"/>
          <a:stretch/>
        </p:blipFill>
        <p:spPr bwMode="auto">
          <a:xfrm>
            <a:off x="2210213" y="1598212"/>
            <a:ext cx="1542553" cy="1590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ладелец\Desktop\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13" t="65117" r="3391" b="4509"/>
          <a:stretch/>
        </p:blipFill>
        <p:spPr bwMode="auto">
          <a:xfrm>
            <a:off x="3943846" y="1598212"/>
            <a:ext cx="1550505" cy="1575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Владелец\Desktop\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56" t="34589" r="3412" b="34960"/>
          <a:stretch/>
        </p:blipFill>
        <p:spPr bwMode="auto">
          <a:xfrm>
            <a:off x="5668618" y="1598212"/>
            <a:ext cx="1566408" cy="1579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Владелец\Desktop\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1" t="34711" r="72459" b="34711"/>
          <a:stretch/>
        </p:blipFill>
        <p:spPr bwMode="auto">
          <a:xfrm>
            <a:off x="7415668" y="1598212"/>
            <a:ext cx="1582310" cy="1586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Владелец\Desktop\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" t="64734" r="72146" b="4509"/>
          <a:stretch/>
        </p:blipFill>
        <p:spPr bwMode="auto">
          <a:xfrm>
            <a:off x="357809" y="1598212"/>
            <a:ext cx="1648570" cy="1595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Владелец\Desktop\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" t="4445" r="72284" b="64721"/>
          <a:stretch/>
        </p:blipFill>
        <p:spPr bwMode="auto">
          <a:xfrm>
            <a:off x="7298636" y="3337552"/>
            <a:ext cx="1639294" cy="1599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11319" y="217651"/>
            <a:ext cx="896112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6F267F"/>
                </a:solidFill>
              </a:rPr>
              <a:t>Приложение к игре «Что можно\нельзя купить за деньги?»</a:t>
            </a:r>
            <a:endParaRPr lang="ru-RU" sz="3600" b="1" dirty="0">
              <a:solidFill>
                <a:srgbClr val="6F267F"/>
              </a:solidFill>
            </a:endParaRPr>
          </a:p>
        </p:txBody>
      </p:sp>
      <p:pic>
        <p:nvPicPr>
          <p:cNvPr id="5123" name="Picture 3" descr="C:\Users\Владелец\Desktop\фин грамотность\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" t="64218" r="72016" b="4295"/>
          <a:stretch/>
        </p:blipFill>
        <p:spPr bwMode="auto">
          <a:xfrm>
            <a:off x="99390" y="3377019"/>
            <a:ext cx="1638964" cy="160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Владелец\Desktop\фин грамотность\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0" t="65078" r="48808" b="4694"/>
          <a:stretch/>
        </p:blipFill>
        <p:spPr bwMode="auto">
          <a:xfrm>
            <a:off x="1908147" y="5038858"/>
            <a:ext cx="1741336" cy="1687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Владелец\Desktop\фин грамотность\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64394" r="26264" b="4475"/>
          <a:stretch/>
        </p:blipFill>
        <p:spPr bwMode="auto">
          <a:xfrm>
            <a:off x="5488761" y="3352073"/>
            <a:ext cx="1630679" cy="1652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Владелец\Desktop\фин грамотность\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51" t="64597" r="3149" b="4272"/>
          <a:stretch/>
        </p:blipFill>
        <p:spPr bwMode="auto">
          <a:xfrm>
            <a:off x="4684601" y="5050237"/>
            <a:ext cx="1619500" cy="166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Владелец\Desktop\фин грамотность\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" t="4507" r="72107" b="65074"/>
          <a:stretch/>
        </p:blipFill>
        <p:spPr bwMode="auto">
          <a:xfrm>
            <a:off x="1958421" y="3377019"/>
            <a:ext cx="1640788" cy="1576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Владелец\Desktop\фин грамотность\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32" t="4121" r="3542" b="65104"/>
          <a:stretch/>
        </p:blipFill>
        <p:spPr bwMode="auto">
          <a:xfrm>
            <a:off x="3752766" y="3377019"/>
            <a:ext cx="1595897" cy="1634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99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9621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</a:rPr>
              <a:t>Магазин </a:t>
            </a:r>
            <a:endParaRPr lang="ru-RU" b="1" dirty="0">
              <a:solidFill>
                <a:srgbClr val="6F267F"/>
              </a:solidFill>
            </a:endParaRPr>
          </a:p>
        </p:txBody>
      </p:sp>
      <p:pic>
        <p:nvPicPr>
          <p:cNvPr id="4098" name="Picture 2" descr="C:\Users\Владелец\Desktop\three-colorful-realistic-shelves-vector-249899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6" b="13971"/>
          <a:stretch/>
        </p:blipFill>
        <p:spPr bwMode="auto">
          <a:xfrm>
            <a:off x="4700456" y="1534548"/>
            <a:ext cx="4379935" cy="38007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Владелец\Desktop\2897845650222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51" y="1796831"/>
            <a:ext cx="3538440" cy="353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6537" y="2361538"/>
            <a:ext cx="3156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я хочу купить?</a:t>
            </a:r>
            <a:endParaRPr lang="ru-RU" b="1" dirty="0">
              <a:solidFill>
                <a:srgbClr val="6F26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5273" y="3697357"/>
            <a:ext cx="3458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денег нужно заплатить?</a:t>
            </a:r>
            <a:endParaRPr lang="ru-RU" b="1" dirty="0">
              <a:solidFill>
                <a:srgbClr val="6F26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6936" y="5064981"/>
            <a:ext cx="2679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сдачи получу?</a:t>
            </a:r>
            <a:endParaRPr lang="ru-RU" b="1" dirty="0">
              <a:solidFill>
                <a:srgbClr val="6F26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6578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590" y="0"/>
            <a:ext cx="831723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</a:rPr>
              <a:t>Приложение для игры «Магазин»</a:t>
            </a:r>
            <a:endParaRPr lang="ru-RU" b="1" dirty="0">
              <a:solidFill>
                <a:srgbClr val="6F267F"/>
              </a:solidFill>
            </a:endParaRPr>
          </a:p>
        </p:txBody>
      </p:sp>
      <p:pic>
        <p:nvPicPr>
          <p:cNvPr id="5122" name="Picture 2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8" t="2886" r="3315" b="65668"/>
          <a:stretch/>
        </p:blipFill>
        <p:spPr bwMode="auto">
          <a:xfrm>
            <a:off x="2784613" y="982975"/>
            <a:ext cx="1189723" cy="1691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19" t="2886" r="34103" b="65668"/>
          <a:stretch/>
        </p:blipFill>
        <p:spPr bwMode="auto">
          <a:xfrm>
            <a:off x="4107180" y="982975"/>
            <a:ext cx="1189723" cy="169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" t="2886" r="64892" b="65668"/>
          <a:stretch/>
        </p:blipFill>
        <p:spPr bwMode="auto">
          <a:xfrm>
            <a:off x="5454292" y="982974"/>
            <a:ext cx="1208313" cy="169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06" t="66086" r="34438" b="2496"/>
          <a:stretch/>
        </p:blipFill>
        <p:spPr bwMode="auto">
          <a:xfrm>
            <a:off x="2781391" y="2903218"/>
            <a:ext cx="1192945" cy="1706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45" t="66086" r="3399" b="2496"/>
          <a:stretch/>
        </p:blipFill>
        <p:spPr bwMode="auto">
          <a:xfrm>
            <a:off x="4088590" y="2903218"/>
            <a:ext cx="1208313" cy="1706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5" t="34668" r="3495" b="35046"/>
          <a:stretch/>
        </p:blipFill>
        <p:spPr bwMode="auto">
          <a:xfrm>
            <a:off x="147149" y="982975"/>
            <a:ext cx="1205307" cy="1691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5" t="34668" r="65049" b="33914"/>
          <a:stretch/>
        </p:blipFill>
        <p:spPr bwMode="auto">
          <a:xfrm>
            <a:off x="1466851" y="982977"/>
            <a:ext cx="1197518" cy="169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" t="65911" r="65060" b="3116"/>
          <a:stretch/>
        </p:blipFill>
        <p:spPr bwMode="auto">
          <a:xfrm>
            <a:off x="150960" y="2811786"/>
            <a:ext cx="1207300" cy="1706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7" t="34094" r="35249" b="34372"/>
          <a:stretch/>
        </p:blipFill>
        <p:spPr bwMode="auto">
          <a:xfrm>
            <a:off x="5402107" y="2912209"/>
            <a:ext cx="1167364" cy="169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" t="34315" r="65293" b="34578"/>
          <a:stretch/>
        </p:blipFill>
        <p:spPr bwMode="auto">
          <a:xfrm>
            <a:off x="6725652" y="2912209"/>
            <a:ext cx="1196341" cy="1699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" t="2656" r="65569" b="65946"/>
          <a:stretch/>
        </p:blipFill>
        <p:spPr bwMode="auto">
          <a:xfrm>
            <a:off x="144144" y="4686896"/>
            <a:ext cx="1208312" cy="169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9" t="3413" r="34970" b="65929"/>
          <a:stretch/>
        </p:blipFill>
        <p:spPr bwMode="auto">
          <a:xfrm>
            <a:off x="6789673" y="982977"/>
            <a:ext cx="1202834" cy="169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5" t="2622" r="4098" b="65963"/>
          <a:stretch/>
        </p:blipFill>
        <p:spPr bwMode="auto">
          <a:xfrm>
            <a:off x="1456424" y="2811786"/>
            <a:ext cx="1189723" cy="1706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0" t="44141" r="41009"/>
          <a:stretch/>
        </p:blipFill>
        <p:spPr bwMode="auto">
          <a:xfrm>
            <a:off x="3440590" y="4694740"/>
            <a:ext cx="983744" cy="9497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4" t="50000" r="1258" b="1654"/>
          <a:stretch/>
        </p:blipFill>
        <p:spPr bwMode="auto">
          <a:xfrm>
            <a:off x="1549153" y="5594988"/>
            <a:ext cx="793726" cy="77558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233" r="61168" b="54105"/>
          <a:stretch/>
        </p:blipFill>
        <p:spPr bwMode="auto">
          <a:xfrm>
            <a:off x="5723711" y="5560608"/>
            <a:ext cx="759852" cy="7458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0" t="2785" r="17464" b="47097"/>
          <a:stretch/>
        </p:blipFill>
        <p:spPr bwMode="auto">
          <a:xfrm>
            <a:off x="5408849" y="4694740"/>
            <a:ext cx="891232" cy="8513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233" r="61168" b="54105"/>
          <a:stretch/>
        </p:blipFill>
        <p:spPr bwMode="auto">
          <a:xfrm>
            <a:off x="4916977" y="5611704"/>
            <a:ext cx="759852" cy="7458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4" t="50000" r="1258" b="1654"/>
          <a:stretch/>
        </p:blipFill>
        <p:spPr bwMode="auto">
          <a:xfrm>
            <a:off x="3216396" y="5563220"/>
            <a:ext cx="760644" cy="74326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0" t="44141" r="41009"/>
          <a:stretch/>
        </p:blipFill>
        <p:spPr bwMode="auto">
          <a:xfrm>
            <a:off x="1466851" y="4642153"/>
            <a:ext cx="1004263" cy="96955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0" t="44141" r="41009"/>
          <a:stretch/>
        </p:blipFill>
        <p:spPr bwMode="auto">
          <a:xfrm>
            <a:off x="4425105" y="4686896"/>
            <a:ext cx="983744" cy="9497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4" t="50000" r="1258" b="1654"/>
          <a:stretch/>
        </p:blipFill>
        <p:spPr bwMode="auto">
          <a:xfrm>
            <a:off x="2387750" y="5565273"/>
            <a:ext cx="793726" cy="77558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233" r="61168" b="54105"/>
          <a:stretch/>
        </p:blipFill>
        <p:spPr bwMode="auto">
          <a:xfrm>
            <a:off x="7391090" y="5624702"/>
            <a:ext cx="759852" cy="7458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0" t="2785" r="17464" b="47097"/>
          <a:stretch/>
        </p:blipFill>
        <p:spPr bwMode="auto">
          <a:xfrm>
            <a:off x="6304894" y="4701256"/>
            <a:ext cx="891232" cy="8513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0" t="2785" r="17464" b="47097"/>
          <a:stretch/>
        </p:blipFill>
        <p:spPr bwMode="auto">
          <a:xfrm>
            <a:off x="7196126" y="4728171"/>
            <a:ext cx="893255" cy="85326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233" r="61168" b="54105"/>
          <a:stretch/>
        </p:blipFill>
        <p:spPr bwMode="auto">
          <a:xfrm>
            <a:off x="6549253" y="5586374"/>
            <a:ext cx="759852" cy="7458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4" t="50000" r="1258" b="1654"/>
          <a:stretch/>
        </p:blipFill>
        <p:spPr bwMode="auto">
          <a:xfrm>
            <a:off x="4088590" y="5581435"/>
            <a:ext cx="760644" cy="74326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C:\Users\Владелец\Desktop\861942_big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0" t="44141" r="41009"/>
          <a:stretch/>
        </p:blipFill>
        <p:spPr bwMode="auto">
          <a:xfrm>
            <a:off x="2436327" y="4642153"/>
            <a:ext cx="1004263" cy="96955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681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83724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дороже?»</a:t>
            </a:r>
            <a:endParaRPr lang="ru-RU" b="1" dirty="0">
              <a:solidFill>
                <a:srgbClr val="6F26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24700" y="868680"/>
            <a:ext cx="1897380" cy="1463040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40380" y="891540"/>
            <a:ext cx="1897380" cy="1463040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48940" y="2583180"/>
            <a:ext cx="1897380" cy="1463040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45820" y="2583180"/>
            <a:ext cx="1897380" cy="1463040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13020" y="891540"/>
            <a:ext cx="1897380" cy="1463040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97780" y="2583180"/>
            <a:ext cx="1897380" cy="1463040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41960" y="4229100"/>
            <a:ext cx="8580120" cy="7620"/>
          </a:xfrm>
          <a:prstGeom prst="line">
            <a:avLst/>
          </a:prstGeom>
          <a:ln w="57150">
            <a:solidFill>
              <a:srgbClr val="6F26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Владелец\Desktop\EVMU4UJWsAALQ9m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30" t="12848" r="25510" b="23439"/>
          <a:stretch/>
        </p:blipFill>
        <p:spPr bwMode="auto">
          <a:xfrm>
            <a:off x="5504497" y="1042536"/>
            <a:ext cx="1114426" cy="11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Владелец\Desktop\EVMU4UJWsAALQ9m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30" t="12848" r="25510" b="23439"/>
          <a:stretch/>
        </p:blipFill>
        <p:spPr bwMode="auto">
          <a:xfrm flipH="1">
            <a:off x="3431857" y="2734176"/>
            <a:ext cx="1114426" cy="11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489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0"/>
            <a:ext cx="8573503" cy="92170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</a:rPr>
              <a:t>Приложение к игре «Что дороже?»</a:t>
            </a:r>
            <a:endParaRPr lang="ru-RU" b="1" dirty="0">
              <a:solidFill>
                <a:srgbClr val="6F267F"/>
              </a:solidFill>
            </a:endParaRPr>
          </a:p>
        </p:txBody>
      </p:sp>
      <p:pic>
        <p:nvPicPr>
          <p:cNvPr id="4" name="Picture 2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8" t="2886" r="3315" b="65668"/>
          <a:stretch/>
        </p:blipFill>
        <p:spPr bwMode="auto">
          <a:xfrm>
            <a:off x="4201933" y="1066796"/>
            <a:ext cx="1189723" cy="1691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19" t="2886" r="34103" b="65668"/>
          <a:stretch/>
        </p:blipFill>
        <p:spPr bwMode="auto">
          <a:xfrm>
            <a:off x="5737860" y="1066798"/>
            <a:ext cx="1189723" cy="169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" t="2886" r="64892" b="65668"/>
          <a:stretch/>
        </p:blipFill>
        <p:spPr bwMode="auto">
          <a:xfrm>
            <a:off x="7345678" y="1066801"/>
            <a:ext cx="1208313" cy="169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06" t="66086" r="34438" b="2496"/>
          <a:stretch/>
        </p:blipFill>
        <p:spPr bwMode="auto">
          <a:xfrm>
            <a:off x="5841318" y="3017518"/>
            <a:ext cx="1192945" cy="1706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45" t="66086" r="3399" b="2496"/>
          <a:stretch/>
        </p:blipFill>
        <p:spPr bwMode="auto">
          <a:xfrm>
            <a:off x="7475217" y="3017518"/>
            <a:ext cx="1208313" cy="1706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5" t="34668" r="3495" b="35046"/>
          <a:stretch/>
        </p:blipFill>
        <p:spPr bwMode="auto">
          <a:xfrm>
            <a:off x="871049" y="1066795"/>
            <a:ext cx="1205307" cy="1691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Владелец\Desktop\Kartochki-dlya-igry-Magazin-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5" t="34668" r="65049" b="33914"/>
          <a:stretch/>
        </p:blipFill>
        <p:spPr bwMode="auto">
          <a:xfrm>
            <a:off x="2586991" y="1066801"/>
            <a:ext cx="1197518" cy="169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" t="65911" r="65060" b="3116"/>
          <a:stretch/>
        </p:blipFill>
        <p:spPr bwMode="auto">
          <a:xfrm>
            <a:off x="2463401" y="3032766"/>
            <a:ext cx="1207300" cy="1706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7" t="34094" r="35249" b="34372"/>
          <a:stretch/>
        </p:blipFill>
        <p:spPr bwMode="auto">
          <a:xfrm>
            <a:off x="1888887" y="5046140"/>
            <a:ext cx="1167364" cy="169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" t="34315" r="65293" b="34578"/>
          <a:stretch/>
        </p:blipFill>
        <p:spPr bwMode="auto">
          <a:xfrm>
            <a:off x="3586212" y="5074878"/>
            <a:ext cx="1196341" cy="1699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" t="2656" r="65569" b="65946"/>
          <a:stretch/>
        </p:blipFill>
        <p:spPr bwMode="auto">
          <a:xfrm>
            <a:off x="5412358" y="5075516"/>
            <a:ext cx="1208312" cy="169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9" t="3413" r="34970" b="65929"/>
          <a:stretch/>
        </p:blipFill>
        <p:spPr bwMode="auto">
          <a:xfrm>
            <a:off x="686053" y="3032766"/>
            <a:ext cx="1202834" cy="1691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Владелец\Desktop\Kartochki-dlya-igry-Magazin-2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5" t="2622" r="4098" b="65963"/>
          <a:stretch/>
        </p:blipFill>
        <p:spPr bwMode="auto">
          <a:xfrm>
            <a:off x="4264569" y="3032766"/>
            <a:ext cx="1189723" cy="1706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373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330" y="0"/>
            <a:ext cx="7886700" cy="73215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«Теневое лото»</a:t>
            </a:r>
            <a:endParaRPr lang="ru-RU" sz="4800" b="1" dirty="0">
              <a:solidFill>
                <a:srgbClr val="6F26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Users\Владелец\Desktop\фин грамотность\Для игры\img_user_file_602e7f92b1fa4_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25" t="13875" r="5500" b="53620"/>
          <a:stretch/>
        </p:blipFill>
        <p:spPr bwMode="auto">
          <a:xfrm>
            <a:off x="6278880" y="1074419"/>
            <a:ext cx="2263437" cy="2006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Владелец\Desktop\фин грамотность\Для игры\img_user_file_602e7f92b1fa4_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5" t="54962" r="60505" b="8096"/>
          <a:stretch/>
        </p:blipFill>
        <p:spPr bwMode="auto">
          <a:xfrm>
            <a:off x="3471550" y="3924140"/>
            <a:ext cx="2160459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Владелец\Desktop\фин грамотность\Для игры\img_user_file_602e7f92b1fa4_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0" t="56508" r="32255" b="10985"/>
          <a:stretch/>
        </p:blipFill>
        <p:spPr bwMode="auto">
          <a:xfrm>
            <a:off x="6267450" y="3924139"/>
            <a:ext cx="2233084" cy="1905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Владелец\Desktop\фин грамотность\Для игры\img_user_file_602e7f92b1fa4_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69" t="55779" r="4506" b="6832"/>
          <a:stretch/>
        </p:blipFill>
        <p:spPr bwMode="auto">
          <a:xfrm>
            <a:off x="693419" y="1074418"/>
            <a:ext cx="2080261" cy="2006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Владелец\Desktop\фин грамотность\Для игры\img_user_file_602e7f92b1fa4_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0" t="14432" r="62505" b="53612"/>
          <a:stretch/>
        </p:blipFill>
        <p:spPr bwMode="auto">
          <a:xfrm>
            <a:off x="3482340" y="1074419"/>
            <a:ext cx="2279660" cy="2006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Владелец\Desktop\фин грамотность\Для игры\img_user_file_602e7f92b1fa4_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20" t="13890" r="34880" b="53612"/>
          <a:stretch/>
        </p:blipFill>
        <p:spPr bwMode="auto">
          <a:xfrm>
            <a:off x="693418" y="3924140"/>
            <a:ext cx="2080262" cy="1949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30032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510" y="0"/>
            <a:ext cx="7886700" cy="747394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«Теневое лото»</a:t>
            </a:r>
            <a:endParaRPr lang="ru-RU" dirty="0"/>
          </a:p>
        </p:txBody>
      </p:sp>
      <p:pic>
        <p:nvPicPr>
          <p:cNvPr id="2050" name="Picture 2" descr="C:\Users\Владелец\Desktop\фин грамотность\Для игры\img_user_file_602e7f92b1fa4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54140" r="63375" b="8660"/>
          <a:stretch/>
        </p:blipFill>
        <p:spPr bwMode="auto">
          <a:xfrm>
            <a:off x="681989" y="3870961"/>
            <a:ext cx="2068497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ладелец\Desktop\фин грамотность\Для игры\img_user_file_602e7f92b1fa4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0" t="53959" r="35000" b="10105"/>
          <a:stretch/>
        </p:blipFill>
        <p:spPr bwMode="auto">
          <a:xfrm>
            <a:off x="3310890" y="3810001"/>
            <a:ext cx="2040946" cy="1880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Владелец\Desktop\фин грамотность\Для игры\img_user_file_602e7f92b1fa4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0" t="56847" r="5625" b="9744"/>
          <a:stretch/>
        </p:blipFill>
        <p:spPr bwMode="auto">
          <a:xfrm>
            <a:off x="3310890" y="891540"/>
            <a:ext cx="2040946" cy="1841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Владелец\Desktop\фин грамотность\Для игры\img_user_file_602e7f92b1fa4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75" t="11159" r="5741" b="55071"/>
          <a:stretch/>
        </p:blipFill>
        <p:spPr bwMode="auto">
          <a:xfrm>
            <a:off x="5916930" y="3810001"/>
            <a:ext cx="1876822" cy="1880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Владелец\Desktop\фин грамотность\Для игры\img_user_file_602e7f92b1fa4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0" t="11158" r="35000" b="53612"/>
          <a:stretch/>
        </p:blipFill>
        <p:spPr bwMode="auto">
          <a:xfrm>
            <a:off x="5905500" y="891539"/>
            <a:ext cx="1888252" cy="1841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Владелец\Desktop\фин грамотность\Для игры\img_user_file_602e7f92b1fa4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12062" r="64125" b="54349"/>
          <a:stretch/>
        </p:blipFill>
        <p:spPr bwMode="auto">
          <a:xfrm>
            <a:off x="640080" y="891539"/>
            <a:ext cx="2049780" cy="1841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389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1236" y="930302"/>
            <a:ext cx="7784326" cy="5629523"/>
          </a:xfrm>
        </p:spPr>
        <p:txBody>
          <a:bodyPr>
            <a:normAutofit fontScale="90000"/>
          </a:bodyPr>
          <a:lstStyle/>
          <a:p>
            <a:r>
              <a:rPr lang="ru-RU" sz="3200" b="1" i="1" u="sng" dirty="0" smtClean="0">
                <a:solidFill>
                  <a:srgbClr val="6F267F"/>
                </a:solidFill>
              </a:rPr>
              <a:t>Цель –</a:t>
            </a:r>
            <a:r>
              <a:rPr lang="ru-RU" sz="3200" b="1" dirty="0" smtClean="0">
                <a:solidFill>
                  <a:srgbClr val="6F267F"/>
                </a:solidFill>
              </a:rPr>
              <a:t> познакомить детей с понятием и основами финансового и грамотного поведения.</a:t>
            </a:r>
            <a:r>
              <a:rPr lang="ru-RU" sz="3200" dirty="0" smtClean="0">
                <a:solidFill>
                  <a:srgbClr val="6F267F"/>
                </a:solidFill>
              </a:rPr>
              <a:t/>
            </a:r>
            <a:br>
              <a:rPr lang="ru-RU" sz="3200" dirty="0" smtClean="0">
                <a:solidFill>
                  <a:srgbClr val="6F267F"/>
                </a:solidFill>
              </a:rPr>
            </a:br>
            <a:r>
              <a:rPr lang="ru-RU" sz="3200" b="1" i="1" u="sng" dirty="0" smtClean="0">
                <a:solidFill>
                  <a:srgbClr val="6F267F"/>
                </a:solidFill>
              </a:rPr>
              <a:t>Задачи:  </a:t>
            </a:r>
            <a:br>
              <a:rPr lang="ru-RU" sz="3200" b="1" i="1" u="sng" dirty="0" smtClean="0">
                <a:solidFill>
                  <a:srgbClr val="6F267F"/>
                </a:solidFill>
              </a:rPr>
            </a:br>
            <a:r>
              <a:rPr lang="ru-RU" sz="2800" b="1" dirty="0" smtClean="0">
                <a:solidFill>
                  <a:srgbClr val="6F267F"/>
                </a:solidFill>
              </a:rPr>
              <a:t>*Дать представление о современных деньгах, их ролях и функциях. Научить простому счету денег.</a:t>
            </a:r>
            <a:br>
              <a:rPr lang="ru-RU" sz="2800" b="1" dirty="0" smtClean="0">
                <a:solidFill>
                  <a:srgbClr val="6F267F"/>
                </a:solidFill>
              </a:rPr>
            </a:br>
            <a:r>
              <a:rPr lang="ru-RU" sz="2800" b="1" dirty="0" smtClean="0">
                <a:solidFill>
                  <a:srgbClr val="6F267F"/>
                </a:solidFill>
              </a:rPr>
              <a:t>* </a:t>
            </a:r>
            <a:r>
              <a:rPr lang="ru-RU" sz="2800" b="1" dirty="0">
                <a:solidFill>
                  <a:srgbClr val="6F267F"/>
                </a:solidFill>
              </a:rPr>
              <a:t>Дать представление о </a:t>
            </a:r>
            <a:r>
              <a:rPr lang="ru-RU" sz="2800" b="1" dirty="0" smtClean="0">
                <a:solidFill>
                  <a:srgbClr val="6F267F"/>
                </a:solidFill>
              </a:rPr>
              <a:t>том, как выглядят современные деньги в РФ.</a:t>
            </a:r>
            <a:br>
              <a:rPr lang="ru-RU" sz="2800" b="1" dirty="0" smtClean="0">
                <a:solidFill>
                  <a:srgbClr val="6F267F"/>
                </a:solidFill>
              </a:rPr>
            </a:br>
            <a:r>
              <a:rPr lang="ru-RU" sz="2800" b="1" dirty="0" smtClean="0">
                <a:solidFill>
                  <a:srgbClr val="6F267F"/>
                </a:solidFill>
              </a:rPr>
              <a:t>* Дать понимание ценности денег  в осуществлении    мечты.</a:t>
            </a:r>
            <a:br>
              <a:rPr lang="ru-RU" sz="2800" b="1" dirty="0" smtClean="0">
                <a:solidFill>
                  <a:srgbClr val="6F267F"/>
                </a:solidFill>
              </a:rPr>
            </a:br>
            <a:r>
              <a:rPr lang="ru-RU" sz="2800" b="1" dirty="0" smtClean="0">
                <a:solidFill>
                  <a:srgbClr val="6F267F"/>
                </a:solidFill>
              </a:rPr>
              <a:t>* Расширить кругозор ребенка, обогатить общее представление детей о мире, об истории человечества.</a:t>
            </a:r>
            <a:br>
              <a:rPr lang="ru-RU" sz="2800" b="1" dirty="0" smtClean="0">
                <a:solidFill>
                  <a:srgbClr val="6F267F"/>
                </a:solidFill>
              </a:rPr>
            </a:br>
            <a:r>
              <a:rPr lang="ru-RU" sz="2800" b="1" dirty="0" smtClean="0">
                <a:solidFill>
                  <a:srgbClr val="6F267F"/>
                </a:solidFill>
              </a:rPr>
              <a:t/>
            </a:r>
            <a:br>
              <a:rPr lang="ru-RU" sz="2800" b="1" dirty="0" smtClean="0">
                <a:solidFill>
                  <a:srgbClr val="6F267F"/>
                </a:solidFill>
              </a:rPr>
            </a:br>
            <a:endParaRPr lang="en-US" sz="2800" b="1" i="1" u="sng" dirty="0">
              <a:solidFill>
                <a:srgbClr val="6F26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8854440" cy="9220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Приложение к игре «Теневое лото»</a:t>
            </a:r>
            <a:endParaRPr lang="ru-RU" b="1" dirty="0">
              <a:solidFill>
                <a:srgbClr val="6F26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Владелец\Desktop\фин грамотность\Для игры\img_user_file_602e7f92b1fa4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1" t="10648" r="10244" b="55040"/>
          <a:stretch/>
        </p:blipFill>
        <p:spPr bwMode="auto">
          <a:xfrm>
            <a:off x="4294042" y="792480"/>
            <a:ext cx="1988475" cy="1842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Владелец\Desktop\фин грамотность\Для игры\img_user_file_602e7f92b1fa4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0" t="53634" r="68495" b="6998"/>
          <a:stretch/>
        </p:blipFill>
        <p:spPr bwMode="auto">
          <a:xfrm>
            <a:off x="2203865" y="2776428"/>
            <a:ext cx="2046675" cy="2018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Владелец\Desktop\фин грамотность\Для игры\img_user_file_602e7f92b1fa4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5" t="51279" r="6870" b="8269"/>
          <a:stretch/>
        </p:blipFill>
        <p:spPr bwMode="auto">
          <a:xfrm>
            <a:off x="60636" y="2776428"/>
            <a:ext cx="1989466" cy="1912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Владелец\Desktop\фин грамотность\Для игры\img_user_file_602e7f92b1fa4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" t="9744" r="67870" b="55944"/>
          <a:stretch/>
        </p:blipFill>
        <p:spPr bwMode="auto">
          <a:xfrm>
            <a:off x="2134244" y="792479"/>
            <a:ext cx="2046675" cy="1842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Владелец\Desktop\фин грамотность\Для игры\img_user_file_602e7f92b1fa4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0" t="7584" r="37130" b="51965"/>
          <a:stretch/>
        </p:blipFill>
        <p:spPr bwMode="auto">
          <a:xfrm>
            <a:off x="6530338" y="792480"/>
            <a:ext cx="1933139" cy="184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Владелец\Desktop\фин грамотность\Для игры\img_user_file_602e7f92b1fa4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0" t="54169" r="39245" b="8269"/>
          <a:stretch/>
        </p:blipFill>
        <p:spPr bwMode="auto">
          <a:xfrm>
            <a:off x="102869" y="792480"/>
            <a:ext cx="1905000" cy="1842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Владелец\Desktop\фин грамотность\Для игры\img_user_file_602e7f92b1fa4_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24" t="46321" r="35074" b="18600"/>
          <a:stretch/>
        </p:blipFill>
        <p:spPr bwMode="auto">
          <a:xfrm>
            <a:off x="102869" y="4892993"/>
            <a:ext cx="2106645" cy="187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Владелец\Desktop\фин грамотность\Для игры\img_user_file_602e7f92b1fa4_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26" t="3943" r="36449" b="62468"/>
          <a:stretch/>
        </p:blipFill>
        <p:spPr bwMode="auto">
          <a:xfrm>
            <a:off x="6621778" y="4892993"/>
            <a:ext cx="2133602" cy="1898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Владелец\Desktop\фин грамотность\Для игры\img_user_file_602e7f92b1fa4_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10" t="3401" r="7934" b="61927"/>
          <a:stretch/>
        </p:blipFill>
        <p:spPr bwMode="auto">
          <a:xfrm>
            <a:off x="6536052" y="2776428"/>
            <a:ext cx="2137412" cy="1991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Владелец\Desktop\фин грамотность\Для игры\img_user_file_602e7f92b1fa4_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25" t="45666" r="5441" b="17133"/>
          <a:stretch/>
        </p:blipFill>
        <p:spPr bwMode="auto">
          <a:xfrm>
            <a:off x="2336612" y="4892992"/>
            <a:ext cx="1957430" cy="187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Владелец\Desktop\фин грамотность\Для игры\img_user_file_602e7f92b1fa4_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3" t="44641" r="63187" b="12988"/>
          <a:stretch/>
        </p:blipFill>
        <p:spPr bwMode="auto">
          <a:xfrm>
            <a:off x="4366258" y="4887277"/>
            <a:ext cx="1973581" cy="1913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Владелец\Desktop\фин грамотность\Для игры\img_user_file_602e7f92b1fa4_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5" t="3581" r="65324" b="62107"/>
          <a:stretch/>
        </p:blipFill>
        <p:spPr bwMode="auto">
          <a:xfrm>
            <a:off x="4366259" y="2776428"/>
            <a:ext cx="2108230" cy="2018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Владелец\Desktop\фин грамотность\Для игры\img_user_file_602e7f92b1fa4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1" t="10648" r="10244" b="55040"/>
          <a:stretch/>
        </p:blipFill>
        <p:spPr bwMode="auto">
          <a:xfrm>
            <a:off x="4299756" y="792479"/>
            <a:ext cx="1988475" cy="1842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Владелец\Desktop\фин грамотность\Для игры\img_user_file_602e7f92b1fa4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" t="9744" r="67870" b="55944"/>
          <a:stretch/>
        </p:blipFill>
        <p:spPr bwMode="auto">
          <a:xfrm>
            <a:off x="2139958" y="792478"/>
            <a:ext cx="2046675" cy="1842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Владелец\Desktop\фин грамотность\Для игры\img_user_file_602e7f92b1fa4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0" t="7584" r="37130" b="51965"/>
          <a:stretch/>
        </p:blipFill>
        <p:spPr bwMode="auto">
          <a:xfrm>
            <a:off x="6536052" y="792479"/>
            <a:ext cx="1933139" cy="184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Владелец\Desktop\фин грамотность\Для игры\img_user_file_602e7f92b1fa4_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0" t="54169" r="39245" b="8269"/>
          <a:stretch/>
        </p:blipFill>
        <p:spPr bwMode="auto">
          <a:xfrm>
            <a:off x="108583" y="792479"/>
            <a:ext cx="1905000" cy="1842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4814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«Собери картинку»</a:t>
            </a:r>
            <a:endParaRPr lang="ru-RU" b="1" dirty="0">
              <a:solidFill>
                <a:srgbClr val="6F26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80975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032" y="0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Приложение к игре </a:t>
            </a:r>
            <a:b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«Собери картинку»</a:t>
            </a:r>
            <a:endParaRPr lang="ru-RU" b="1" dirty="0">
              <a:solidFill>
                <a:srgbClr val="6F26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19070" y="1432242"/>
            <a:ext cx="8724619" cy="4907600"/>
            <a:chOff x="219072" y="1432239"/>
            <a:chExt cx="8724619" cy="4907600"/>
          </a:xfrm>
        </p:grpSpPr>
        <p:pic>
          <p:nvPicPr>
            <p:cNvPr id="4099" name="Picture 3" descr="C:\Users\Владелец\Desktop\maxresdefault-29-6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072" y="1432242"/>
              <a:ext cx="8724617" cy="4907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" name="Прямая соединительная линия 4"/>
            <p:cNvCxnSpPr/>
            <p:nvPr/>
          </p:nvCxnSpPr>
          <p:spPr>
            <a:xfrm flipH="1">
              <a:off x="1950720" y="1432241"/>
              <a:ext cx="22860" cy="490759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3649980" y="1432242"/>
              <a:ext cx="22860" cy="490759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5425440" y="1432242"/>
              <a:ext cx="22860" cy="490759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7223760" y="1432239"/>
              <a:ext cx="22860" cy="490759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19074" y="2910840"/>
              <a:ext cx="8724617" cy="3048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219073" y="4587240"/>
              <a:ext cx="8724617" cy="3048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176289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775" y="-144463"/>
            <a:ext cx="7886700" cy="9759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«Деньги разных стран»</a:t>
            </a:r>
            <a:endParaRPr lang="ru-RU" b="1" dirty="0">
              <a:solidFill>
                <a:srgbClr val="6F26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utoShape 2" descr="https://dormeolvru.azureedge.net/skin/frontend/sm/default/images/flags/ru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dormeolvru.azureedge.net/skin/frontend/sm/default/images/flags/ru.sv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5" name="Picture 5" descr="C:\Users\Владелец\Desktop\flag-ross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784859"/>
            <a:ext cx="2320292" cy="1546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4347" y="2331720"/>
            <a:ext cx="2252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</a:t>
            </a:r>
            <a:endParaRPr lang="ru-RU" sz="2000" b="1" i="1" dirty="0">
              <a:solidFill>
                <a:srgbClr val="FEC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971800" y="1584959"/>
            <a:ext cx="1021080" cy="0"/>
          </a:xfrm>
          <a:prstGeom prst="line">
            <a:avLst/>
          </a:prstGeom>
          <a:ln w="28575">
            <a:solidFill>
              <a:srgbClr val="111E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4328160" y="784859"/>
            <a:ext cx="2522220" cy="154686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549140" y="2354578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Рубль</a:t>
            </a:r>
            <a:endParaRPr lang="ru-RU" sz="2000" b="1" dirty="0">
              <a:solidFill>
                <a:srgbClr val="FEC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6" name="Picture 6" descr="C:\Users\Владелец\Desktop\poster_event_16275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7"/>
          <a:stretch/>
        </p:blipFill>
        <p:spPr bwMode="auto">
          <a:xfrm>
            <a:off x="460375" y="3006149"/>
            <a:ext cx="2320292" cy="134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85019" y="4335780"/>
            <a:ext cx="1714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328160" y="2920246"/>
            <a:ext cx="2575560" cy="150697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971800" y="3727965"/>
            <a:ext cx="1021080" cy="0"/>
          </a:xfrm>
          <a:prstGeom prst="line">
            <a:avLst/>
          </a:prstGeom>
          <a:ln w="28575">
            <a:solidFill>
              <a:srgbClr val="111E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02480" y="4520446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Белорусский рубль</a:t>
            </a:r>
            <a:endParaRPr lang="ru-RU" b="1" dirty="0">
              <a:solidFill>
                <a:srgbClr val="FEC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7" name="Picture 7" descr="C:\Users\Владелец\Desktop\3419.750x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40" b="18160"/>
          <a:stretch/>
        </p:blipFill>
        <p:spPr bwMode="auto">
          <a:xfrm>
            <a:off x="494347" y="4889776"/>
            <a:ext cx="2320292" cy="148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39683" y="6374763"/>
            <a:ext cx="2029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Китай</a:t>
            </a:r>
            <a:endParaRPr lang="ru-RU" b="1" dirty="0">
              <a:solidFill>
                <a:srgbClr val="FEC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971800" y="5632269"/>
            <a:ext cx="1021080" cy="0"/>
          </a:xfrm>
          <a:prstGeom prst="line">
            <a:avLst/>
          </a:prstGeom>
          <a:ln w="28575">
            <a:solidFill>
              <a:srgbClr val="111E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301490" y="4889778"/>
            <a:ext cx="2575560" cy="150697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732020" y="6396752"/>
            <a:ext cx="1584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Юань</a:t>
            </a:r>
            <a:endParaRPr lang="ru-RU" b="1" dirty="0">
              <a:solidFill>
                <a:srgbClr val="FEC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39470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13360"/>
            <a:ext cx="7886700" cy="945514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«Деньги разных стран»</a:t>
            </a:r>
            <a:endParaRPr lang="ru-RU" dirty="0"/>
          </a:p>
        </p:txBody>
      </p:sp>
      <p:pic>
        <p:nvPicPr>
          <p:cNvPr id="7170" name="Picture 2" descr="C:\Users\Владелец\Desktop\north_korea_fl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1" y="716280"/>
            <a:ext cx="2591120" cy="142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8021" y="2139597"/>
            <a:ext cx="2240280" cy="373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Северная Корея</a:t>
            </a:r>
            <a:endParaRPr lang="ru-RU" b="1" dirty="0">
              <a:solidFill>
                <a:srgbClr val="FEC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0140" y="712786"/>
            <a:ext cx="2522220" cy="154686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651740" y="1486216"/>
            <a:ext cx="1021080" cy="0"/>
          </a:xfrm>
          <a:prstGeom prst="line">
            <a:avLst/>
          </a:prstGeom>
          <a:ln w="28575">
            <a:solidFill>
              <a:srgbClr val="111E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303520" y="2217304"/>
            <a:ext cx="1859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Вона</a:t>
            </a:r>
            <a:endParaRPr lang="ru-RU" b="1" dirty="0">
              <a:solidFill>
                <a:srgbClr val="FEC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2" name="Picture 4" descr="C:\Users\Владелец\Desktop\serbian-flag-wallpapers-36702-959953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43" y="2576829"/>
            <a:ext cx="2591121" cy="16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44721" y="4178698"/>
            <a:ext cx="1706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Сербия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853940" y="4749875"/>
            <a:ext cx="2674620" cy="154686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53940" y="2694583"/>
            <a:ext cx="2674620" cy="1668781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569680" y="5644549"/>
            <a:ext cx="1021080" cy="0"/>
          </a:xfrm>
          <a:prstGeom prst="line">
            <a:avLst/>
          </a:prstGeom>
          <a:ln w="28575">
            <a:solidFill>
              <a:srgbClr val="111E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69680" y="3538097"/>
            <a:ext cx="1021080" cy="0"/>
          </a:xfrm>
          <a:prstGeom prst="line">
            <a:avLst/>
          </a:prstGeom>
          <a:ln w="28575">
            <a:solidFill>
              <a:srgbClr val="111E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265420" y="4363364"/>
            <a:ext cx="193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Сербский динар</a:t>
            </a:r>
            <a:endParaRPr lang="ru-RU" b="1" dirty="0">
              <a:solidFill>
                <a:srgbClr val="FEC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3" name="Picture 5" descr="C:\Users\Владелец\Desktop\Saud-Arabia_2018-12-04_13-42-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9" y="4658755"/>
            <a:ext cx="2612231" cy="163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72660" y="6293466"/>
            <a:ext cx="222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Саудовская Аравия</a:t>
            </a:r>
            <a:endParaRPr lang="ru-RU" b="1" dirty="0">
              <a:solidFill>
                <a:srgbClr val="FEC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65420" y="6282628"/>
            <a:ext cx="2065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Саудовский риал</a:t>
            </a:r>
            <a:endParaRPr lang="ru-RU" b="1" dirty="0">
              <a:solidFill>
                <a:srgbClr val="FEC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5708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" y="0"/>
            <a:ext cx="8945880" cy="1113154"/>
          </a:xfrm>
        </p:spPr>
        <p:txBody>
          <a:bodyPr/>
          <a:lstStyle/>
          <a:p>
            <a:r>
              <a:rPr lang="ru-RU" b="1" dirty="0" smtClean="0">
                <a:solidFill>
                  <a:srgbClr val="6F26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Приложение к игре «Деньги России»</a:t>
            </a:r>
            <a:endParaRPr lang="ru-RU" b="1" dirty="0">
              <a:solidFill>
                <a:srgbClr val="6F26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 descr="C:\Users\Владелец\Desktop\фин грамотность\260822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905074"/>
            <a:ext cx="2340609" cy="1862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Владелец\Desktop\8348.970-768x7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378" y="905075"/>
            <a:ext cx="2188322" cy="1862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Владелец\Desktop\ponents-com_jshopping-files-img_products-full_1000_2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032" y="905075"/>
            <a:ext cx="2107088" cy="1862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Владелец\Desktop\3250.9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143568"/>
            <a:ext cx="2340609" cy="2045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Владелец\Desktop\42092.280x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2" b="2080"/>
          <a:stretch/>
        </p:blipFill>
        <p:spPr bwMode="auto">
          <a:xfrm>
            <a:off x="3390265" y="3143568"/>
            <a:ext cx="2189554" cy="2045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Владелец\Desktop\18173.970-768x73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217" y="3143568"/>
            <a:ext cx="2188322" cy="2102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2525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5830" y="1238885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 smtClean="0">
                <a:solidFill>
                  <a:srgbClr val="6F267F"/>
                </a:solidFill>
              </a:rPr>
              <a:t>Финансовая грамотность – это ваше благополучие и независимость в будущем! </a:t>
            </a:r>
            <a:endParaRPr lang="ru-RU" sz="3200" b="1" i="1" dirty="0">
              <a:solidFill>
                <a:srgbClr val="6F267F"/>
              </a:solidFill>
            </a:endParaRPr>
          </a:p>
        </p:txBody>
      </p:sp>
      <p:pic>
        <p:nvPicPr>
          <p:cNvPr id="8194" name="Picture 2" descr="C:\Users\Владелец\Desktop\stock-vector-illustration-of-a-kid-boy-happily-stacking-coins-71300558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1" b="8453"/>
          <a:stretch/>
        </p:blipFill>
        <p:spPr bwMode="auto">
          <a:xfrm>
            <a:off x="1630680" y="2628900"/>
            <a:ext cx="6476999" cy="41437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5576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979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285613"/>
            <a:ext cx="78867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6F267F"/>
                </a:solidFill>
                <a:latin typeface="Calibri" pitchFamily="34" charset="0"/>
              </a:rPr>
              <a:t>Перечень игр:</a:t>
            </a:r>
            <a:endParaRPr lang="ru-RU" b="1" dirty="0">
              <a:solidFill>
                <a:srgbClr val="6F267F"/>
              </a:solidFill>
              <a:latin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7480" y="1483718"/>
            <a:ext cx="7274947" cy="4520841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3000" dirty="0" smtClean="0">
                <a:solidFill>
                  <a:srgbClr val="6F267F"/>
                </a:solidFill>
              </a:rPr>
              <a:t>Лента времени. Эволюция денег.</a:t>
            </a:r>
          </a:p>
          <a:p>
            <a:pPr marL="514350" indent="-514350">
              <a:buAutoNum type="arabicPeriod"/>
            </a:pPr>
            <a:r>
              <a:rPr lang="ru-RU" sz="3000" dirty="0" smtClean="0">
                <a:solidFill>
                  <a:srgbClr val="6F267F"/>
                </a:solidFill>
              </a:rPr>
              <a:t>Найди половинки</a:t>
            </a:r>
          </a:p>
          <a:p>
            <a:pPr marL="0" indent="0">
              <a:buNone/>
            </a:pPr>
            <a:r>
              <a:rPr lang="ru-RU" sz="3000" dirty="0">
                <a:solidFill>
                  <a:srgbClr val="6F267F"/>
                </a:solidFill>
              </a:rPr>
              <a:t>3</a:t>
            </a:r>
            <a:r>
              <a:rPr lang="ru-RU" sz="3000" dirty="0" smtClean="0">
                <a:solidFill>
                  <a:srgbClr val="6F267F"/>
                </a:solidFill>
              </a:rPr>
              <a:t>. Найди одинаковые монетки.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6F267F"/>
                </a:solidFill>
              </a:rPr>
              <a:t>4. Что можно/нельзя купить за деньги?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6F267F"/>
                </a:solidFill>
              </a:rPr>
              <a:t>5. Магазин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6F267F"/>
                </a:solidFill>
              </a:rPr>
              <a:t>6. Что дороже?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6F267F"/>
                </a:solidFill>
              </a:rPr>
              <a:t>7. Теневое лото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6F267F"/>
                </a:solidFill>
              </a:rPr>
              <a:t>8. Собери </a:t>
            </a:r>
            <a:r>
              <a:rPr lang="ru-RU" sz="3000" dirty="0" smtClean="0">
                <a:solidFill>
                  <a:srgbClr val="6F267F"/>
                </a:solidFill>
              </a:rPr>
              <a:t>картинку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6F267F"/>
                </a:solidFill>
              </a:rPr>
              <a:t>9. Деньги разных стран</a:t>
            </a:r>
            <a:endParaRPr lang="ru-RU" sz="3000" dirty="0">
              <a:solidFill>
                <a:srgbClr val="6F26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367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9725" y="0"/>
            <a:ext cx="7886700" cy="5572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6F267F"/>
                </a:solidFill>
              </a:rPr>
              <a:t>История денег</a:t>
            </a:r>
            <a:endParaRPr lang="ru-RU" b="1" dirty="0">
              <a:solidFill>
                <a:srgbClr val="6F267F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598584"/>
              </p:ext>
            </p:extLst>
          </p:nvPr>
        </p:nvGraphicFramePr>
        <p:xfrm>
          <a:off x="349859" y="546209"/>
          <a:ext cx="8643066" cy="30175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321533"/>
                <a:gridCol w="4321533"/>
              </a:tblGrid>
              <a:tr h="344337"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rgbClr val="6F267F"/>
                          </a:solidFill>
                        </a:rPr>
                        <a:t>Первобытный</a:t>
                      </a:r>
                      <a:r>
                        <a:rPr lang="ru-RU" i="1" baseline="0" dirty="0" smtClean="0">
                          <a:solidFill>
                            <a:srgbClr val="6F267F"/>
                          </a:solidFill>
                        </a:rPr>
                        <a:t> человек</a:t>
                      </a:r>
                      <a:endParaRPr lang="ru-RU" b="1" i="1" dirty="0">
                        <a:solidFill>
                          <a:srgbClr val="6F267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rgbClr val="6F267F"/>
                          </a:solidFill>
                        </a:rPr>
                        <a:t>Древность</a:t>
                      </a:r>
                      <a:endParaRPr lang="ru-RU" b="1" i="1" dirty="0">
                        <a:solidFill>
                          <a:srgbClr val="6F267F"/>
                        </a:solidFill>
                      </a:endParaRPr>
                    </a:p>
                  </a:txBody>
                  <a:tcPr/>
                </a:tc>
              </a:tr>
              <a:tr h="1155731">
                <a:tc>
                  <a:txBody>
                    <a:bodyPr/>
                    <a:lstStyle/>
                    <a:p>
                      <a:pPr algn="ctr"/>
                      <a:endParaRPr lang="ru-RU" b="1" i="1" dirty="0" smtClean="0">
                        <a:solidFill>
                          <a:srgbClr val="6F267F"/>
                        </a:solidFill>
                      </a:endParaRPr>
                    </a:p>
                    <a:p>
                      <a:pPr algn="ctr"/>
                      <a:endParaRPr lang="ru-RU" b="1" i="1" dirty="0" smtClean="0">
                        <a:solidFill>
                          <a:srgbClr val="6F267F"/>
                        </a:solidFill>
                      </a:endParaRPr>
                    </a:p>
                    <a:p>
                      <a:pPr algn="ctr"/>
                      <a:endParaRPr lang="ru-RU" b="1" i="1" dirty="0" smtClean="0">
                        <a:solidFill>
                          <a:srgbClr val="6F267F"/>
                        </a:solidFill>
                      </a:endParaRPr>
                    </a:p>
                    <a:p>
                      <a:pPr algn="ctr"/>
                      <a:endParaRPr lang="ru-RU" b="1" i="1" dirty="0" smtClean="0">
                        <a:solidFill>
                          <a:srgbClr val="6F267F"/>
                        </a:solidFill>
                      </a:endParaRPr>
                    </a:p>
                    <a:p>
                      <a:pPr algn="ctr"/>
                      <a:endParaRPr lang="ru-RU" b="1" i="1" dirty="0">
                        <a:solidFill>
                          <a:srgbClr val="6F267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i="1" dirty="0">
                        <a:solidFill>
                          <a:srgbClr val="6F267F"/>
                        </a:solidFill>
                      </a:endParaRPr>
                    </a:p>
                  </a:txBody>
                  <a:tcPr/>
                </a:tc>
              </a:tr>
              <a:tr h="452863">
                <a:tc>
                  <a:txBody>
                    <a:bodyPr/>
                    <a:lstStyle/>
                    <a:p>
                      <a:endParaRPr lang="ru-RU" b="1" i="1" dirty="0" smtClean="0">
                        <a:solidFill>
                          <a:srgbClr val="6F267F"/>
                        </a:solidFill>
                      </a:endParaRPr>
                    </a:p>
                    <a:p>
                      <a:endParaRPr lang="ru-RU" b="1" i="1" dirty="0" smtClean="0">
                        <a:solidFill>
                          <a:srgbClr val="6F267F"/>
                        </a:solidFill>
                      </a:endParaRPr>
                    </a:p>
                    <a:p>
                      <a:endParaRPr lang="ru-RU" b="1" i="1" dirty="0" smtClean="0">
                        <a:solidFill>
                          <a:srgbClr val="6F267F"/>
                        </a:solidFill>
                      </a:endParaRPr>
                    </a:p>
                    <a:p>
                      <a:endParaRPr lang="ru-RU" b="1" i="1" dirty="0">
                        <a:solidFill>
                          <a:srgbClr val="6F267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i="1" dirty="0">
                        <a:solidFill>
                          <a:srgbClr val="6F267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302109"/>
              </p:ext>
            </p:extLst>
          </p:nvPr>
        </p:nvGraphicFramePr>
        <p:xfrm>
          <a:off x="349858" y="3607462"/>
          <a:ext cx="8666921" cy="313524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325509"/>
                <a:gridCol w="43414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rgbClr val="6F267F"/>
                          </a:solidFill>
                        </a:rPr>
                        <a:t>Средневековье</a:t>
                      </a:r>
                      <a:endParaRPr lang="ru-RU" b="1" i="1" dirty="0">
                        <a:solidFill>
                          <a:srgbClr val="6F267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>
                          <a:solidFill>
                            <a:srgbClr val="6F267F"/>
                          </a:solidFill>
                        </a:rPr>
                        <a:t>Современность</a:t>
                      </a:r>
                      <a:endParaRPr lang="ru-RU" b="1" i="1" dirty="0">
                        <a:solidFill>
                          <a:srgbClr val="6F267F"/>
                        </a:solidFill>
                      </a:endParaRPr>
                    </a:p>
                  </a:txBody>
                  <a:tcPr/>
                </a:tc>
              </a:tr>
              <a:tr h="16671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972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Владелец\Desktop\фин грамотность\16608237376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927" y="811033"/>
            <a:ext cx="2784945" cy="1662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ладелец\Desktop\фин грамотность\16608237375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169" y="863575"/>
            <a:ext cx="2729187" cy="1557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Владелец\Desktop\фин грамотность\16608237375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95" y="3925715"/>
            <a:ext cx="2666295" cy="1757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Владелец\Desktop\фин грамотность\1660823737573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723" y="3925715"/>
            <a:ext cx="2688952" cy="18044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78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1746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>
                <a:solidFill>
                  <a:srgbClr val="6F267F"/>
                </a:solidFill>
              </a:rPr>
              <a:t>В</a:t>
            </a:r>
            <a:r>
              <a:rPr lang="ru-RU" b="1" dirty="0" smtClean="0">
                <a:solidFill>
                  <a:srgbClr val="6F267F"/>
                </a:solidFill>
              </a:rPr>
              <a:t>иды денег </a:t>
            </a:r>
            <a:endParaRPr lang="ru-RU" b="1" dirty="0">
              <a:solidFill>
                <a:srgbClr val="6F26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004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365126"/>
            <a:ext cx="8205249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</a:rPr>
              <a:t>Приложение к игре </a:t>
            </a:r>
            <a:br>
              <a:rPr lang="ru-RU" b="1" dirty="0" smtClean="0">
                <a:solidFill>
                  <a:srgbClr val="6F267F"/>
                </a:solidFill>
              </a:rPr>
            </a:br>
            <a:r>
              <a:rPr lang="ru-RU" b="1" dirty="0" smtClean="0">
                <a:solidFill>
                  <a:srgbClr val="6F267F"/>
                </a:solidFill>
              </a:rPr>
              <a:t>«История денег»</a:t>
            </a:r>
            <a:endParaRPr lang="ru-RU" b="1" dirty="0">
              <a:solidFill>
                <a:srgbClr val="6F267F"/>
              </a:solidFill>
            </a:endParaRPr>
          </a:p>
        </p:txBody>
      </p:sp>
      <p:pic>
        <p:nvPicPr>
          <p:cNvPr id="4" name="Picture 2" descr="C:\Users\Владелец\Desktop\фин грамотность\16608251179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85" y="1741333"/>
            <a:ext cx="2713852" cy="1939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Владелец\Desktop\фин грамотность\166082511795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690" b="5008"/>
          <a:stretch/>
        </p:blipFill>
        <p:spPr bwMode="auto">
          <a:xfrm>
            <a:off x="3782969" y="1759174"/>
            <a:ext cx="2331584" cy="2214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Владелец\Desktop\фин грамотность\16608251179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169" y="1759174"/>
            <a:ext cx="1996597" cy="2091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Владелец\Desktop\фин грамотность\screen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2" t="15263"/>
          <a:stretch/>
        </p:blipFill>
        <p:spPr bwMode="auto">
          <a:xfrm>
            <a:off x="533026" y="4206240"/>
            <a:ext cx="2768361" cy="1842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Владелец\Desktop\фин грамотность\Oplata_po_karte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" t="28160" r="4492" b="6024"/>
          <a:stretch/>
        </p:blipFill>
        <p:spPr bwMode="auto">
          <a:xfrm>
            <a:off x="3888189" y="4550377"/>
            <a:ext cx="4086969" cy="1184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470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8781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</a:rPr>
              <a:t>Найди половинку</a:t>
            </a:r>
            <a:endParaRPr lang="ru-RU" b="1" dirty="0">
              <a:solidFill>
                <a:srgbClr val="6F267F"/>
              </a:solidFill>
            </a:endParaRPr>
          </a:p>
        </p:txBody>
      </p:sp>
      <p:pic>
        <p:nvPicPr>
          <p:cNvPr id="2050" name="Picture 2" descr="C:\Users\Владелец\Desktop\16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192169" y="1193552"/>
            <a:ext cx="1816873" cy="1614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Владелец\Desktop\260822_bi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30" b="50000"/>
          <a:stretch/>
        </p:blipFill>
        <p:spPr bwMode="auto">
          <a:xfrm>
            <a:off x="389413" y="3097508"/>
            <a:ext cx="1881015" cy="1603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Владелец\Desktop\s-100-rubles-1997-mod-2001-Russia-banknotes-VF-1_en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49230"/>
          <a:stretch/>
        </p:blipFill>
        <p:spPr bwMode="auto">
          <a:xfrm>
            <a:off x="389415" y="1115282"/>
            <a:ext cx="1881014" cy="1637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Владелец\Desktop\500_2001_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79" r="50000" b="25414"/>
          <a:stretch/>
        </p:blipFill>
        <p:spPr bwMode="auto">
          <a:xfrm>
            <a:off x="446447" y="5136543"/>
            <a:ext cx="1823982" cy="1558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Владелец\Desktop\799897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7" t="26829" r="47975" b="24962"/>
          <a:stretch/>
        </p:blipFill>
        <p:spPr bwMode="auto">
          <a:xfrm>
            <a:off x="5192169" y="3107504"/>
            <a:ext cx="1816873" cy="1583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Владелец\Desktop\5000rub_1200dpi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192169" y="5087038"/>
            <a:ext cx="1816873" cy="1607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745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</a:rPr>
              <a:t>Приложение к игре «Найди половинку»</a:t>
            </a:r>
            <a:endParaRPr lang="ru-RU" b="1" dirty="0">
              <a:solidFill>
                <a:srgbClr val="6F26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156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455" y="349511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6F267F"/>
                </a:solidFill>
              </a:rPr>
              <a:t>Найди одинаковые монетки</a:t>
            </a:r>
            <a:endParaRPr lang="ru-RU" b="1" dirty="0">
              <a:solidFill>
                <a:srgbClr val="6F267F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59026" y="4158532"/>
            <a:ext cx="8778240" cy="4770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7235687" y="1372924"/>
            <a:ext cx="1645920" cy="97801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52915" y="2724645"/>
            <a:ext cx="1645920" cy="97801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35827" y="1391478"/>
            <a:ext cx="1645920" cy="97801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0223" y="1374248"/>
            <a:ext cx="1645920" cy="97801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35827" y="2724646"/>
            <a:ext cx="1645920" cy="97801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313830" y="1391478"/>
            <a:ext cx="1645920" cy="97801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13830" y="2820061"/>
            <a:ext cx="1645920" cy="97801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90223" y="2818737"/>
            <a:ext cx="1645920" cy="97801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179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617</TotalTime>
  <Words>212</Words>
  <Application>Microsoft Office PowerPoint</Application>
  <PresentationFormat>Экран (4:3)</PresentationFormat>
  <Paragraphs>59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Office Theme</vt:lpstr>
      <vt:lpstr>Юный финансист</vt:lpstr>
      <vt:lpstr>Цель – познакомить детей с понятием и основами финансового и грамотного поведения. Задачи:   *Дать представление о современных деньгах, их ролях и функциях. Научить простому счету денег. * Дать представление о том, как выглядят современные деньги в РФ. * Дать понимание ценности денег  в осуществлении    мечты. * Расширить кругозор ребенка, обогатить общее представление детей о мире, об истории человечества.  </vt:lpstr>
      <vt:lpstr>Перечень игр:</vt:lpstr>
      <vt:lpstr>История денег</vt:lpstr>
      <vt:lpstr> Виды денег </vt:lpstr>
      <vt:lpstr>Приложение к игре  «История денег»</vt:lpstr>
      <vt:lpstr>Найди половинку</vt:lpstr>
      <vt:lpstr>Приложение к игре «Найди половинку»</vt:lpstr>
      <vt:lpstr>Найди одинаковые монетки</vt:lpstr>
      <vt:lpstr>Приложение к игре «Найди одинаковые монетки»</vt:lpstr>
      <vt:lpstr>Что можно купить за деньги?</vt:lpstr>
      <vt:lpstr>Презентация PowerPoint</vt:lpstr>
      <vt:lpstr>Приложение к игре «Что можно\нельзя купить за деньги?»</vt:lpstr>
      <vt:lpstr>Магазин </vt:lpstr>
      <vt:lpstr>Приложение для игры «Магазин»</vt:lpstr>
      <vt:lpstr>«Что дороже?»</vt:lpstr>
      <vt:lpstr>Приложение к игре «Что дороже?»</vt:lpstr>
      <vt:lpstr>«Теневое лото»</vt:lpstr>
      <vt:lpstr>«Теневое лото»</vt:lpstr>
      <vt:lpstr>Приложение к игре «Теневое лото»</vt:lpstr>
      <vt:lpstr>«Собери картинку»</vt:lpstr>
      <vt:lpstr>Приложение к игре  «Собери картинку»</vt:lpstr>
      <vt:lpstr>«Деньги разных стран»</vt:lpstr>
      <vt:lpstr>«Деньги разных стран»</vt:lpstr>
      <vt:lpstr>Приложение к игре «Деньги России»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Владелец</cp:lastModifiedBy>
  <cp:revision>59</cp:revision>
  <dcterms:created xsi:type="dcterms:W3CDTF">2018-09-04T12:10:47Z</dcterms:created>
  <dcterms:modified xsi:type="dcterms:W3CDTF">2022-08-23T11:52:01Z</dcterms:modified>
</cp:coreProperties>
</file>