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2" r:id="rId2"/>
    <p:sldId id="271" r:id="rId3"/>
    <p:sldId id="260" r:id="rId4"/>
    <p:sldId id="259" r:id="rId5"/>
    <p:sldId id="273" r:id="rId6"/>
    <p:sldId id="261" r:id="rId7"/>
    <p:sldId id="274" r:id="rId8"/>
    <p:sldId id="258" r:id="rId9"/>
    <p:sldId id="279" r:id="rId10"/>
    <p:sldId id="284" r:id="rId11"/>
    <p:sldId id="280" r:id="rId12"/>
    <p:sldId id="283" r:id="rId13"/>
    <p:sldId id="268" r:id="rId14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218" y="7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64F18-C0C7-4D8D-88A5-8E66D0A7734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B64F3-478E-44D0-B530-AB4FEB398B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536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B64F3-478E-44D0-B530-AB4FEB398B5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35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0lik.ru/uploads/posts/2008-05/1210151415_0lik.ru_q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142"/>
            <a:ext cx="9906000" cy="6607226"/>
          </a:xfrm>
          <a:prstGeom prst="rect">
            <a:avLst/>
          </a:prstGeom>
          <a:noFill/>
        </p:spPr>
      </p:pic>
      <p:pic>
        <p:nvPicPr>
          <p:cNvPr id="39942" name="Picture 6" descr="Картинки по запросу пятачок с книг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512" y="3573016"/>
            <a:ext cx="2484363" cy="348275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16496" y="980728"/>
            <a:ext cx="7128792" cy="2448272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eeskneesCTT" pitchFamily="2" charset="0"/>
                <a:ea typeface="+mj-ea"/>
                <a:cs typeface="+mj-cs"/>
              </a:rPr>
              <a:t>Винни-Пух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eeskneesCTT" pitchFamily="2" charset="0"/>
                <a:ea typeface="+mj-ea"/>
                <a:cs typeface="+mj-cs"/>
              </a:rPr>
              <a:t>и его друзья</a:t>
            </a:r>
            <a:endParaRPr kumimoji="0" lang="ru-RU" sz="6600" b="1" i="0" u="none" strike="noStrike" kern="120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BeeskneesCTT" pitchFamily="2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864768" y="3573016"/>
            <a:ext cx="3816424" cy="1368152"/>
          </a:xfrm>
          <a:prstGeom prst="rect">
            <a:avLst/>
          </a:prstGeom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</a:rPr>
              <a:t>О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</a:rPr>
              <a:t>книге Алана Милна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«Винни-Пух»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Евгений Леонов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700808"/>
            <a:ext cx="6185892" cy="4608512"/>
          </a:xfrm>
        </p:spPr>
      </p:pic>
      <p:pic>
        <p:nvPicPr>
          <p:cNvPr id="5" name="Picture 4" descr="Картинки по запросу винни-пух ф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5037" y="4149080"/>
            <a:ext cx="2242459" cy="2564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555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-27384"/>
            <a:ext cx="89154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Мультфильмы Федора Хитрука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68824" y="1340768"/>
            <a:ext cx="6264696" cy="46805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Arial Narrow" pitchFamily="34" charset="0"/>
              </a:rPr>
              <a:t>В студии «Союзмультфильм» под руководством Ф. Хитрука было создано три мультфильма: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C00000"/>
                </a:solidFill>
                <a:latin typeface="Arial Narrow" pitchFamily="34" charset="0"/>
              </a:rPr>
              <a:t>Винни-Пух</a:t>
            </a:r>
            <a:r>
              <a:rPr lang="ru-RU" sz="2800" dirty="0" smtClean="0">
                <a:latin typeface="Arial Narrow" pitchFamily="34" charset="0"/>
              </a:rPr>
              <a:t> (1969) — основан на первой главе книги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C00000"/>
                </a:solidFill>
                <a:latin typeface="Arial Narrow" pitchFamily="34" charset="0"/>
              </a:rPr>
              <a:t>Винни-Пух идёт в гости </a:t>
            </a:r>
            <a:r>
              <a:rPr lang="ru-RU" sz="2800" dirty="0" smtClean="0">
                <a:latin typeface="Arial Narrow" pitchFamily="34" charset="0"/>
              </a:rPr>
              <a:t>(1971) — основан на второй главе книги</a:t>
            </a:r>
          </a:p>
          <a:p>
            <a:pPr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C00000"/>
                </a:solidFill>
                <a:latin typeface="Arial Narrow" pitchFamily="34" charset="0"/>
              </a:rPr>
              <a:t>Винни-Пух и день забот </a:t>
            </a:r>
            <a:r>
              <a:rPr lang="ru-RU" sz="2800" dirty="0" smtClean="0">
                <a:latin typeface="Arial Narrow" pitchFamily="34" charset="0"/>
              </a:rPr>
              <a:t>(1972) — основан на четвёртой (о потерянном хвосте) и шестой (о дне рождения) главах книги.</a:t>
            </a:r>
          </a:p>
          <a:p>
            <a:endParaRPr lang="ru-RU" dirty="0"/>
          </a:p>
        </p:txBody>
      </p:sp>
      <p:pic>
        <p:nvPicPr>
          <p:cNvPr id="9218" name="Picture 2" descr="Винни Пух: интересные факты СССР, винни-пух, кино, фак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484784"/>
            <a:ext cx="3024337" cy="3795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00472" y="5445224"/>
            <a:ext cx="29883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Федор Савельевич </a:t>
            </a:r>
            <a:r>
              <a:rPr lang="ru-RU" sz="2000" b="1" dirty="0" err="1" smtClean="0">
                <a:latin typeface="Arial Narrow" pitchFamily="34" charset="0"/>
              </a:rPr>
              <a:t>Хитрук</a:t>
            </a:r>
            <a:endParaRPr lang="ru-RU" sz="2000" b="1" dirty="0" smtClean="0">
              <a:latin typeface="Arial Narrow" pitchFamily="34" charset="0"/>
            </a:endParaRP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(1917 - 2012)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винни-пух ф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2" y="4005064"/>
            <a:ext cx="2242459" cy="256490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00672" y="6093296"/>
            <a:ext cx="7704856" cy="548680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Wave1">
              <a:avLst/>
            </a:prstTxWarp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egoe Script" pitchFamily="66" charset="0"/>
                <a:ea typeface="+mj-ea"/>
                <a:cs typeface="+mj-cs"/>
              </a:rPr>
              <a:t>«Хорошо живет на свете Винни-Пух!»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Script" pitchFamily="66" charset="0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32520" y="0"/>
            <a:ext cx="8496944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Цикл </a:t>
            </a:r>
            <a:r>
              <a:rPr lang="ru-RU" sz="2800" dirty="0" smtClean="0">
                <a:latin typeface="Arial Narrow" pitchFamily="34" charset="0"/>
              </a:rPr>
              <a:t>мультфильмов получил огромную популярность. </a:t>
            </a:r>
          </a:p>
          <a:p>
            <a:pPr lvl="0" algn="ctr">
              <a:spcBef>
                <a:spcPct val="20000"/>
              </a:spcBef>
            </a:pPr>
            <a:r>
              <a:rPr lang="ru-RU" sz="2800" dirty="0" smtClean="0">
                <a:latin typeface="Arial Narrow" pitchFamily="34" charset="0"/>
              </a:rPr>
              <a:t>В разговорную речь вошло множество ярких цитат.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04528" y="1340768"/>
            <a:ext cx="7416824" cy="476672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Wave1">
              <a:avLst/>
            </a:prstTxWarp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Segoe Script" pitchFamily="66" charset="0"/>
                <a:ea typeface="+mj-ea"/>
                <a:cs typeface="+mj-cs"/>
              </a:rPr>
              <a:t>«Кажется, дождь начинается»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Segoe Script" pitchFamily="66" charset="0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51122">
            <a:off x="300519" y="2024994"/>
            <a:ext cx="4953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«— Какой сегодня день?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— Сегодня.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— Мой любимый день».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48744" y="4797152"/>
            <a:ext cx="5904656" cy="954107"/>
          </a:xfrm>
          <a:prstGeom prst="rect">
            <a:avLst/>
          </a:prstGeom>
        </p:spPr>
        <p:txBody>
          <a:bodyPr wrap="square">
            <a:prstTxWarp prst="textDoubleWave1">
              <a:avLst/>
            </a:prstTxWarp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  <a:ea typeface="+mj-ea"/>
                <a:cs typeface="+mj-cs"/>
              </a:rPr>
              <a:t>«Я тучка, тучка, тучка,</a:t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  <a:ea typeface="+mj-ea"/>
                <a:cs typeface="+mj-cs"/>
              </a:rPr>
            </a:b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Segoe Script" pitchFamily="66" charset="0"/>
                <a:ea typeface="+mj-ea"/>
                <a:cs typeface="+mj-cs"/>
              </a:rPr>
              <a:t>Я вовсе не медведь».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88565">
            <a:off x="1856656" y="3636505"/>
            <a:ext cx="7560840" cy="954107"/>
          </a:xfrm>
          <a:prstGeom prst="rect">
            <a:avLst/>
          </a:prstGeom>
        </p:spPr>
        <p:txBody>
          <a:bodyPr wrap="square">
            <a:prstTxWarp prst="textWave4">
              <a:avLst/>
            </a:prstTxWarp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«Нужно делать так, как нужно. А как не нужно, делать не нужно!»</a:t>
            </a:r>
          </a:p>
        </p:txBody>
      </p:sp>
      <p:sp>
        <p:nvSpPr>
          <p:cNvPr id="14" name="Прямоугольник 13"/>
          <p:cNvSpPr/>
          <p:nvPr/>
        </p:nvSpPr>
        <p:spPr>
          <a:xfrm rot="21372715">
            <a:off x="5556174" y="2193098"/>
            <a:ext cx="40350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«Сова! Открывай! </a:t>
            </a:r>
          </a:p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Segoe Script" pitchFamily="66" charset="0"/>
                <a:ea typeface="+mj-ea"/>
                <a:cs typeface="+mj-cs"/>
              </a:rPr>
              <a:t>Медведь пришёл!»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амятник Винни-Пуху - Лондон"/>
          <p:cNvPicPr>
            <a:picLocks noChangeAspect="1" noChangeArrowheads="1"/>
          </p:cNvPicPr>
          <p:nvPr/>
        </p:nvPicPr>
        <p:blipFill>
          <a:blip r:embed="rId2" cstate="print"/>
          <a:srcRect r="21288"/>
          <a:stretch>
            <a:fillRect/>
          </a:stretch>
        </p:blipFill>
        <p:spPr bwMode="auto">
          <a:xfrm rot="173076">
            <a:off x="7237249" y="1052736"/>
            <a:ext cx="2396271" cy="4666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5300" y="-27384"/>
            <a:ext cx="8915400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Памятники </a:t>
            </a:r>
            <a:r>
              <a:rPr lang="ru-RU" sz="3200" b="1" dirty="0" err="1" smtClean="0">
                <a:solidFill>
                  <a:srgbClr val="C00000"/>
                </a:solidFill>
                <a:latin typeface="Arial Narrow" pitchFamily="34" charset="0"/>
              </a:rPr>
              <a:t>Винни-Пуху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 и его друзьям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13621" y="5877272"/>
            <a:ext cx="2991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 </a:t>
            </a:r>
            <a:r>
              <a:rPr lang="ru-RU" sz="2000" b="1" dirty="0" smtClean="0">
                <a:latin typeface="Arial Narrow" pitchFamily="34" charset="0"/>
              </a:rPr>
              <a:t>Памятник </a:t>
            </a:r>
            <a:r>
              <a:rPr lang="ru-RU" sz="2000" b="1" dirty="0" err="1" smtClean="0">
                <a:latin typeface="Arial Narrow" pitchFamily="34" charset="0"/>
              </a:rPr>
              <a:t>Винни-Пуху</a:t>
            </a:r>
            <a:r>
              <a:rPr lang="ru-RU" sz="2000" b="1" dirty="0" smtClean="0">
                <a:latin typeface="Arial Narrow" pitchFamily="34" charset="0"/>
              </a:rPr>
              <a:t> 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в Лондонском зоопарке</a:t>
            </a:r>
          </a:p>
        </p:txBody>
      </p:sp>
      <p:pic>
        <p:nvPicPr>
          <p:cNvPr id="6148" name="Picture 4" descr="Памятник Винни-Пуху - Раменское"/>
          <p:cNvPicPr>
            <a:picLocks noChangeAspect="1" noChangeArrowheads="1"/>
          </p:cNvPicPr>
          <p:nvPr/>
        </p:nvPicPr>
        <p:blipFill>
          <a:blip r:embed="rId3" cstate="print"/>
          <a:srcRect l="9524" r="9524"/>
          <a:stretch>
            <a:fillRect/>
          </a:stretch>
        </p:blipFill>
        <p:spPr bwMode="auto">
          <a:xfrm rot="21413549">
            <a:off x="272480" y="1114663"/>
            <a:ext cx="2448272" cy="4546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92560" y="5733256"/>
            <a:ext cx="4968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 </a:t>
            </a:r>
            <a:r>
              <a:rPr lang="ru-RU" sz="2000" b="1" dirty="0" smtClean="0">
                <a:latin typeface="Arial Narrow" pitchFamily="34" charset="0"/>
              </a:rPr>
              <a:t>Винни-Пух и его друзья в городе Раменское</a:t>
            </a:r>
          </a:p>
        </p:txBody>
      </p:sp>
      <p:pic>
        <p:nvPicPr>
          <p:cNvPr id="6152" name="Picture 8" descr="Image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l="5882"/>
          <a:stretch>
            <a:fillRect/>
          </a:stretch>
        </p:blipFill>
        <p:spPr bwMode="auto">
          <a:xfrm>
            <a:off x="2648744" y="1412776"/>
            <a:ext cx="4896544" cy="3901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Kristofer Robin i Vinni Puh retro foto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24744"/>
            <a:ext cx="3528392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4016"/>
            <a:ext cx="9906000" cy="141277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Алан Александр Милн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(1882 - 1956)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44488" y="5877272"/>
            <a:ext cx="3528392" cy="6766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Arial Narrow" pitchFamily="34" charset="0"/>
              </a:rPr>
              <a:t>А.А. Милн. 1937 г.</a:t>
            </a:r>
          </a:p>
          <a:p>
            <a:pPr algn="ctr"/>
            <a:endParaRPr lang="ru-RU" sz="20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32920" y="2060848"/>
            <a:ext cx="5400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q"/>
            </a:pPr>
            <a:r>
              <a:rPr lang="ru-RU" sz="3200" dirty="0" smtClean="0">
                <a:latin typeface="Arial Narrow" pitchFamily="34" charset="0"/>
              </a:rPr>
              <a:t>Автор сказок, рассказов и романов.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q"/>
            </a:pPr>
            <a:r>
              <a:rPr lang="ru-RU" sz="3200" dirty="0" smtClean="0">
                <a:latin typeface="Arial Narrow" pitchFamily="34" charset="0"/>
              </a:rPr>
              <a:t>Английский писатель, поэт, драматург. Участник Первой мировой войны.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q"/>
            </a:pPr>
            <a:r>
              <a:rPr lang="ru-RU" sz="3200" dirty="0" smtClean="0">
                <a:latin typeface="Arial Narrow" pitchFamily="34" charset="0"/>
              </a:rPr>
              <a:t>Во всем мире известен как автор книг о медвежонке Винни-Пухе.</a:t>
            </a:r>
          </a:p>
          <a:p>
            <a:pPr lvl="0">
              <a:spcBef>
                <a:spcPct val="20000"/>
              </a:spcBef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pload.wikimedia.org/wikipedia/ru/c/ce/Christopher_Robin_Milne.jpg"/>
          <p:cNvPicPr>
            <a:picLocks noChangeAspect="1" noChangeArrowheads="1"/>
          </p:cNvPicPr>
          <p:nvPr/>
        </p:nvPicPr>
        <p:blipFill>
          <a:blip r:embed="rId2" cstate="print"/>
          <a:srcRect l="6154" t="5299" r="10769" b="6389"/>
          <a:stretch>
            <a:fillRect/>
          </a:stretch>
        </p:blipFill>
        <p:spPr bwMode="auto">
          <a:xfrm>
            <a:off x="272480" y="404664"/>
            <a:ext cx="4176464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4365104"/>
            <a:ext cx="3953644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Arial Narrow" pitchFamily="34" charset="0"/>
                <a:ea typeface="+mn-ea"/>
                <a:cs typeface="+mn-cs"/>
              </a:rPr>
              <a:t>Алан Милн со своим сыном Кристофером и Винни-Пухом</a:t>
            </a:r>
            <a:endParaRPr lang="ru-RU" sz="2000" b="1" dirty="0"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880992" y="836712"/>
            <a:ext cx="4320480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latin typeface="Arial Narrow" pitchFamily="34" charset="0"/>
              </a:rPr>
              <a:t>Сочинять истории о </a:t>
            </a:r>
            <a:r>
              <a:rPr lang="ru-RU" sz="3000" dirty="0" err="1" smtClean="0">
                <a:latin typeface="Arial Narrow" pitchFamily="34" charset="0"/>
              </a:rPr>
              <a:t>Винни-Пухе</a:t>
            </a:r>
            <a:r>
              <a:rPr lang="ru-RU" sz="3000" dirty="0" smtClean="0">
                <a:latin typeface="Arial Narrow" pitchFamily="34" charset="0"/>
              </a:rPr>
              <a:t> Милн начал для своего сына Кристофера Робина Милна (1920 - 1996)</a:t>
            </a:r>
          </a:p>
        </p:txBody>
      </p:sp>
      <p:pic>
        <p:nvPicPr>
          <p:cNvPr id="5" name="Picture 2" descr="Kristofer Robin i Vinni Puh retro foto 5"/>
          <p:cNvPicPr>
            <a:picLocks noChangeAspect="1" noChangeArrowheads="1"/>
          </p:cNvPicPr>
          <p:nvPr/>
        </p:nvPicPr>
        <p:blipFill>
          <a:blip r:embed="rId3" cstate="print"/>
          <a:srcRect b="4913"/>
          <a:stretch>
            <a:fillRect/>
          </a:stretch>
        </p:blipFill>
        <p:spPr bwMode="auto">
          <a:xfrm>
            <a:off x="4664968" y="2996952"/>
            <a:ext cx="468052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ristofer Robin i Vinni Puh retro foto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6936" y="2818140"/>
            <a:ext cx="5328592" cy="37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https://upload.wikimedia.org/wikipedia/ru/f/f7/Christopher-robin-milne-in-1928-7.jpg"/>
          <p:cNvPicPr>
            <a:picLocks noChangeAspect="1" noChangeArrowheads="1"/>
          </p:cNvPicPr>
          <p:nvPr/>
        </p:nvPicPr>
        <p:blipFill>
          <a:blip r:embed="rId3" cstate="print"/>
          <a:srcRect l="3226" t="2632" r="3212" b="2632"/>
          <a:stretch>
            <a:fillRect/>
          </a:stretch>
        </p:blipFill>
        <p:spPr bwMode="auto">
          <a:xfrm>
            <a:off x="416496" y="332656"/>
            <a:ext cx="4320480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92960" y="0"/>
            <a:ext cx="4736976" cy="2852936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Arial Narrow" pitchFamily="34" charset="0"/>
                <a:ea typeface="+mn-ea"/>
                <a:cs typeface="+mn-cs"/>
              </a:rPr>
              <a:t>Кристофер Робин Милн вместе с игрушечным медведем Винни-Пухом, который стал прототипом литературного героя</a:t>
            </a:r>
            <a:endParaRPr lang="ru-RU" sz="3000" dirty="0"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enders-graphiques.fr/image/upload/normal/Poo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624" y="3356992"/>
            <a:ext cx="2383395" cy="3384376"/>
          </a:xfrm>
          <a:prstGeom prst="rect">
            <a:avLst/>
          </a:prstGeom>
          <a:noFill/>
        </p:spPr>
      </p:pic>
      <p:pic>
        <p:nvPicPr>
          <p:cNvPr id="30722" name="Picture 2" descr="Kristofer Robin i Vinni Puh retro foto 12"/>
          <p:cNvPicPr>
            <a:picLocks noChangeAspect="1" noChangeArrowheads="1"/>
          </p:cNvPicPr>
          <p:nvPr/>
        </p:nvPicPr>
        <p:blipFill>
          <a:blip r:embed="rId3" cstate="print"/>
          <a:srcRect l="6219" r="9828"/>
          <a:stretch>
            <a:fillRect/>
          </a:stretch>
        </p:blipFill>
        <p:spPr bwMode="auto">
          <a:xfrm>
            <a:off x="5313040" y="476672"/>
            <a:ext cx="3888432" cy="4631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36976" y="5085184"/>
            <a:ext cx="4954960" cy="151216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itchFamily="34" charset="0"/>
                <a:ea typeface="+mn-ea"/>
                <a:cs typeface="+mn-cs"/>
              </a:rPr>
              <a:t>Плюшевый мишка, который послужил вдохновением к созданию </a:t>
            </a:r>
            <a:r>
              <a:rPr lang="ru-RU" sz="2000" b="1" dirty="0" err="1" smtClean="0">
                <a:latin typeface="Arial Narrow" pitchFamily="34" charset="0"/>
                <a:ea typeface="+mn-ea"/>
                <a:cs typeface="+mn-cs"/>
              </a:rPr>
              <a:t>Винни-Пуха</a:t>
            </a:r>
            <a:r>
              <a:rPr lang="ru-RU" sz="2000" b="1" dirty="0" smtClean="0">
                <a:latin typeface="Arial Narrow" pitchFamily="34" charset="0"/>
                <a:ea typeface="+mn-ea"/>
                <a:cs typeface="+mn-cs"/>
              </a:rPr>
              <a:t>, сейчас находится в Нью-Йоркской публичной библиотеке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4528" y="332656"/>
            <a:ext cx="4320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Arial Narrow" pitchFamily="34" charset="0"/>
              </a:rPr>
              <a:t>Алан Милн подарил плюшевого медведя сыну на его первый день рождения. В дальнейшем медведь был неразлучным спутником Кристофера.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812" y="980728"/>
            <a:ext cx="5594276" cy="482453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ru-RU" sz="3000" dirty="0" smtClean="0">
                <a:latin typeface="Arial Narrow" pitchFamily="34" charset="0"/>
              </a:rPr>
              <a:t>Плюшевый мишка Винни-Пух был назван по имени медведицы по кличке Виннипег (Винни), содержавшейся в 1920-х годах   в Лондонском зоопарке.</a:t>
            </a:r>
          </a:p>
          <a:p>
            <a:pPr marL="514350" indent="-514350">
              <a:buFont typeface="Wingdings" pitchFamily="2" charset="2"/>
              <a:buChar char="q"/>
            </a:pPr>
            <a:endParaRPr lang="ru-RU" sz="3000" dirty="0" smtClean="0">
              <a:latin typeface="Arial Narrow" pitchFamily="34" charset="0"/>
            </a:endParaRPr>
          </a:p>
          <a:p>
            <a:pPr marL="514350" indent="-514350">
              <a:buFont typeface="Wingdings" pitchFamily="2" charset="2"/>
              <a:buChar char="q"/>
            </a:pPr>
            <a:r>
              <a:rPr lang="ru-RU" sz="3000" dirty="0" smtClean="0">
                <a:latin typeface="Arial Narrow" pitchFamily="34" charset="0"/>
              </a:rPr>
              <a:t>В 1924 году Алан Милн впервые пришёл в зоопарк с четырёхлетним Кристофером Робином, который по-настоящему сдружился с Винни.</a:t>
            </a:r>
          </a:p>
        </p:txBody>
      </p:sp>
      <p:pic>
        <p:nvPicPr>
          <p:cNvPr id="18434" name="Picture 2" descr="https://upload.wikimedia.org/wikipedia/ru/3/38/Winnie_1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4506" y="908720"/>
            <a:ext cx="3470982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601072" y="5949280"/>
            <a:ext cx="40767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Медведица </a:t>
            </a:r>
            <a:r>
              <a:rPr lang="ru-RU" sz="2000" b="1" dirty="0" err="1" smtClean="0">
                <a:latin typeface="Arial Narrow" pitchFamily="34" charset="0"/>
              </a:rPr>
              <a:t>Винни</a:t>
            </a:r>
            <a:r>
              <a:rPr lang="ru-RU" sz="2000" b="1" dirty="0" smtClean="0">
                <a:latin typeface="Arial Narrow" pitchFamily="34" charset="0"/>
              </a:rPr>
              <a:t> в зоопарке. 1924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Kristofer Robin i Vinni Puh retro foto 13"/>
          <p:cNvPicPr>
            <a:picLocks noChangeAspect="1" noChangeArrowheads="1"/>
          </p:cNvPicPr>
          <p:nvPr/>
        </p:nvPicPr>
        <p:blipFill>
          <a:blip r:embed="rId2" cstate="print"/>
          <a:srcRect t="19621" r="5172" b="6241"/>
          <a:stretch>
            <a:fillRect/>
          </a:stretch>
        </p:blipFill>
        <p:spPr bwMode="auto">
          <a:xfrm>
            <a:off x="632520" y="2636912"/>
            <a:ext cx="4824536" cy="3771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60512" y="490662"/>
            <a:ext cx="5889104" cy="1930226"/>
          </a:xfrm>
        </p:spPr>
        <p:txBody>
          <a:bodyPr>
            <a:noAutofit/>
          </a:bodyPr>
          <a:lstStyle/>
          <a:p>
            <a:pPr algn="l"/>
            <a:r>
              <a:rPr lang="ru-RU" sz="3000" dirty="0" smtClean="0">
                <a:latin typeface="Arial Narrow" pitchFamily="34" charset="0"/>
                <a:ea typeface="+mn-ea"/>
                <a:cs typeface="+mn-cs"/>
              </a:rPr>
              <a:t>Реальными игрушками Кристофера Робина были также Пятачок, </a:t>
            </a:r>
            <a:r>
              <a:rPr lang="ru-RU" sz="3000" dirty="0" err="1" smtClean="0">
                <a:latin typeface="Arial Narrow" pitchFamily="34" charset="0"/>
                <a:ea typeface="+mn-ea"/>
                <a:cs typeface="+mn-cs"/>
              </a:rPr>
              <a:t>Иа-Иа</a:t>
            </a:r>
            <a:r>
              <a:rPr lang="ru-RU" sz="3000" dirty="0" smtClean="0">
                <a:latin typeface="Arial Narrow" pitchFamily="34" charset="0"/>
                <a:ea typeface="+mn-ea"/>
                <a:cs typeface="+mn-cs"/>
              </a:rPr>
              <a:t> без хвоста, </a:t>
            </a:r>
            <a:r>
              <a:rPr lang="ru-RU" sz="3000" dirty="0" err="1" smtClean="0">
                <a:latin typeface="Arial Narrow" pitchFamily="34" charset="0"/>
                <a:ea typeface="+mn-ea"/>
                <a:cs typeface="+mn-cs"/>
              </a:rPr>
              <a:t>Кенга</a:t>
            </a:r>
            <a:r>
              <a:rPr lang="ru-RU" sz="3000" dirty="0" smtClean="0">
                <a:latin typeface="Arial Narrow" pitchFamily="34" charset="0"/>
                <a:ea typeface="+mn-ea"/>
                <a:cs typeface="+mn-cs"/>
              </a:rPr>
              <a:t> с Крошкой Ру   </a:t>
            </a:r>
            <a:br>
              <a:rPr lang="ru-RU" sz="3000" dirty="0" smtClean="0">
                <a:latin typeface="Arial Narrow" pitchFamily="34" charset="0"/>
                <a:ea typeface="+mn-ea"/>
                <a:cs typeface="+mn-cs"/>
              </a:rPr>
            </a:br>
            <a:r>
              <a:rPr lang="ru-RU" sz="3000" dirty="0" smtClean="0">
                <a:latin typeface="Arial Narrow" pitchFamily="34" charset="0"/>
                <a:ea typeface="+mn-ea"/>
                <a:cs typeface="+mn-cs"/>
              </a:rPr>
              <a:t>в сумке и Тигра.</a:t>
            </a:r>
            <a:endParaRPr lang="ru-RU" sz="3000" dirty="0"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31748" name="Picture 4" descr="Kristofer Robin i Vinni Puh retro foto 14"/>
          <p:cNvPicPr>
            <a:picLocks noChangeAspect="1" noChangeArrowheads="1"/>
          </p:cNvPicPr>
          <p:nvPr/>
        </p:nvPicPr>
        <p:blipFill>
          <a:blip r:embed="rId3" cstate="print"/>
          <a:srcRect t="6818" b="4545"/>
          <a:stretch>
            <a:fillRect/>
          </a:stretch>
        </p:blipFill>
        <p:spPr bwMode="auto">
          <a:xfrm>
            <a:off x="6105128" y="188640"/>
            <a:ext cx="3399928" cy="3013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0" name="Picture 6" descr="Kristofer Robin i Vinni Puh retro foto 15"/>
          <p:cNvPicPr>
            <a:picLocks noChangeAspect="1" noChangeArrowheads="1"/>
          </p:cNvPicPr>
          <p:nvPr/>
        </p:nvPicPr>
        <p:blipFill>
          <a:blip r:embed="rId4" cstate="print"/>
          <a:srcRect l="15556" t="8889" r="15555" b="8889"/>
          <a:stretch>
            <a:fillRect/>
          </a:stretch>
        </p:blipFill>
        <p:spPr bwMode="auto">
          <a:xfrm>
            <a:off x="5745088" y="3284984"/>
            <a:ext cx="2592288" cy="3094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f/f2/The_original_Winnie_the_Pooh_toys.jpg"/>
          <p:cNvPicPr>
            <a:picLocks noChangeAspect="1" noChangeArrowheads="1"/>
          </p:cNvPicPr>
          <p:nvPr/>
        </p:nvPicPr>
        <p:blipFill>
          <a:blip r:embed="rId2" cstate="print"/>
          <a:srcRect b="3699"/>
          <a:stretch>
            <a:fillRect/>
          </a:stretch>
        </p:blipFill>
        <p:spPr bwMode="auto">
          <a:xfrm>
            <a:off x="1474460" y="1484785"/>
            <a:ext cx="7078940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55679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Narrow" pitchFamily="34" charset="0"/>
                <a:ea typeface="+mn-ea"/>
                <a:cs typeface="+mn-cs"/>
              </a:rPr>
              <a:t>Что стало с Пухом, Пятачком, </a:t>
            </a:r>
            <a:r>
              <a:rPr lang="ru-RU" sz="2400" dirty="0" err="1" smtClean="0">
                <a:latin typeface="Arial Narrow" pitchFamily="34" charset="0"/>
                <a:ea typeface="+mn-ea"/>
                <a:cs typeface="+mn-cs"/>
              </a:rPr>
              <a:t>Иа</a:t>
            </a:r>
            <a:r>
              <a:rPr lang="ru-RU" sz="2400" dirty="0" smtClean="0">
                <a:latin typeface="Arial Narrow" pitchFamily="34" charset="0"/>
                <a:ea typeface="+mn-ea"/>
                <a:cs typeface="+mn-cs"/>
              </a:rPr>
              <a:t> и </a:t>
            </a:r>
            <a:r>
              <a:rPr lang="ru-RU" sz="2400" dirty="0" err="1" smtClean="0">
                <a:latin typeface="Arial Narrow" pitchFamily="34" charset="0"/>
                <a:ea typeface="+mn-ea"/>
                <a:cs typeface="+mn-cs"/>
              </a:rPr>
              <a:t>Тигрой</a:t>
            </a:r>
            <a:r>
              <a:rPr lang="ru-RU" sz="2400" dirty="0" smtClean="0">
                <a:latin typeface="Arial Narrow" pitchFamily="34" charset="0"/>
                <a:ea typeface="+mn-ea"/>
                <a:cs typeface="+mn-cs"/>
              </a:rPr>
              <a:t>? Они переехали в Нью-Йорк. Кристофер Робин отдал игрушки редактору книги о Пухе, который подарил их публичной библиотеке Нью-Йорка в 1987 году, где они выставлялись до сих пор.</a:t>
            </a:r>
            <a:endParaRPr lang="ru-RU" sz="2400" dirty="0"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ook-hall.ru/files/zaho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764704"/>
            <a:ext cx="3448014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5300" y="-27384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Борис Заходер</a:t>
            </a:r>
            <a:b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(1918 - 2000)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088904" y="1268760"/>
            <a:ext cx="5321796" cy="4525963"/>
          </a:xfrm>
        </p:spPr>
        <p:txBody>
          <a:bodyPr>
            <a:noAutofit/>
          </a:bodyPr>
          <a:lstStyle/>
          <a:p>
            <a:pPr marL="179388" indent="-179388">
              <a:buFont typeface="Wingdings" pitchFamily="2" charset="2"/>
              <a:buChar char="q"/>
            </a:pPr>
            <a:r>
              <a:rPr lang="ru-RU" sz="2300" dirty="0" smtClean="0">
                <a:latin typeface="Arial Narrow" pitchFamily="34" charset="0"/>
              </a:rPr>
              <a:t>советский и российский детский писатель, поэт и переводчик, сценарист.</a:t>
            </a:r>
          </a:p>
          <a:p>
            <a:pPr marL="179388" indent="-179388">
              <a:buFont typeface="Wingdings" pitchFamily="2" charset="2"/>
              <a:buChar char="q"/>
            </a:pPr>
            <a:r>
              <a:rPr lang="ru-RU" sz="2300" dirty="0" smtClean="0">
                <a:latin typeface="Arial Narrow" pitchFamily="34" charset="0"/>
              </a:rPr>
              <a:t>Наибольшую известность Борису </a:t>
            </a:r>
            <a:r>
              <a:rPr lang="ru-RU" sz="2300" dirty="0" err="1" smtClean="0">
                <a:latin typeface="Arial Narrow" pitchFamily="34" charset="0"/>
              </a:rPr>
              <a:t>Заходеру</a:t>
            </a:r>
            <a:r>
              <a:rPr lang="ru-RU" sz="2300" dirty="0" smtClean="0">
                <a:latin typeface="Arial Narrow" pitchFamily="34" charset="0"/>
              </a:rPr>
              <a:t> принесли его переводы и пересказы классических произведений зарубежной детской литературы. В его изложении многие русскоязычные читатели познакомились с такими книгами, как «Винни-Пух и все-все-все» А. Милна, «Мэри </a:t>
            </a:r>
            <a:r>
              <a:rPr lang="ru-RU" sz="2300" dirty="0" err="1" smtClean="0">
                <a:latin typeface="Arial Narrow" pitchFamily="34" charset="0"/>
              </a:rPr>
              <a:t>Поппинс</a:t>
            </a:r>
            <a:r>
              <a:rPr lang="ru-RU" sz="2300" dirty="0" smtClean="0">
                <a:latin typeface="Arial Narrow" pitchFamily="34" charset="0"/>
              </a:rPr>
              <a:t>» П. Трэверс, «Питер </a:t>
            </a:r>
            <a:r>
              <a:rPr lang="ru-RU" sz="2300" dirty="0" err="1" smtClean="0">
                <a:latin typeface="Arial Narrow" pitchFamily="34" charset="0"/>
              </a:rPr>
              <a:t>Пэн</a:t>
            </a:r>
            <a:r>
              <a:rPr lang="ru-RU" sz="2300" dirty="0" smtClean="0">
                <a:latin typeface="Arial Narrow" pitchFamily="34" charset="0"/>
              </a:rPr>
              <a:t>» Дж. Барри, «Приключения Алисы в Стране Чудес» Л. Кэррола и другими.</a:t>
            </a:r>
          </a:p>
          <a:p>
            <a:endParaRPr lang="ru-RU" sz="2300" dirty="0" smtClean="0">
              <a:latin typeface="Arial Narrow" pitchFamily="34" charset="0"/>
            </a:endParaRPr>
          </a:p>
        </p:txBody>
      </p:sp>
      <p:pic>
        <p:nvPicPr>
          <p:cNvPr id="11266" name="Picture 2" descr="http://books.iqbuy.ru/img/books/9785/81/61/00/73/9785816100731-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3686">
            <a:off x="2509376" y="4460305"/>
            <a:ext cx="1582340" cy="2119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362</Words>
  <Application>Microsoft Office PowerPoint</Application>
  <PresentationFormat>Лист A4 (210x297 мм)</PresentationFormat>
  <Paragraphs>44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Narrow</vt:lpstr>
      <vt:lpstr>BeeskneesCTT</vt:lpstr>
      <vt:lpstr>Calibri</vt:lpstr>
      <vt:lpstr>Segoe Script</vt:lpstr>
      <vt:lpstr>Wingdings</vt:lpstr>
      <vt:lpstr>Тема Office</vt:lpstr>
      <vt:lpstr>Презентация PowerPoint</vt:lpstr>
      <vt:lpstr>Алан Александр Милн (1882 - 1956)</vt:lpstr>
      <vt:lpstr>Алан Милн со своим сыном Кристофером и Винни-Пухом</vt:lpstr>
      <vt:lpstr>Кристофер Робин Милн вместе с игрушечным медведем Винни-Пухом, который стал прототипом литературного героя</vt:lpstr>
      <vt:lpstr>Плюшевый мишка, который послужил вдохновением к созданию Винни-Пуха, сейчас находится в Нью-Йоркской публичной библиотеке</vt:lpstr>
      <vt:lpstr>Презентация PowerPoint</vt:lpstr>
      <vt:lpstr>Реальными игрушками Кристофера Робина были также Пятачок, Иа-Иа без хвоста, Кенга с Крошкой Ру    в сумке и Тигра.</vt:lpstr>
      <vt:lpstr>Что стало с Пухом, Пятачком, Иа и Тигрой? Они переехали в Нью-Йорк. Кристофер Робин отдал игрушки редактору книги о Пухе, который подарил их публичной библиотеке Нью-Йорка в 1987 году, где они выставлялись до сих пор.</vt:lpstr>
      <vt:lpstr>Борис Заходер (1918 - 2000)</vt:lpstr>
      <vt:lpstr>Евгений Леонов</vt:lpstr>
      <vt:lpstr>Мультфильмы Федора Хитрука</vt:lpstr>
      <vt:lpstr>Презентация PowerPoint</vt:lpstr>
      <vt:lpstr>Памятники Винни-Пуху и его друзьям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ТЕХПРОМ</dc:creator>
  <cp:lastModifiedBy>Admin</cp:lastModifiedBy>
  <cp:revision>58</cp:revision>
  <dcterms:created xsi:type="dcterms:W3CDTF">2016-10-12T18:27:47Z</dcterms:created>
  <dcterms:modified xsi:type="dcterms:W3CDTF">2022-04-15T04:35:14Z</dcterms:modified>
</cp:coreProperties>
</file>