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3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74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A0D666B4-CA5E-425D-9F85-25684714DBA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4789D97-B1BF-4CE1-B78D-EDBC1EA341F9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40880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666B4-CA5E-425D-9F85-25684714DBA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89D97-B1BF-4CE1-B78D-EDBC1EA341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5533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666B4-CA5E-425D-9F85-25684714DBA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89D97-B1BF-4CE1-B78D-EDBC1EA341F9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40948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666B4-CA5E-425D-9F85-25684714DBA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89D97-B1BF-4CE1-B78D-EDBC1EA341F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88618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666B4-CA5E-425D-9F85-25684714DBA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89D97-B1BF-4CE1-B78D-EDBC1EA341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26425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666B4-CA5E-425D-9F85-25684714DBA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89D97-B1BF-4CE1-B78D-EDBC1EA341F9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58106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666B4-CA5E-425D-9F85-25684714DBA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89D97-B1BF-4CE1-B78D-EDBC1EA341F9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57827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666B4-CA5E-425D-9F85-25684714DBA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89D97-B1BF-4CE1-B78D-EDBC1EA341F9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94570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666B4-CA5E-425D-9F85-25684714DBA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89D97-B1BF-4CE1-B78D-EDBC1EA341F9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50794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666B4-CA5E-425D-9F85-25684714DBA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89D97-B1BF-4CE1-B78D-EDBC1EA341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183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666B4-CA5E-425D-9F85-25684714DBA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89D97-B1BF-4CE1-B78D-EDBC1EA341F9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8458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666B4-CA5E-425D-9F85-25684714DBA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89D97-B1BF-4CE1-B78D-EDBC1EA341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99050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666B4-CA5E-425D-9F85-25684714DBA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89D97-B1BF-4CE1-B78D-EDBC1EA341F9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95651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666B4-CA5E-425D-9F85-25684714DBA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89D97-B1BF-4CE1-B78D-EDBC1EA341F9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13297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666B4-CA5E-425D-9F85-25684714DBA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89D97-B1BF-4CE1-B78D-EDBC1EA341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8809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666B4-CA5E-425D-9F85-25684714DBA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89D97-B1BF-4CE1-B78D-EDBC1EA341F9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4053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666B4-CA5E-425D-9F85-25684714DBA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89D97-B1BF-4CE1-B78D-EDBC1EA341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6811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0D666B4-CA5E-425D-9F85-25684714DBA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4789D97-B1BF-4CE1-B78D-EDBC1EA341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4900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image" Target="../media/image12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184951-27FD-9D9E-3BE7-6CE23685664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Технологии на транспорте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4D87F6D-A253-AD2D-0438-2E162F62E6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МАОУ СОШ №65</a:t>
            </a:r>
          </a:p>
          <a:p>
            <a:r>
              <a:rPr lang="ru-RU" sz="2000" dirty="0"/>
              <a:t>Занадворных А.А.</a:t>
            </a:r>
          </a:p>
          <a:p>
            <a:r>
              <a:rPr lang="ru-RU" sz="2000" dirty="0"/>
              <a:t>Чебоксары</a:t>
            </a:r>
          </a:p>
        </p:txBody>
      </p:sp>
    </p:spTree>
    <p:extLst>
      <p:ext uri="{BB962C8B-B14F-4D97-AF65-F5344CB8AC3E}">
        <p14:creationId xmlns:p14="http://schemas.microsoft.com/office/powerpoint/2010/main" val="29313076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F6749B-9504-4D84-62BC-7167A7CBFF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33922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История транспорта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7953DC-1664-0292-A844-AE0C37C590BD}"/>
              </a:ext>
            </a:extLst>
          </p:cNvPr>
          <p:cNvSpPr txBox="1"/>
          <p:nvPr/>
        </p:nvSpPr>
        <p:spPr>
          <a:xfrm>
            <a:off x="2517422" y="1321356"/>
            <a:ext cx="73816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В 1662 году во Франции появился первый конный общественный автобус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33A08F1-D73F-0AE9-D85D-F21AF5776A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7422" y="1830198"/>
            <a:ext cx="7078134" cy="4226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5018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344674-704E-5324-2954-B0CC59BC65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872447"/>
            <a:ext cx="9601196" cy="25964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История транспорта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B87D897-275C-9145-C332-B79C7E19C79E}"/>
              </a:ext>
            </a:extLst>
          </p:cNvPr>
          <p:cNvSpPr txBox="1"/>
          <p:nvPr/>
        </p:nvSpPr>
        <p:spPr>
          <a:xfrm>
            <a:off x="2245811" y="1321356"/>
            <a:ext cx="7700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Первыми воздушный шар в 1783 году изготовили братья Монгольфье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1359199-456F-9BCA-6B53-9570C2C8AC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2" y="1875354"/>
            <a:ext cx="5685253" cy="432555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AA3398B-24A1-8BFF-AB33-8E1165352B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188" y="1875354"/>
            <a:ext cx="2751456" cy="4110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4744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27DBD7-1136-75F8-EB25-8B4327795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36933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История транспорта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ECD14D4-9641-8694-976D-3A74BE83AAD2}"/>
              </a:ext>
            </a:extLst>
          </p:cNvPr>
          <p:cNvSpPr txBox="1"/>
          <p:nvPr/>
        </p:nvSpPr>
        <p:spPr>
          <a:xfrm>
            <a:off x="781059" y="1490134"/>
            <a:ext cx="387574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В 80-е 18 века русский механик</a:t>
            </a:r>
          </a:p>
          <a:p>
            <a:r>
              <a:rPr lang="ru-RU" dirty="0"/>
              <a:t>Кулибин И.П. построил трехколесный</a:t>
            </a:r>
          </a:p>
          <a:p>
            <a:r>
              <a:rPr lang="ru-RU" dirty="0"/>
              <a:t>механический экипаж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9C5AA52-DDC4-F3F7-FCEF-35973BD1DD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436" y="2580923"/>
            <a:ext cx="5466329" cy="307481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6F41370-198E-C068-D345-12E590F059AF}"/>
              </a:ext>
            </a:extLst>
          </p:cNvPr>
          <p:cNvSpPr txBox="1"/>
          <p:nvPr/>
        </p:nvSpPr>
        <p:spPr>
          <a:xfrm>
            <a:off x="6577526" y="1682744"/>
            <a:ext cx="48778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1801 г. В Германии появился первый велосипед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85C557D-D0CB-4E60-9901-B68918E2D1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739" y="2580923"/>
            <a:ext cx="4656825" cy="3553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5549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75983C-23C1-5448-EB63-1351E55B8D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37253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История транспорта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B889D6-53E1-D67D-1F62-9227D3F7511A}"/>
              </a:ext>
            </a:extLst>
          </p:cNvPr>
          <p:cNvSpPr txBox="1"/>
          <p:nvPr/>
        </p:nvSpPr>
        <p:spPr>
          <a:xfrm>
            <a:off x="925688" y="1603024"/>
            <a:ext cx="41183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Изобретатели Е.А. и М.Е. Черепановы</a:t>
            </a:r>
          </a:p>
          <a:p>
            <a:r>
              <a:rPr lang="ru-RU" dirty="0"/>
              <a:t>Построили первый </a:t>
            </a:r>
            <a:r>
              <a:rPr lang="ru-RU" dirty="0" err="1"/>
              <a:t>паравоз</a:t>
            </a:r>
            <a:r>
              <a:rPr lang="ru-RU" dirty="0"/>
              <a:t> и железную</a:t>
            </a:r>
          </a:p>
          <a:p>
            <a:r>
              <a:rPr lang="ru-RU" dirty="0"/>
              <a:t>Дорогу длиной 3,5 км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AAB2923-2471-87D0-CE41-219AFAEF4C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964" y="2637830"/>
            <a:ext cx="4857057" cy="323803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FDB1C99-B45E-D9B3-CA5E-1D789AF3F76A}"/>
              </a:ext>
            </a:extLst>
          </p:cNvPr>
          <p:cNvSpPr txBox="1"/>
          <p:nvPr/>
        </p:nvSpPr>
        <p:spPr>
          <a:xfrm>
            <a:off x="6694312" y="1610543"/>
            <a:ext cx="39428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В 1807 г. В Америке построен и пущен</a:t>
            </a:r>
          </a:p>
          <a:p>
            <a:r>
              <a:rPr lang="ru-RU" dirty="0"/>
              <a:t> первый колесный пароход.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4660901-3672-299D-F285-CB6ECE0440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4351" y="2759186"/>
            <a:ext cx="5271784" cy="281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1912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ACF7B8-1F75-DC4C-25F6-7D26EC2C8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39558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Перспективные виды транспорта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F9EAB2C-DCB7-8BAC-0BCD-0DBE4A810E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5661" y="1453621"/>
            <a:ext cx="3530072" cy="235338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FC17F29-2217-FFA9-C153-B4827920AEC9}"/>
              </a:ext>
            </a:extLst>
          </p:cNvPr>
          <p:cNvSpPr txBox="1"/>
          <p:nvPr/>
        </p:nvSpPr>
        <p:spPr>
          <a:xfrm>
            <a:off x="1092938" y="1453621"/>
            <a:ext cx="5117427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dirty="0"/>
              <a:t>Поезд на магнитной подушке</a:t>
            </a:r>
          </a:p>
          <a:p>
            <a:pPr marL="285750" indent="-285750">
              <a:buFontTx/>
              <a:buChar char="-"/>
            </a:pPr>
            <a:r>
              <a:rPr lang="ru-RU" dirty="0"/>
              <a:t>Автоматический транспорт</a:t>
            </a:r>
          </a:p>
          <a:p>
            <a:pPr marL="285750" indent="-285750">
              <a:buFontTx/>
              <a:buChar char="-"/>
            </a:pPr>
            <a:r>
              <a:rPr lang="ru-RU" dirty="0"/>
              <a:t>Судно на воздушной подушке</a:t>
            </a:r>
          </a:p>
          <a:p>
            <a:pPr marL="285750" indent="-285750">
              <a:buFontTx/>
              <a:buChar char="-"/>
            </a:pPr>
            <a:r>
              <a:rPr lang="ru-RU" dirty="0"/>
              <a:t>Экраноплан</a:t>
            </a:r>
          </a:p>
          <a:p>
            <a:pPr marL="285750" indent="-285750">
              <a:buFontTx/>
              <a:buChar char="-"/>
            </a:pPr>
            <a:r>
              <a:rPr lang="ru-RU" dirty="0"/>
              <a:t>Высокоскоростной наземный транспорт</a:t>
            </a:r>
          </a:p>
          <a:p>
            <a:pPr marL="285750" indent="-285750">
              <a:buFontTx/>
              <a:buChar char="-"/>
            </a:pPr>
            <a:r>
              <a:rPr lang="ru-RU" dirty="0"/>
              <a:t>Электромобили</a:t>
            </a:r>
          </a:p>
          <a:p>
            <a:pPr marL="285750" indent="-285750">
              <a:buFontTx/>
              <a:buChar char="-"/>
            </a:pPr>
            <a:r>
              <a:rPr lang="ru-RU" dirty="0"/>
              <a:t>Транспортные средства на солнечных батареях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8ECF8EE-7335-A0A7-F3BF-5623066A0F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9579" y="3882908"/>
            <a:ext cx="4236154" cy="215169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58D758E-B474-ED94-92A4-B2D1EB739F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1304" y="3475779"/>
            <a:ext cx="4160694" cy="2558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424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051ED4-BAA6-96B8-644E-04939EA410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Самостоятельная работа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203EF4-8E0D-F89B-DF5F-BF028FEB85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Выясните, выполнив поиск в интернете и других источниках информации, какие виды транспорта соединяют республиканский центр с другими городами России и мира.</a:t>
            </a:r>
          </a:p>
          <a:p>
            <a:r>
              <a:rPr lang="ru-RU" sz="2000" dirty="0"/>
              <a:t>Подсчитайте количество рейсов для различных видов транспорта. Начертите в рабочей тетради таблицу и запишите в нее полученные результаты.</a:t>
            </a:r>
          </a:p>
          <a:p>
            <a:pPr marL="0" indent="0">
              <a:buNone/>
            </a:pPr>
            <a:endParaRPr lang="ru-RU" sz="2000" dirty="0"/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17E57760-42D5-3764-EFFE-69706165E5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7413349"/>
              </p:ext>
            </p:extLst>
          </p:nvPr>
        </p:nvGraphicFramePr>
        <p:xfrm>
          <a:off x="936977" y="3654777"/>
          <a:ext cx="10329335" cy="138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5867">
                  <a:extLst>
                    <a:ext uri="{9D8B030D-6E8A-4147-A177-3AD203B41FA5}">
                      <a16:colId xmlns:a16="http://schemas.microsoft.com/office/drawing/2014/main" val="2626525229"/>
                    </a:ext>
                  </a:extLst>
                </a:gridCol>
                <a:gridCol w="2065867">
                  <a:extLst>
                    <a:ext uri="{9D8B030D-6E8A-4147-A177-3AD203B41FA5}">
                      <a16:colId xmlns:a16="http://schemas.microsoft.com/office/drawing/2014/main" val="2958363230"/>
                    </a:ext>
                  </a:extLst>
                </a:gridCol>
                <a:gridCol w="2065867">
                  <a:extLst>
                    <a:ext uri="{9D8B030D-6E8A-4147-A177-3AD203B41FA5}">
                      <a16:colId xmlns:a16="http://schemas.microsoft.com/office/drawing/2014/main" val="4110487574"/>
                    </a:ext>
                  </a:extLst>
                </a:gridCol>
                <a:gridCol w="2065867">
                  <a:extLst>
                    <a:ext uri="{9D8B030D-6E8A-4147-A177-3AD203B41FA5}">
                      <a16:colId xmlns:a16="http://schemas.microsoft.com/office/drawing/2014/main" val="1235572996"/>
                    </a:ext>
                  </a:extLst>
                </a:gridCol>
                <a:gridCol w="2065867">
                  <a:extLst>
                    <a:ext uri="{9D8B030D-6E8A-4147-A177-3AD203B41FA5}">
                      <a16:colId xmlns:a16="http://schemas.microsoft.com/office/drawing/2014/main" val="169716789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dirty="0"/>
                        <a:t>Вид междугороднего транспорта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714100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Самолеты, вертолеты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Поезда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Автобусы, троллейбусы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Морские , речные суда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93910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Количество рейсов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62294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02031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FCA3B0-456A-4F49-9DA5-AF7764742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Технологии на транспорте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3BE2A4C-036E-FC39-0925-99D2E3CDA4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Транспорт –совокупность всех видов путей сообщения, транспортных средств, технических устройств и сооружений на путях сообщения, обеспечивающий процесс перемещения людей и грузов различного назначения из одного места в другое.</a:t>
            </a:r>
          </a:p>
        </p:txBody>
      </p:sp>
    </p:spTree>
    <p:extLst>
      <p:ext uri="{BB962C8B-B14F-4D97-AF65-F5344CB8AC3E}">
        <p14:creationId xmlns:p14="http://schemas.microsoft.com/office/powerpoint/2010/main" val="5532076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83C4392E-329F-B0F3-52E9-E5C719B328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38711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Виды транспорта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9FA45F7-D2EB-3268-7125-BEF4914DEAB3}"/>
              </a:ext>
            </a:extLst>
          </p:cNvPr>
          <p:cNvSpPr txBox="1"/>
          <p:nvPr/>
        </p:nvSpPr>
        <p:spPr>
          <a:xfrm>
            <a:off x="5062815" y="1433037"/>
            <a:ext cx="299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Воздушный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1A0159C-0F25-92F6-A2D6-11826A1A11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572" y="2030841"/>
            <a:ext cx="4286992" cy="184206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A31155B-37BF-9A0A-4C70-81C2562106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5346" y="1934492"/>
            <a:ext cx="2997199" cy="216842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4356112-974A-FE48-203C-1F322620D5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572" y="4001405"/>
            <a:ext cx="3822377" cy="215008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1D8769D-562F-0709-DFF5-C3609F5BC15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9446" y="4001405"/>
            <a:ext cx="3487173" cy="2150087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90486A41-D74A-7EB6-2427-5117D07E559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7895" y="4579867"/>
            <a:ext cx="2914650" cy="1571625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090C68C-2EB9-2F7E-8E8E-1BC334A1625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0312" y="2002562"/>
            <a:ext cx="3017537" cy="1756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0726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E65CCE-A62C-D32B-4563-34B8DE2190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411" y="505852"/>
            <a:ext cx="10515600" cy="71001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Виды транспорта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FC2ACB-A2CA-19B5-558C-AD9B4B7F3F34}"/>
              </a:ext>
            </a:extLst>
          </p:cNvPr>
          <p:cNvSpPr txBox="1"/>
          <p:nvPr/>
        </p:nvSpPr>
        <p:spPr>
          <a:xfrm>
            <a:off x="5317677" y="1084999"/>
            <a:ext cx="15566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/>
              <a:t>Водный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3AF5FCE-4A01-A299-B403-84B99D1192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404" y="3885314"/>
            <a:ext cx="3926359" cy="221346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64CAB5F-6035-71D5-9774-44398EBE5A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1211" y="3885313"/>
            <a:ext cx="4611386" cy="221346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752B67E-5C1A-22CD-7A44-F3236333AB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6837" y="1729986"/>
            <a:ext cx="3140220" cy="209511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C1E1F3F-CB2D-B517-F045-333FB99E402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5432" y="1776978"/>
            <a:ext cx="2628900" cy="174307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DD23B6D-9406-C31E-D12A-D2F541EDB65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68" y="1635714"/>
            <a:ext cx="4654128" cy="2189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9346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91AF82-7296-ACCD-74C3-C7B7B7E059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41769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Виды транспорта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B910CB2-C551-1953-9CB9-12DF8F7EBB80}"/>
              </a:ext>
            </a:extLst>
          </p:cNvPr>
          <p:cNvSpPr txBox="1"/>
          <p:nvPr/>
        </p:nvSpPr>
        <p:spPr>
          <a:xfrm>
            <a:off x="7969956" y="1690688"/>
            <a:ext cx="24919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/>
              <a:t>Космический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1553FDE-E18A-15C7-82C8-293224561D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94" y="1930401"/>
            <a:ext cx="5747962" cy="371801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58E404C-744A-D4BD-881E-0A13BABC0D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9005" y="2628285"/>
            <a:ext cx="4530194" cy="3020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3413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6F4D55-A012-64CE-6B39-49E6A6A2A0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3987" y="658565"/>
            <a:ext cx="9601196" cy="35079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Виды транспорта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E3C68CF-6576-B572-BFC9-678DECF466DE}"/>
              </a:ext>
            </a:extLst>
          </p:cNvPr>
          <p:cNvSpPr txBox="1"/>
          <p:nvPr/>
        </p:nvSpPr>
        <p:spPr>
          <a:xfrm>
            <a:off x="1689330" y="997671"/>
            <a:ext cx="39953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/>
              <a:t>Наземный рельсовый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50EE8E-10CC-46BE-CF53-E276D959044E}"/>
              </a:ext>
            </a:extLst>
          </p:cNvPr>
          <p:cNvSpPr txBox="1"/>
          <p:nvPr/>
        </p:nvSpPr>
        <p:spPr>
          <a:xfrm>
            <a:off x="5904088" y="989128"/>
            <a:ext cx="45500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/>
              <a:t>Наземный</a:t>
            </a:r>
            <a:r>
              <a:rPr lang="ru-RU" dirty="0"/>
              <a:t> </a:t>
            </a:r>
            <a:r>
              <a:rPr lang="ru-RU" sz="3200" dirty="0"/>
              <a:t>безрельсовый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21669F4-E2FC-B4C5-DF61-E04AFE37AE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378" y="3429000"/>
            <a:ext cx="4585181" cy="257916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680FC27-5BAD-FBFE-16D4-C81E49C353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410" y="1629202"/>
            <a:ext cx="2619375" cy="174307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3FA5186-10F0-CD17-FA0F-4239497003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655486"/>
            <a:ext cx="4715933" cy="235796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F2585FC-D2E6-2577-2E2C-B382A673BE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627554"/>
            <a:ext cx="2825798" cy="1801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3746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D7D404-F725-F728-DD03-17746D9169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3871" y="66365"/>
            <a:ext cx="10515600" cy="1325563"/>
          </a:xfrm>
        </p:spPr>
        <p:txBody>
          <a:bodyPr/>
          <a:lstStyle/>
          <a:p>
            <a:pPr algn="ctr"/>
            <a:r>
              <a:rPr lang="ru-RU" dirty="0"/>
              <a:t>Виды транспорта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7C1B1F-760E-0C96-18EA-ED4774182C07}"/>
              </a:ext>
            </a:extLst>
          </p:cNvPr>
          <p:cNvSpPr txBox="1"/>
          <p:nvPr/>
        </p:nvSpPr>
        <p:spPr>
          <a:xfrm>
            <a:off x="689392" y="1267723"/>
            <a:ext cx="54066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В зависимости от сферы обслуживания: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BA89846-C125-0ABA-05F9-B9EB9FF34895}"/>
              </a:ext>
            </a:extLst>
          </p:cNvPr>
          <p:cNvSpPr txBox="1"/>
          <p:nvPr/>
        </p:nvSpPr>
        <p:spPr>
          <a:xfrm>
            <a:off x="733871" y="1729388"/>
            <a:ext cx="460042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400" dirty="0"/>
              <a:t>Транспорт общего пользования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400" dirty="0"/>
              <a:t>Личный транспорт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400" dirty="0"/>
              <a:t>Специальный транспорт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349E828-A743-316C-6871-EC26E28497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1042" y="1309422"/>
            <a:ext cx="4657002" cy="232850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1EDA08D-919A-D43B-2D2A-4B6AC8136C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040" y="2976406"/>
            <a:ext cx="4873312" cy="310673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4D8FD32-0CF2-D420-11AB-FAEB897650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1043" y="3721037"/>
            <a:ext cx="4657001" cy="235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0563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AB49EB-6F46-32BB-35D0-08DCB9429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156" y="0"/>
            <a:ext cx="10515600" cy="474133"/>
          </a:xfrm>
        </p:spPr>
        <p:txBody>
          <a:bodyPr>
            <a:normAutofit/>
          </a:bodyPr>
          <a:lstStyle/>
          <a:p>
            <a:pPr algn="ctr"/>
            <a:r>
              <a:rPr lang="ru-RU" sz="2400" dirty="0"/>
              <a:t>Транспортная инфраструктура.</a:t>
            </a:r>
          </a:p>
        </p:txBody>
      </p:sp>
      <p:graphicFrame>
        <p:nvGraphicFramePr>
          <p:cNvPr id="3" name="Таблица 3">
            <a:extLst>
              <a:ext uri="{FF2B5EF4-FFF2-40B4-BE49-F238E27FC236}">
                <a16:creationId xmlns:a16="http://schemas.microsoft.com/office/drawing/2014/main" id="{9DFFCDB9-5153-B284-D994-72918DFF4A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6976676"/>
              </p:ext>
            </p:extLst>
          </p:nvPr>
        </p:nvGraphicFramePr>
        <p:xfrm>
          <a:off x="270933" y="477791"/>
          <a:ext cx="11779956" cy="6279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3752">
                  <a:extLst>
                    <a:ext uri="{9D8B030D-6E8A-4147-A177-3AD203B41FA5}">
                      <a16:colId xmlns:a16="http://schemas.microsoft.com/office/drawing/2014/main" val="1468731590"/>
                    </a:ext>
                  </a:extLst>
                </a:gridCol>
                <a:gridCol w="2568285">
                  <a:extLst>
                    <a:ext uri="{9D8B030D-6E8A-4147-A177-3AD203B41FA5}">
                      <a16:colId xmlns:a16="http://schemas.microsoft.com/office/drawing/2014/main" val="3097034584"/>
                    </a:ext>
                  </a:extLst>
                </a:gridCol>
                <a:gridCol w="2315929">
                  <a:extLst>
                    <a:ext uri="{9D8B030D-6E8A-4147-A177-3AD203B41FA5}">
                      <a16:colId xmlns:a16="http://schemas.microsoft.com/office/drawing/2014/main" val="3545526250"/>
                    </a:ext>
                  </a:extLst>
                </a:gridCol>
                <a:gridCol w="2315929">
                  <a:extLst>
                    <a:ext uri="{9D8B030D-6E8A-4147-A177-3AD203B41FA5}">
                      <a16:colId xmlns:a16="http://schemas.microsoft.com/office/drawing/2014/main" val="435847842"/>
                    </a:ext>
                  </a:extLst>
                </a:gridCol>
                <a:gridCol w="2646061">
                  <a:extLst>
                    <a:ext uri="{9D8B030D-6E8A-4147-A177-3AD203B41FA5}">
                      <a16:colId xmlns:a16="http://schemas.microsoft.com/office/drawing/2014/main" val="3693860823"/>
                    </a:ext>
                  </a:extLst>
                </a:gridCol>
              </a:tblGrid>
              <a:tr h="334789"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dirty="0"/>
                        <a:t>Виды транспорта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2058255"/>
                  </a:ext>
                </a:extLst>
              </a:tr>
              <a:tr h="408845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Воздушный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Автомобильный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Водный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Железнодорожный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8489474"/>
                  </a:ext>
                </a:extLst>
              </a:tr>
              <a:tr h="585881">
                <a:tc>
                  <a:txBody>
                    <a:bodyPr/>
                    <a:lstStyle/>
                    <a:p>
                      <a:r>
                        <a:rPr lang="ru-RU" b="1" dirty="0"/>
                        <a:t>Транспортные средства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Самолеты и вертолеты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Автомобили различный типов.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Суда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/>
                        <a:t>Локомотвы</a:t>
                      </a:r>
                      <a:r>
                        <a:rPr lang="ru-RU" dirty="0"/>
                        <a:t>, вагоны, трамваи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9098567"/>
                  </a:ext>
                </a:extLst>
              </a:tr>
              <a:tr h="759284">
                <a:tc>
                  <a:txBody>
                    <a:bodyPr/>
                    <a:lstStyle/>
                    <a:p>
                      <a:r>
                        <a:rPr lang="ru-RU" b="1" dirty="0"/>
                        <a:t>Пути сообщения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Воздушные коридоры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Дороги, мосты, тоннели, эстакады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Океаны, моря, реки, озера, каналы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Железнодорожные пути, мосты, тоннели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8147145"/>
                  </a:ext>
                </a:extLst>
              </a:tr>
              <a:tr h="1109722">
                <a:tc>
                  <a:txBody>
                    <a:bodyPr/>
                    <a:lstStyle/>
                    <a:p>
                      <a:r>
                        <a:rPr lang="ru-RU" b="1" dirty="0"/>
                        <a:t>Управление и сигнализация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Диспетчерская служба, авиамаяки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Светофоры, дорожные знаки, автотранспортные инспекции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Маяки, буи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Железнодорожная сигнализация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6159999"/>
                  </a:ext>
                </a:extLst>
              </a:tr>
              <a:tr h="836973">
                <a:tc>
                  <a:txBody>
                    <a:bodyPr/>
                    <a:lstStyle/>
                    <a:p>
                      <a:r>
                        <a:rPr lang="ru-RU" b="1" dirty="0"/>
                        <a:t>Транспортные узлы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Аэропорты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Автостанции, автовокзалы, автостоянки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Морские и речные порты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Железнодорожные станции и вокзалы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2483119"/>
                  </a:ext>
                </a:extLst>
              </a:tr>
              <a:tr h="1088065">
                <a:tc>
                  <a:txBody>
                    <a:bodyPr/>
                    <a:lstStyle/>
                    <a:p>
                      <a:r>
                        <a:rPr lang="ru-RU" b="1" dirty="0"/>
                        <a:t>Энергетическое обеспечение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Аэропорты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Автомобильные заправочные станции, контактная сеть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Морские и речные порты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Контактная сеть, пункты заправки и экипировки локомотивов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1533494"/>
                  </a:ext>
                </a:extLst>
              </a:tr>
              <a:tr h="836973">
                <a:tc>
                  <a:txBody>
                    <a:bodyPr/>
                    <a:lstStyle/>
                    <a:p>
                      <a:r>
                        <a:rPr lang="ru-RU" b="1" dirty="0"/>
                        <a:t>Техническое обеспечение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Аэропорты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Станции технического обслуживания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Морские и речные порты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Железнодорожные и трамвайные депо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08964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22050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CCB369-852B-7FB2-11E5-B66F1CAE47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6728"/>
            <a:ext cx="10515600" cy="763764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История развития транспорта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FAD766D-5435-211E-9E72-F5D085401747}"/>
              </a:ext>
            </a:extLst>
          </p:cNvPr>
          <p:cNvSpPr txBox="1"/>
          <p:nvPr/>
        </p:nvSpPr>
        <p:spPr>
          <a:xfrm>
            <a:off x="948268" y="1264355"/>
            <a:ext cx="45155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Первые колесные повозки появились в Месопотамии в 3000-4000 гг. до н.э.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C21456E-C6B4-7DD4-6CB1-DBE18F1DEB9C}"/>
              </a:ext>
            </a:extLst>
          </p:cNvPr>
          <p:cNvSpPr txBox="1"/>
          <p:nvPr/>
        </p:nvSpPr>
        <p:spPr>
          <a:xfrm>
            <a:off x="6728178" y="1264356"/>
            <a:ext cx="4546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Первые лодки и суда в Шумере </a:t>
            </a:r>
            <a:r>
              <a:rPr lang="ru-RU" dirty="0" err="1"/>
              <a:t>ит</a:t>
            </a:r>
            <a:r>
              <a:rPr lang="ru-RU" dirty="0"/>
              <a:t> Древнем Египте еще раньше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F399C95-D585-6718-3AB3-331D3DF73A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778" y="2471281"/>
            <a:ext cx="5032022" cy="289658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23BB895-C8E7-06A6-CE40-1959D13453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1" y="2648313"/>
            <a:ext cx="5257800" cy="271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14599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194</TotalTime>
  <Words>397</Words>
  <Application>Microsoft Office PowerPoint</Application>
  <PresentationFormat>Широкоэкранный</PresentationFormat>
  <Paragraphs>91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Garamond</vt:lpstr>
      <vt:lpstr>Wingdings</vt:lpstr>
      <vt:lpstr>Натуральные материалы</vt:lpstr>
      <vt:lpstr>Технологии на транспорте</vt:lpstr>
      <vt:lpstr>Технологии на транспорте</vt:lpstr>
      <vt:lpstr>Виды транспорта</vt:lpstr>
      <vt:lpstr>Виды транспорта</vt:lpstr>
      <vt:lpstr>Виды транспорта</vt:lpstr>
      <vt:lpstr>Виды транспорта</vt:lpstr>
      <vt:lpstr>Виды транспорта</vt:lpstr>
      <vt:lpstr>Транспортная инфраструктура.</vt:lpstr>
      <vt:lpstr>История развития транспорта</vt:lpstr>
      <vt:lpstr>История транспорта</vt:lpstr>
      <vt:lpstr>История транспорта</vt:lpstr>
      <vt:lpstr>История транспорта</vt:lpstr>
      <vt:lpstr>История транспорта</vt:lpstr>
      <vt:lpstr>Перспективные виды транспорта</vt:lpstr>
      <vt:lpstr>Самостоятельная работа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Технологии на транспорте</dc:title>
  <dc:creator>Занадворных Анна Александровна</dc:creator>
  <cp:lastModifiedBy>Занадворных Анна Александровна</cp:lastModifiedBy>
  <cp:revision>13</cp:revision>
  <dcterms:created xsi:type="dcterms:W3CDTF">2022-10-10T07:01:34Z</dcterms:created>
  <dcterms:modified xsi:type="dcterms:W3CDTF">2022-10-11T06:05:44Z</dcterms:modified>
</cp:coreProperties>
</file>