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7"/>
  </p:notesMasterIdLst>
  <p:sldIdLst>
    <p:sldId id="256" r:id="rId2"/>
    <p:sldId id="262" r:id="rId3"/>
    <p:sldId id="258" r:id="rId4"/>
    <p:sldId id="263" r:id="rId5"/>
    <p:sldId id="257" r:id="rId6"/>
    <p:sldId id="261" r:id="rId7"/>
    <p:sldId id="259" r:id="rId8"/>
    <p:sldId id="270" r:id="rId9"/>
    <p:sldId id="260" r:id="rId10"/>
    <p:sldId id="264" r:id="rId11"/>
    <p:sldId id="269" r:id="rId12"/>
    <p:sldId id="265" r:id="rId13"/>
    <p:sldId id="266" r:id="rId14"/>
    <p:sldId id="267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06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C0DDC3-245F-442F-8F85-A3E2C4AFDF65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C6514C-08E8-4009-903B-CCC346A00F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268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371601"/>
            <a:ext cx="8572560" cy="1485896"/>
          </a:xfrm>
        </p:spPr>
        <p:txBody>
          <a:bodyPr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/>
              <a:t>«Эволюция покровов тела Животных»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7743852" cy="17526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Урок биологии 7 класс.</a:t>
            </a:r>
          </a:p>
          <a:p>
            <a:endParaRPr lang="ru-RU" dirty="0" smtClean="0"/>
          </a:p>
          <a:p>
            <a:endParaRPr lang="ru-RU" dirty="0" smtClean="0"/>
          </a:p>
          <a:p>
            <a:pPr algn="r"/>
            <a:r>
              <a:rPr lang="ru-RU" sz="1700" dirty="0" smtClean="0"/>
              <a:t>Учитель биологии: Парамонова </a:t>
            </a:r>
            <a:r>
              <a:rPr lang="ru-RU" sz="1700" dirty="0" smtClean="0"/>
              <a:t>О.А.</a:t>
            </a:r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413992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Каким словом можно назвать последовательность представленных организмов?</a:t>
            </a:r>
            <a:endParaRPr lang="ru-RU" sz="2400" dirty="0"/>
          </a:p>
        </p:txBody>
      </p:sp>
      <p:pic>
        <p:nvPicPr>
          <p:cNvPr id="205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00200"/>
            <a:ext cx="7848871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304112" y="3068961"/>
            <a:ext cx="410445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304112" y="4005064"/>
            <a:ext cx="41044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300736" y="4690989"/>
            <a:ext cx="4104456" cy="3960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304112" y="5157192"/>
            <a:ext cx="4104456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300736" y="5589240"/>
            <a:ext cx="410445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304112" y="2556425"/>
            <a:ext cx="4104456" cy="3960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548680"/>
            <a:ext cx="8064896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Формулируем  выводы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09690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Запомни 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ru-RU" altLang="ru-RU" dirty="0" smtClean="0"/>
              <a:t>                          </a:t>
            </a:r>
            <a:r>
              <a:rPr lang="ru-RU" altLang="ru-RU" dirty="0"/>
              <a:t>плотное неклеточное образование, </a:t>
            </a:r>
            <a:endParaRPr lang="ru-RU" altLang="ru-RU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ru-RU" altLang="ru-RU" dirty="0"/>
              <a:t> </a:t>
            </a:r>
            <a:r>
              <a:rPr lang="ru-RU" altLang="ru-RU" dirty="0" smtClean="0"/>
              <a:t>                         выполняющее </a:t>
            </a:r>
            <a:r>
              <a:rPr lang="ru-RU" altLang="ru-RU" dirty="0"/>
              <a:t>защитную и опорную  </a:t>
            </a:r>
            <a:r>
              <a:rPr lang="ru-RU" altLang="ru-RU" dirty="0" smtClean="0"/>
              <a:t>                     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dirty="0" smtClean="0"/>
              <a:t>                          функции.</a:t>
            </a:r>
          </a:p>
          <a:p>
            <a:pPr marL="0" indent="0">
              <a:lnSpc>
                <a:spcPct val="80000"/>
              </a:lnSpc>
              <a:buNone/>
            </a:pPr>
            <a:endParaRPr lang="ru-RU" altLang="ru-RU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ru-RU" altLang="ru-RU" dirty="0">
                <a:solidFill>
                  <a:srgbClr val="FF3300"/>
                </a:solidFill>
              </a:rPr>
              <a:t> </a:t>
            </a:r>
            <a:r>
              <a:rPr lang="ru-RU" altLang="ru-RU" dirty="0" smtClean="0">
                <a:solidFill>
                  <a:srgbClr val="FF3300"/>
                </a:solidFill>
              </a:rPr>
              <a:t>                          </a:t>
            </a:r>
            <a:r>
              <a:rPr lang="ru-RU" altLang="ru-RU" dirty="0" smtClean="0"/>
              <a:t>вещество </a:t>
            </a:r>
            <a:r>
              <a:rPr lang="ru-RU" altLang="ru-RU" dirty="0"/>
              <a:t>входящее в состав покровов </a:t>
            </a:r>
            <a:r>
              <a:rPr lang="ru-RU" altLang="ru-RU" dirty="0" smtClean="0"/>
              <a:t>  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dirty="0" smtClean="0"/>
              <a:t>                           членистоногих</a:t>
            </a:r>
            <a:r>
              <a:rPr lang="ru-RU" altLang="ru-RU" dirty="0"/>
              <a:t>.</a:t>
            </a:r>
          </a:p>
          <a:p>
            <a:pPr>
              <a:lnSpc>
                <a:spcPct val="80000"/>
              </a:lnSpc>
            </a:pPr>
            <a:endParaRPr lang="ru-RU" altLang="ru-RU" dirty="0"/>
          </a:p>
          <a:p>
            <a:pPr marL="0" indent="0">
              <a:lnSpc>
                <a:spcPct val="80000"/>
              </a:lnSpc>
              <a:buNone/>
            </a:pPr>
            <a:r>
              <a:rPr lang="ru-RU" altLang="ru-RU" dirty="0" smtClean="0">
                <a:solidFill>
                  <a:srgbClr val="FF3300"/>
                </a:solidFill>
              </a:rPr>
              <a:t>                          </a:t>
            </a:r>
            <a:r>
              <a:rPr lang="ru-RU" altLang="ru-RU" dirty="0" smtClean="0"/>
              <a:t>  </a:t>
            </a:r>
            <a:r>
              <a:rPr lang="ru-RU" altLang="ru-RU" dirty="0"/>
              <a:t>наружный многоклеточный </a:t>
            </a:r>
            <a:r>
              <a:rPr lang="ru-RU" altLang="ru-RU" dirty="0" smtClean="0"/>
              <a:t>слой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dirty="0"/>
              <a:t> </a:t>
            </a:r>
            <a:r>
              <a:rPr lang="ru-RU" altLang="ru-RU" dirty="0" smtClean="0"/>
              <a:t>                           покровов .</a:t>
            </a:r>
            <a:endParaRPr lang="ru-RU" altLang="ru-RU" dirty="0"/>
          </a:p>
          <a:p>
            <a:pPr>
              <a:lnSpc>
                <a:spcPct val="80000"/>
              </a:lnSpc>
            </a:pPr>
            <a:endParaRPr lang="ru-RU" altLang="ru-RU" dirty="0"/>
          </a:p>
          <a:p>
            <a:pPr marL="0" indent="0">
              <a:lnSpc>
                <a:spcPct val="80000"/>
              </a:lnSpc>
              <a:buNone/>
            </a:pPr>
            <a:r>
              <a:rPr lang="ru-RU" altLang="ru-RU" dirty="0" smtClean="0">
                <a:solidFill>
                  <a:srgbClr val="FF3300"/>
                </a:solidFill>
              </a:rPr>
              <a:t>                             </a:t>
            </a:r>
            <a:r>
              <a:rPr lang="ru-RU" altLang="ru-RU" dirty="0" smtClean="0"/>
              <a:t>второй слой кожи  </a:t>
            </a:r>
            <a:r>
              <a:rPr lang="ru-RU" altLang="ru-RU" dirty="0"/>
              <a:t>из </a:t>
            </a:r>
            <a:r>
              <a:rPr lang="ru-RU" altLang="ru-RU" dirty="0" smtClean="0"/>
              <a:t>которого            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dirty="0" smtClean="0"/>
              <a:t>                             развиваются </a:t>
            </a:r>
            <a:r>
              <a:rPr lang="ru-RU" altLang="ru-RU" dirty="0"/>
              <a:t>кожные роговые </a:t>
            </a:r>
            <a:r>
              <a:rPr lang="ru-RU" altLang="ru-RU" dirty="0" smtClean="0"/>
              <a:t>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dirty="0" smtClean="0"/>
              <a:t>                             образования</a:t>
            </a:r>
            <a:r>
              <a:rPr lang="ru-RU" altLang="ru-RU" dirty="0"/>
              <a:t>: когти, сальные и </a:t>
            </a:r>
            <a:r>
              <a:rPr lang="ru-RU" altLang="ru-RU" dirty="0" smtClean="0"/>
              <a:t> 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dirty="0" smtClean="0"/>
              <a:t>                             потовые </a:t>
            </a:r>
            <a:r>
              <a:rPr lang="ru-RU" altLang="ru-RU" dirty="0"/>
              <a:t>железы, корни </a:t>
            </a:r>
            <a:r>
              <a:rPr lang="ru-RU" altLang="ru-RU" dirty="0" smtClean="0"/>
              <a:t>волос.</a:t>
            </a:r>
          </a:p>
          <a:p>
            <a:pPr>
              <a:lnSpc>
                <a:spcPct val="80000"/>
              </a:lnSpc>
            </a:pPr>
            <a:endParaRPr lang="ru-RU" altLang="ru-RU" dirty="0" smtClean="0">
              <a:solidFill>
                <a:srgbClr val="FF3300"/>
              </a:solidFill>
            </a:endParaRPr>
          </a:p>
          <a:p>
            <a:pPr>
              <a:lnSpc>
                <a:spcPct val="80000"/>
              </a:lnSpc>
            </a:pPr>
            <a:endParaRPr lang="ru-RU" alt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37805" y="1772816"/>
            <a:ext cx="1800200" cy="64807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altLang="ru-RU" sz="2000" dirty="0">
                <a:solidFill>
                  <a:srgbClr val="FF3300"/>
                </a:solidFill>
              </a:rPr>
              <a:t>КУТИКУЛА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31753" y="2996952"/>
            <a:ext cx="1800200" cy="64807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3300"/>
                </a:solidFill>
              </a:rPr>
              <a:t>ХИТИН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47559" y="5193196"/>
            <a:ext cx="2070940" cy="64807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3300"/>
                </a:solidFill>
              </a:rPr>
              <a:t>СОБСТВЕННО КОЖА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36251" y="3933056"/>
            <a:ext cx="2070940" cy="64807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3300"/>
                </a:solidFill>
              </a:rPr>
              <a:t>ЭПИДЕРМИС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03984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Подводим итоги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Прочтите  цель урока?</a:t>
            </a:r>
          </a:p>
          <a:p>
            <a:pPr marL="0" indent="0">
              <a:buNone/>
            </a:pPr>
            <a:r>
              <a:rPr lang="ru-RU" dirty="0" smtClean="0"/>
              <a:t>Кто её сформулировал?</a:t>
            </a:r>
          </a:p>
          <a:p>
            <a:pPr marL="0" indent="0">
              <a:buNone/>
            </a:pPr>
            <a:r>
              <a:rPr lang="ru-RU" dirty="0" smtClean="0"/>
              <a:t>Кто оформил выводы?</a:t>
            </a:r>
          </a:p>
          <a:p>
            <a:r>
              <a:rPr lang="ru-RU" dirty="0" smtClean="0"/>
              <a:t>Какие умения тренировали на уроке?</a:t>
            </a:r>
          </a:p>
          <a:p>
            <a:r>
              <a:rPr lang="ru-RU" dirty="0" smtClean="0"/>
              <a:t>Какие этапы урока можно использовать на других предметах?</a:t>
            </a:r>
          </a:p>
          <a:p>
            <a:r>
              <a:rPr lang="ru-RU" dirty="0" smtClean="0"/>
              <a:t>Как вы убедились, что всё было верно в вашей  работе с информацией ?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404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Тема: Покровы животных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Цель: </a:t>
            </a:r>
            <a:r>
              <a:rPr lang="ru-RU" dirty="0" smtClean="0"/>
              <a:t>Изучение покровов животных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Задачи: </a:t>
            </a:r>
          </a:p>
          <a:p>
            <a:r>
              <a:rPr lang="ru-RU" dirty="0" smtClean="0"/>
              <a:t>-выяснить особенности покровов животных</a:t>
            </a:r>
          </a:p>
          <a:p>
            <a:r>
              <a:rPr lang="ru-RU" dirty="0" smtClean="0"/>
              <a:t>-выяснить</a:t>
            </a:r>
            <a:r>
              <a:rPr lang="ru-RU" dirty="0"/>
              <a:t>,</a:t>
            </a:r>
            <a:r>
              <a:rPr lang="ru-RU" dirty="0" smtClean="0"/>
              <a:t> какие функции  выполняют покровы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8081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rot="20687961">
            <a:off x="971600" y="1213302"/>
            <a:ext cx="5613340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 урок, 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всё самое интересное в домашнем задании.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7356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    </a:t>
            </a:r>
            <a:r>
              <a:rPr lang="ru-RU" dirty="0" smtClean="0"/>
              <a:t>Четыре картинки одно слово.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Ольга\Desktop\3186ab4df4b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026" y="3983008"/>
            <a:ext cx="2903378" cy="2378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Ольга\Desktop\1322529504_0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153" y="1455702"/>
            <a:ext cx="3403867" cy="24410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Ольга\Desktop\13691212168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77072"/>
            <a:ext cx="3395745" cy="2284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Ольга\Desktop\pokrov-284x21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0768"/>
            <a:ext cx="2931200" cy="25560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16308" y="836712"/>
            <a:ext cx="720080" cy="50405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978047" y="836712"/>
            <a:ext cx="720080" cy="50405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45309" y="836712"/>
            <a:ext cx="720080" cy="50405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654715" y="836712"/>
            <a:ext cx="720080" cy="50405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427984" y="836712"/>
            <a:ext cx="720080" cy="50405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220072" y="836712"/>
            <a:ext cx="720080" cy="50405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95416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                     ПОКРОВ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59806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Снежный   </a:t>
            </a:r>
            <a:r>
              <a:rPr lang="ru-RU" dirty="0" smtClean="0">
                <a:solidFill>
                  <a:srgbClr val="FF0000"/>
                </a:solidFill>
              </a:rPr>
              <a:t>покров</a:t>
            </a:r>
          </a:p>
          <a:p>
            <a:pPr marL="0" indent="0">
              <a:buNone/>
            </a:pPr>
            <a:r>
              <a:rPr lang="ru-RU" dirty="0" smtClean="0"/>
              <a:t>Взять под свой </a:t>
            </a:r>
            <a:r>
              <a:rPr lang="ru-RU" dirty="0" smtClean="0">
                <a:solidFill>
                  <a:srgbClr val="FF0000"/>
                </a:solidFill>
              </a:rPr>
              <a:t>покров</a:t>
            </a:r>
          </a:p>
          <a:p>
            <a:pPr marL="0" indent="0">
              <a:buNone/>
            </a:pPr>
            <a:r>
              <a:rPr lang="ru-RU" dirty="0" smtClean="0"/>
              <a:t>Под </a:t>
            </a:r>
            <a:r>
              <a:rPr lang="ru-RU" dirty="0" smtClean="0">
                <a:solidFill>
                  <a:srgbClr val="FF0000"/>
                </a:solidFill>
              </a:rPr>
              <a:t>покровом</a:t>
            </a:r>
            <a:r>
              <a:rPr lang="ru-RU" dirty="0" smtClean="0"/>
              <a:t> ночи</a:t>
            </a:r>
          </a:p>
          <a:p>
            <a:pPr marL="0" indent="0">
              <a:buNone/>
            </a:pPr>
            <a:r>
              <a:rPr lang="ru-RU" dirty="0" smtClean="0"/>
              <a:t>Город </a:t>
            </a:r>
            <a:r>
              <a:rPr lang="ru-RU" dirty="0" smtClean="0">
                <a:solidFill>
                  <a:srgbClr val="FF0000"/>
                </a:solidFill>
              </a:rPr>
              <a:t>Покров</a:t>
            </a:r>
          </a:p>
          <a:p>
            <a:pPr marL="0" indent="0">
              <a:buNone/>
            </a:pPr>
            <a:r>
              <a:rPr lang="ru-RU" dirty="0" smtClean="0"/>
              <a:t>Кожный  </a:t>
            </a:r>
            <a:r>
              <a:rPr lang="ru-RU" dirty="0" smtClean="0">
                <a:solidFill>
                  <a:srgbClr val="FF0000"/>
                </a:solidFill>
              </a:rPr>
              <a:t>покров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Покров</a:t>
            </a:r>
            <a:r>
              <a:rPr lang="ru-RU" dirty="0" smtClean="0"/>
              <a:t> Пресвятой Богородицы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27260" y="1684597"/>
            <a:ext cx="140584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77020" y="2174943"/>
            <a:ext cx="151216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23628" y="2522381"/>
            <a:ext cx="144965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2944954"/>
            <a:ext cx="1704793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19214" y="3429000"/>
            <a:ext cx="165618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3806385"/>
            <a:ext cx="136815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887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Четыре картинки одно слово.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Ольга\Desktop\3186ab4df4b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026" y="3983009"/>
            <a:ext cx="2903378" cy="2284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Ольга\Desktop\1322529504_0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84784"/>
            <a:ext cx="3403867" cy="2441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Ольга\Desktop\13691212168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983009"/>
            <a:ext cx="3395745" cy="2284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Ольга\Desktop\pokrov-284x21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0768"/>
            <a:ext cx="2931200" cy="2556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16308" y="836712"/>
            <a:ext cx="720080" cy="50405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П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978047" y="836712"/>
            <a:ext cx="720080" cy="50405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45309" y="836712"/>
            <a:ext cx="720080" cy="50405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О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654715" y="836712"/>
            <a:ext cx="720080" cy="50405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К</a:t>
            </a:r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427984" y="836712"/>
            <a:ext cx="720080" cy="50405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Р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220072" y="836712"/>
            <a:ext cx="720080" cy="50405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О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427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0" y="533400"/>
            <a:ext cx="2571768" cy="990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Опишите разные покровы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35896" y="3824944"/>
            <a:ext cx="2304256" cy="23012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Ольга\Desktop\_300(4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743"/>
          <a:stretch/>
        </p:blipFill>
        <p:spPr bwMode="auto">
          <a:xfrm>
            <a:off x="395536" y="240102"/>
            <a:ext cx="2597034" cy="25999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Ольга\Desktop\400_F_37943384_7z63oYZNooTJAUU1epGM8SLPaTrjbslZ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2127"/>
          <a:stretch/>
        </p:blipFill>
        <p:spPr bwMode="auto">
          <a:xfrm>
            <a:off x="1477430" y="1052736"/>
            <a:ext cx="2664296" cy="26201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Ольга\Desktop\53574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498" y="1834070"/>
            <a:ext cx="2520280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Ольга\Desktop\83382430_MzE0LTlmZ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" t="-1197" r="38651" b="1197"/>
          <a:stretch/>
        </p:blipFill>
        <p:spPr bwMode="auto">
          <a:xfrm>
            <a:off x="3707904" y="2768677"/>
            <a:ext cx="2448272" cy="2391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Ольга\Desktop\150102215731.jpe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40" t="58508" r="23720" b="8657"/>
          <a:stretch/>
        </p:blipFill>
        <p:spPr bwMode="auto">
          <a:xfrm>
            <a:off x="4932040" y="3429000"/>
            <a:ext cx="2329024" cy="2674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Ольга\Desktop\materiali_06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62" t="26872" r="24466" b="3641"/>
          <a:stretch/>
        </p:blipFill>
        <p:spPr bwMode="auto">
          <a:xfrm>
            <a:off x="6588224" y="409884"/>
            <a:ext cx="2113000" cy="2430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Ольга\Desktop\938510e53ce9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40"/>
          <a:stretch/>
        </p:blipFill>
        <p:spPr bwMode="auto">
          <a:xfrm>
            <a:off x="500034" y="3929066"/>
            <a:ext cx="2414042" cy="2441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http://static.interneturok.cdnvideo.ru/content/konspekt_image/292319/e1c88670_ab1c_0133_15e8_12313c0dade2.jpg"/>
          <p:cNvPicPr/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91"/>
          <a:stretch/>
        </p:blipFill>
        <p:spPr bwMode="auto">
          <a:xfrm>
            <a:off x="6372200" y="4221087"/>
            <a:ext cx="2375220" cy="25341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15219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533400"/>
            <a:ext cx="3143272" cy="752460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Из чего это сделано?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Ольга\Desktop\imgpreview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89" r="10580"/>
          <a:stretch/>
        </p:blipFill>
        <p:spPr bwMode="auto">
          <a:xfrm>
            <a:off x="157993" y="429890"/>
            <a:ext cx="1966128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Ольга\Desktop\aaa62e1e0bb2f79dae77a6d9c6qw--svadebnyj-salon-buket-nevesty-que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041" y="1704562"/>
            <a:ext cx="1943100" cy="2926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Ольга\Desktop\150102215732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0065" y="3356992"/>
            <a:ext cx="1925960" cy="28889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Ольга\Desktop\2_14__300x2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343" y="432266"/>
            <a:ext cx="2240591" cy="14937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Ольга\Desktop\Sapogi-dlya-Kovboya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7" r="18091"/>
          <a:stretch/>
        </p:blipFill>
        <p:spPr bwMode="auto">
          <a:xfrm>
            <a:off x="7397087" y="4437112"/>
            <a:ext cx="1610435" cy="2420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Ольга\Desktop\PicMonkey-Collagfffff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81" b="50000"/>
          <a:stretch/>
        </p:blipFill>
        <p:spPr bwMode="auto">
          <a:xfrm>
            <a:off x="1904956" y="1438002"/>
            <a:ext cx="1501206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Ольга\Desktop\227-190x30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18" y="3358582"/>
            <a:ext cx="2250967" cy="3239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Ольга\Desktop\10225914-Пузырек-с-ядом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5088530"/>
            <a:ext cx="1308405" cy="1308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Ольга\Desktop\DSC03373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488" y="4964215"/>
            <a:ext cx="1608653" cy="12064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Ольга\Desktop\picture21.jpe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264" y="1925993"/>
            <a:ext cx="2118883" cy="1589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073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Тема: Покровы животных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Цель: </a:t>
            </a:r>
            <a:r>
              <a:rPr lang="ru-RU" dirty="0" smtClean="0"/>
              <a:t>Изучение покровов животных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Задачи: </a:t>
            </a:r>
          </a:p>
          <a:p>
            <a:r>
              <a:rPr lang="ru-RU" dirty="0" smtClean="0"/>
              <a:t>-выяснить особенности покровов животных</a:t>
            </a:r>
          </a:p>
          <a:p>
            <a:r>
              <a:rPr lang="ru-RU" dirty="0" smtClean="0"/>
              <a:t>-выяснить</a:t>
            </a:r>
            <a:r>
              <a:rPr lang="ru-RU" dirty="0"/>
              <a:t>,</a:t>
            </a:r>
            <a:r>
              <a:rPr lang="ru-RU" dirty="0" smtClean="0"/>
              <a:t> какие функции  выполняют покровы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6171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Исследование покровов животных.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Приложение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07037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533400"/>
            <a:ext cx="7758138" cy="990600"/>
          </a:xfrm>
        </p:spPr>
        <p:txBody>
          <a:bodyPr/>
          <a:lstStyle/>
          <a:p>
            <a:r>
              <a:rPr lang="ru-RU" dirty="0" smtClean="0"/>
              <a:t>Систематизируем знания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graphicFrame>
        <p:nvGraphicFramePr>
          <p:cNvPr id="5" name="Group 7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0795950"/>
              </p:ext>
            </p:extLst>
          </p:nvPr>
        </p:nvGraphicFramePr>
        <p:xfrm>
          <a:off x="611560" y="1412775"/>
          <a:ext cx="7620000" cy="5286311"/>
        </p:xfrm>
        <a:graphic>
          <a:graphicData uri="http://schemas.openxmlformats.org/drawingml/2006/table">
            <a:tbl>
              <a:tblPr/>
              <a:tblGrid>
                <a:gridCol w="33445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75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7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</a:rPr>
                        <a:t>Систематическое положение</a:t>
                      </a: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Verdana" pitchFamily="34" charset="0"/>
                        </a:rPr>
                        <a:t>Особенности покровов тела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3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Тип Простейшие</a:t>
                      </a: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Наружная 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клеточная мембрана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 организмов с постоянной формой тела плотная 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пилликула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24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Тип Кишечнополостные</a:t>
                      </a: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Эктодерма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04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Тип Плоские черви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Тип Круглые черви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Тип Кольчатые черви</a:t>
                      </a: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Плоский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эпителий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00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Тип Моллюски</a:t>
                      </a: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Кутикула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(с накопленной известью в верхних слоях)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178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Тип Членистоногие</a:t>
                      </a: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rPr>
                        <a:t>Хитин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изорованная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многослойная кутикула поверх покровной ткани.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 ракообразных кутикула пропитывается известью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995936" y="2158106"/>
            <a:ext cx="410445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995025" y="2996952"/>
            <a:ext cx="4104456" cy="3960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023232" y="3573016"/>
            <a:ext cx="410445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036880" y="4581128"/>
            <a:ext cx="4104456" cy="4910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054815" y="5301208"/>
            <a:ext cx="4104456" cy="12961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626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1084</TotalTime>
  <Words>290</Words>
  <Application>Microsoft Office PowerPoint</Application>
  <PresentationFormat>Экран (4:3)</PresentationFormat>
  <Paragraphs>86</Paragraphs>
  <Slides>15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Verdana</vt:lpstr>
      <vt:lpstr>Wingdings</vt:lpstr>
      <vt:lpstr>Ясность</vt:lpstr>
      <vt:lpstr> «Эволюция покровов тела Животных»</vt:lpstr>
      <vt:lpstr>        Четыре картинки одно слово.  </vt:lpstr>
      <vt:lpstr>                     ПОКРОВ</vt:lpstr>
      <vt:lpstr>Четыре картинки одно слово.  </vt:lpstr>
      <vt:lpstr>Опишите разные покровы</vt:lpstr>
      <vt:lpstr>Из чего это сделано?</vt:lpstr>
      <vt:lpstr>Тема: Покровы животных  </vt:lpstr>
      <vt:lpstr>Исследование покровов животных.</vt:lpstr>
      <vt:lpstr>Систематизируем знания</vt:lpstr>
      <vt:lpstr>Каким словом можно назвать последовательность представленных организмов?</vt:lpstr>
      <vt:lpstr>Выводы:</vt:lpstr>
      <vt:lpstr>Запомни !</vt:lpstr>
      <vt:lpstr>Подводим итоги</vt:lpstr>
      <vt:lpstr>Тема: Покровы животных 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OlgaP</cp:lastModifiedBy>
  <cp:revision>40</cp:revision>
  <dcterms:created xsi:type="dcterms:W3CDTF">2016-03-07T15:01:11Z</dcterms:created>
  <dcterms:modified xsi:type="dcterms:W3CDTF">2022-10-11T06:17:05Z</dcterms:modified>
</cp:coreProperties>
</file>