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7504" y="1052736"/>
            <a:ext cx="8784976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6600" b="1" dirty="0" smtClean="0">
                <a:ln w="1905"/>
                <a:gradFill>
                  <a:gsLst>
                    <a:gs pos="0">
                      <a:srgbClr val="A20000"/>
                    </a:gs>
                    <a:gs pos="78000">
                      <a:srgbClr val="BC0000"/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Образование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6600" b="1" dirty="0" smtClean="0">
                <a:ln w="1905"/>
                <a:gradFill>
                  <a:gsLst>
                    <a:gs pos="0">
                      <a:srgbClr val="A20000"/>
                    </a:gs>
                    <a:gs pos="78000">
                      <a:srgbClr val="BC0000"/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в </a:t>
            </a:r>
            <a:r>
              <a:rPr lang="ru-RU" sz="6600" b="1" dirty="0">
                <a:ln w="1905"/>
                <a:gradFill>
                  <a:gsLst>
                    <a:gs pos="0">
                      <a:srgbClr val="A20000"/>
                    </a:gs>
                    <a:gs pos="78000">
                      <a:srgbClr val="BC0000"/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России в XVIII в.</a:t>
            </a:r>
            <a:endParaRPr kumimoji="0" lang="ru-RU" sz="6600" b="1" i="0" u="none" strike="noStrike" kern="1200" normalizeH="0" baseline="0" noProof="0" dirty="0">
              <a:ln w="1905"/>
              <a:gradFill>
                <a:gsLst>
                  <a:gs pos="0">
                    <a:srgbClr val="A20000"/>
                  </a:gs>
                  <a:gs pos="78000">
                    <a:srgbClr val="BC0000"/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437112"/>
            <a:ext cx="4124002" cy="151216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188640"/>
            <a:ext cx="4653390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40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Российская школа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196752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1731 г. – открыт Сухопутный шляхетский корпус.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936094"/>
            <a:ext cx="4762500" cy="31718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5576" y="1826742"/>
            <a:ext cx="8074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1764 </a:t>
            </a:r>
            <a:r>
              <a:rPr lang="ru-RU" dirty="0"/>
              <a:t>г. – открыто «Императорское воспитательное общество благородных девиц» для девушек-дворянок при Смольном монастыре.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566084"/>
            <a:ext cx="4791594" cy="315646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55576" y="2738101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Были открыты учебные заведения для детей купцов, а именно Коммерческое училище и Екатерининский институт.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944" y="2061178"/>
            <a:ext cx="4762500" cy="357187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75792" y="3618868"/>
            <a:ext cx="7756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1757 г. – открылась Академия художеств в Петербурге.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4546" y="2864893"/>
            <a:ext cx="6604992" cy="3715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8229600" cy="1584176"/>
          </a:xfrm>
        </p:spPr>
        <p:txBody>
          <a:bodyPr/>
          <a:lstStyle/>
          <a:p>
            <a:pPr algn="just"/>
            <a:r>
              <a:rPr lang="ru-RU" dirty="0"/>
              <a:t>В 1755 г. </a:t>
            </a:r>
            <a:r>
              <a:rPr lang="ru-RU" dirty="0" smtClean="0"/>
              <a:t>по инициативе </a:t>
            </a:r>
            <a:r>
              <a:rPr lang="ru-RU" dirty="0"/>
              <a:t>М.В. Ломоносова был открыт Московский университет.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48" y="1556792"/>
            <a:ext cx="5715000" cy="5105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740024"/>
            <a:ext cx="7834064" cy="482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8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1780-е </a:t>
            </a:r>
            <a:r>
              <a:rPr lang="ru-RU" dirty="0"/>
              <a:t>гг. – </a:t>
            </a:r>
            <a:r>
              <a:rPr lang="ru-RU" dirty="0" smtClean="0"/>
              <a:t>проведена школьная </a:t>
            </a:r>
            <a:r>
              <a:rPr lang="ru-RU" dirty="0"/>
              <a:t>реформа. Созданы общеобразовательные учреждения трех типов: малые, средние и главные народные училища. </a:t>
            </a:r>
          </a:p>
        </p:txBody>
      </p:sp>
    </p:spTree>
    <p:extLst>
      <p:ext uri="{BB962C8B-B14F-4D97-AF65-F5344CB8AC3E}">
        <p14:creationId xmlns:p14="http://schemas.microsoft.com/office/powerpoint/2010/main" val="404847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</a:t>
            </a:r>
            <a:r>
              <a:rPr lang="ru-RU" dirty="0"/>
              <a:t>образование.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В богатых и знатных дворянских семьях домашнее образование пользовалось популярностью. Предпочтение уделялось иностранным языкам, истории и зарубежной литературе, поэтому часто приглашались в качестве гувернеров иностранцы (французы). Помимо этого, дворянские дети обучались правилам поведения и этикету. Затем родители отправляли детей за границу для знакомства с местными обычаями и порядками.</a:t>
            </a:r>
          </a:p>
        </p:txBody>
      </p:sp>
    </p:spTree>
    <p:extLst>
      <p:ext uri="{BB962C8B-B14F-4D97-AF65-F5344CB8AC3E}">
        <p14:creationId xmlns:p14="http://schemas.microsoft.com/office/powerpoint/2010/main" val="382551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Другая 1">
      <a:majorFont>
        <a:latin typeface="Century Schoolbook"/>
        <a:ea typeface=""/>
        <a:cs typeface=""/>
      </a:majorFont>
      <a:minorFont>
        <a:latin typeface="Century School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159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Schoolbook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образование.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</cp:lastModifiedBy>
  <cp:revision>7</cp:revision>
  <dcterms:created xsi:type="dcterms:W3CDTF">2013-08-25T11:52:01Z</dcterms:created>
  <dcterms:modified xsi:type="dcterms:W3CDTF">2017-01-29T14:19:38Z</dcterms:modified>
</cp:coreProperties>
</file>