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5" r:id="rId8"/>
    <p:sldId id="266" r:id="rId9"/>
    <p:sldId id="261" r:id="rId10"/>
    <p:sldId id="262" r:id="rId11"/>
    <p:sldId id="263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-96" y="-3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0" y="-7938"/>
            <a:ext cx="12192000" cy="6865938"/>
            <a:chOff x="0" y="-8467"/>
            <a:chExt cx="12192000" cy="6866467"/>
          </a:xfrm>
        </p:grpSpPr>
        <p:cxnSp>
          <p:nvCxnSpPr>
            <p:cNvPr id="5" name="Straight Connector 31"/>
            <p:cNvCxnSpPr/>
            <p:nvPr/>
          </p:nvCxnSpPr>
          <p:spPr>
            <a:xfrm>
              <a:off x="9371013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"/>
            <p:cNvCxnSpPr/>
            <p:nvPr/>
          </p:nvCxnSpPr>
          <p:spPr>
            <a:xfrm flipH="1">
              <a:off x="7424738" y="3681168"/>
              <a:ext cx="476408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23"/>
            <p:cNvSpPr/>
            <p:nvPr/>
          </p:nvSpPr>
          <p:spPr>
            <a:xfrm>
              <a:off x="9182100" y="-8467"/>
              <a:ext cx="3006725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25"/>
            <p:cNvSpPr/>
            <p:nvPr/>
          </p:nvSpPr>
          <p:spPr>
            <a:xfrm>
              <a:off x="9602788" y="-8467"/>
              <a:ext cx="2589212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Isosceles Triangle 26"/>
            <p:cNvSpPr/>
            <p:nvPr/>
          </p:nvSpPr>
          <p:spPr>
            <a:xfrm>
              <a:off x="8932863" y="3047706"/>
              <a:ext cx="325913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27"/>
            <p:cNvSpPr/>
            <p:nvPr/>
          </p:nvSpPr>
          <p:spPr>
            <a:xfrm>
              <a:off x="9334500" y="-8467"/>
              <a:ext cx="2854325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8"/>
            <p:cNvSpPr/>
            <p:nvPr/>
          </p:nvSpPr>
          <p:spPr>
            <a:xfrm>
              <a:off x="10898188" y="-8467"/>
              <a:ext cx="1290637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9"/>
            <p:cNvSpPr/>
            <p:nvPr/>
          </p:nvSpPr>
          <p:spPr>
            <a:xfrm>
              <a:off x="10939463" y="-8467"/>
              <a:ext cx="1249362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30"/>
            <p:cNvSpPr/>
            <p:nvPr/>
          </p:nvSpPr>
          <p:spPr>
            <a:xfrm>
              <a:off x="10371138" y="3589086"/>
              <a:ext cx="181768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8"/>
            <p:cNvSpPr/>
            <p:nvPr/>
          </p:nvSpPr>
          <p:spPr>
            <a:xfrm rot="10800000">
              <a:off x="0" y="-528"/>
              <a:ext cx="842963" cy="5666225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BF693-BA09-4405-B1AD-226B67D7FC01}" type="datetimeFigureOut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6E36A-18FB-4085-B864-ACD886D3F6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FA96E-0463-455D-98C2-2B13A2F48809}" type="datetimeFigureOut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52ED5-9B8E-468A-AD66-3222F8B2C4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9"/>
          <p:cNvSpPr txBox="1"/>
          <p:nvPr/>
        </p:nvSpPr>
        <p:spPr>
          <a:xfrm>
            <a:off x="541338" y="79057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6" name="TextBox 21"/>
          <p:cNvSpPr txBox="1"/>
          <p:nvPr/>
        </p:nvSpPr>
        <p:spPr>
          <a:xfrm>
            <a:off x="8893175" y="2886075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+mn-cs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7F719-15D7-41D4-A179-433A199AF9D1}" type="datetimeFigureOut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9D10E-B610-45AB-BC41-5D2343DCA5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CEE63-A0EB-44C3-8A88-60A1E409E200}" type="datetimeFigureOut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B8431-1166-4CE9-944B-16C857DFCF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/>
          <p:cNvSpPr txBox="1"/>
          <p:nvPr/>
        </p:nvSpPr>
        <p:spPr>
          <a:xfrm>
            <a:off x="541338" y="79057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8893175" y="2886075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67B51-C524-4A4E-9D13-9EC5B677D6BD}" type="datetimeFigureOut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E6941-ED04-4335-8BEC-E2BA0E804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6C0E7-AC0E-4277-B394-F2317C4B5CF7}" type="datetimeFigureOut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4B6D4-DFF0-4BC3-B57F-35E0E0B0E4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A3D1D-2720-456E-844F-152A1C8A9AC4}" type="datetimeFigureOut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807E0-BD20-4693-884D-F3B4582DC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27E2A-ED0C-4B7A-B634-18783B604D54}" type="datetimeFigureOut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5FD0A-744D-4583-BCCB-F0EC1E6469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9E5E4-048B-4021-B4B2-2D3985A84947}" type="datetimeFigureOut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EC9B7-BF75-44AE-AAF5-DEBE1EB079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CAC69-62B9-4174-9CD5-EEC2D72977BD}" type="datetimeFigureOut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B1373-2047-4841-AC45-2FDFF356E1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523F1-EA8E-47AF-A2CF-FF4DDC80C86D}" type="datetimeFigureOut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E9C35-95A9-45BF-B7F8-2EBDD8AA60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A0DCF-1AD7-43F5-9204-ABFCAB533732}" type="datetimeFigureOut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431A6-0355-4FC0-8D63-17A9D588DA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F6A4E-9408-4A40-B514-EE6CC4F8B72E}" type="datetimeFigureOut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A0116-AA89-4941-860C-62040DF2A2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805FE-5CD1-442F-B70C-45AB2EE623E2}" type="datetimeFigureOut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B8B2D-5A9A-4D2F-92FC-8347AB537F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99A6B-D2E8-4ED2-9396-3FDCFF9B2FE7}" type="datetimeFigureOut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DB32B-CD2F-4139-9378-21DEE74897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6B90C-DAFF-47CE-AA0F-5AEBB19F6AE7}" type="datetimeFigureOut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37662-D6F3-4702-BC1D-34B5855F12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0" y="-7938"/>
            <a:ext cx="12192000" cy="6865938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3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4738" y="3681168"/>
              <a:ext cx="476408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2100" y="-8467"/>
              <a:ext cx="3006725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2788" y="-8467"/>
              <a:ext cx="2589212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863" y="3047706"/>
              <a:ext cx="325913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5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188" y="-8467"/>
              <a:ext cx="1290637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9463" y="-8467"/>
              <a:ext cx="1249362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138" y="3589086"/>
              <a:ext cx="181768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2981"/>
              <a:ext cx="449263" cy="2845019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77863" y="609600"/>
            <a:ext cx="8596312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7863" y="2160588"/>
            <a:ext cx="8596312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E3850C-8D9C-4D29-A4C1-DCA1787B6F00}" type="datetimeFigureOut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863" y="6042025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89963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accent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5E54606-CDC6-440B-B654-2464118258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88" r:id="rId2"/>
    <p:sldLayoutId id="2147483687" r:id="rId3"/>
    <p:sldLayoutId id="2147483686" r:id="rId4"/>
    <p:sldLayoutId id="2147483685" r:id="rId5"/>
    <p:sldLayoutId id="2147483684" r:id="rId6"/>
    <p:sldLayoutId id="2147483683" r:id="rId7"/>
    <p:sldLayoutId id="2147483682" r:id="rId8"/>
    <p:sldLayoutId id="2147483681" r:id="rId9"/>
    <p:sldLayoutId id="2147483680" r:id="rId10"/>
    <p:sldLayoutId id="2147483690" r:id="rId11"/>
    <p:sldLayoutId id="2147483679" r:id="rId12"/>
    <p:sldLayoutId id="2147483691" r:id="rId13"/>
    <p:sldLayoutId id="2147483678" r:id="rId14"/>
    <p:sldLayoutId id="2147483677" r:id="rId15"/>
    <p:sldLayoutId id="2147483676" r:id="rId16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ctrTitle"/>
          </p:nvPr>
        </p:nvSpPr>
        <p:spPr>
          <a:xfrm>
            <a:off x="1506538" y="2405063"/>
            <a:ext cx="8750300" cy="1646237"/>
          </a:xfrm>
        </p:spPr>
        <p:txBody>
          <a:bodyPr/>
          <a:lstStyle/>
          <a:p>
            <a:r>
              <a:rPr lang="ru-RU" sz="3200" b="1" smtClean="0">
                <a:solidFill>
                  <a:srgbClr val="181818"/>
                </a:solidFill>
                <a:latin typeface="Comic Sans MS" pitchFamily="66" charset="0"/>
                <a:ea typeface="Times New Roman" pitchFamily="18" charset="0"/>
                <a:cs typeface="Open Sans"/>
              </a:rPr>
              <a:t>Газета для любознательных родителей</a:t>
            </a:r>
            <a:r>
              <a:rPr lang="ru-RU" sz="3200" smtClean="0">
                <a:latin typeface="Times New Roman" pitchFamily="18" charset="0"/>
                <a:ea typeface="Times New Roman" pitchFamily="18" charset="0"/>
                <a:cs typeface="Open Sans"/>
              </a:rPr>
              <a:t/>
            </a:r>
            <a:br>
              <a:rPr lang="ru-RU" sz="3200" smtClean="0">
                <a:latin typeface="Times New Roman" pitchFamily="18" charset="0"/>
                <a:ea typeface="Times New Roman" pitchFamily="18" charset="0"/>
                <a:cs typeface="Open Sans"/>
              </a:rPr>
            </a:br>
            <a:r>
              <a:rPr lang="ru-RU" sz="3200" smtClean="0">
                <a:latin typeface="Times New Roman" pitchFamily="18" charset="0"/>
                <a:ea typeface="Times New Roman" pitchFamily="18" charset="0"/>
                <a:cs typeface="Open Sans"/>
              </a:rPr>
              <a:t/>
            </a:r>
            <a:br>
              <a:rPr lang="ru-RU" sz="3200" smtClean="0">
                <a:latin typeface="Times New Roman" pitchFamily="18" charset="0"/>
                <a:ea typeface="Times New Roman" pitchFamily="18" charset="0"/>
                <a:cs typeface="Open Sans"/>
              </a:rPr>
            </a:br>
            <a:r>
              <a:rPr lang="ru-RU" sz="3200" b="1" smtClean="0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Open Sans"/>
              </a:rPr>
              <a:t>Тема: Если хочешь быть здоров…</a:t>
            </a:r>
            <a:r>
              <a:rPr lang="ru-RU" sz="1800" smtClean="0">
                <a:latin typeface="Times New Roman" pitchFamily="18" charset="0"/>
                <a:ea typeface="Times New Roman" pitchFamily="18" charset="0"/>
                <a:cs typeface="Open Sans"/>
              </a:rPr>
              <a:t/>
            </a:r>
            <a:br>
              <a:rPr lang="ru-RU" sz="1800" smtClean="0">
                <a:latin typeface="Times New Roman" pitchFamily="18" charset="0"/>
                <a:ea typeface="Times New Roman" pitchFamily="18" charset="0"/>
                <a:cs typeface="Open Sans"/>
              </a:rPr>
            </a:br>
            <a:endParaRPr lang="ru-RU" smtClean="0">
              <a:ea typeface="Times New Roman" pitchFamily="18" charset="0"/>
              <a:cs typeface="Open Sans"/>
            </a:endParaRPr>
          </a:p>
        </p:txBody>
      </p:sp>
      <p:sp>
        <p:nvSpPr>
          <p:cNvPr id="3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6538" y="3502025"/>
            <a:ext cx="9178925" cy="1646238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«Дыхательная гимнастика для здоровья детей»</a:t>
            </a:r>
            <a:endParaRPr lang="ru-RU" sz="2800" smtClean="0">
              <a:solidFill>
                <a:srgbClr val="FF0000"/>
              </a:solidFill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endParaRPr lang="ru-RU" smtClean="0">
              <a:solidFill>
                <a:srgbClr val="7F7F7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chemeClr val="tx1"/>
                </a:solidFill>
              </a:rPr>
              <a:t>«Вертушка»</a:t>
            </a:r>
            <a:endParaRPr lang="ru-RU" smtClean="0">
              <a:solidFill>
                <a:schemeClr val="tx1"/>
              </a:solidFill>
            </a:endParaRPr>
          </a:p>
        </p:txBody>
      </p:sp>
      <p:sp>
        <p:nvSpPr>
          <p:cNvPr id="24578" name="Объект 2"/>
          <p:cNvSpPr>
            <a:spLocks noGrp="1"/>
          </p:cNvSpPr>
          <p:nvPr>
            <p:ph idx="1"/>
          </p:nvPr>
        </p:nvSpPr>
        <p:spPr>
          <a:xfrm>
            <a:off x="677863" y="1358900"/>
            <a:ext cx="8596312" cy="3576638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b="1" smtClean="0">
                <a:solidFill>
                  <a:schemeClr val="tx1"/>
                </a:solidFill>
              </a:rPr>
              <a:t>Цель</a:t>
            </a:r>
            <a:r>
              <a:rPr lang="ru-RU" smtClean="0">
                <a:solidFill>
                  <a:schemeClr val="tx1"/>
                </a:solidFill>
              </a:rPr>
              <a:t>: развитие длительного плавного выдоха; активизация губных мышц.</a:t>
            </a:r>
          </a:p>
          <a:p>
            <a:pPr>
              <a:spcBef>
                <a:spcPct val="0"/>
              </a:spcBef>
            </a:pPr>
            <a:r>
              <a:rPr lang="ru-RU" smtClean="0">
                <a:solidFill>
                  <a:schemeClr val="tx1"/>
                </a:solidFill>
              </a:rPr>
              <a:t/>
            </a:r>
            <a:br>
              <a:rPr lang="ru-RU" smtClean="0">
                <a:solidFill>
                  <a:schemeClr val="tx1"/>
                </a:solidFill>
              </a:rPr>
            </a:br>
            <a:r>
              <a:rPr lang="ru-RU" b="1" smtClean="0">
                <a:solidFill>
                  <a:schemeClr val="tx1"/>
                </a:solidFill>
              </a:rPr>
              <a:t>Оборудование</a:t>
            </a:r>
            <a:r>
              <a:rPr lang="ru-RU" smtClean="0">
                <a:solidFill>
                  <a:schemeClr val="tx1"/>
                </a:solidFill>
              </a:rPr>
              <a:t>: игрушка-вертушка.</a:t>
            </a:r>
          </a:p>
          <a:p>
            <a:pPr>
              <a:spcBef>
                <a:spcPct val="0"/>
              </a:spcBef>
            </a:pPr>
            <a:r>
              <a:rPr lang="ru-RU" smtClean="0">
                <a:solidFill>
                  <a:schemeClr val="tx1"/>
                </a:solidFill>
              </a:rPr>
              <a:t/>
            </a:r>
            <a:br>
              <a:rPr lang="ru-RU" smtClean="0">
                <a:solidFill>
                  <a:schemeClr val="tx1"/>
                </a:solidFill>
              </a:rPr>
            </a:br>
            <a:r>
              <a:rPr lang="ru-RU" b="1" smtClean="0">
                <a:solidFill>
                  <a:schemeClr val="tx1"/>
                </a:solidFill>
              </a:rPr>
              <a:t>Ход игры</a:t>
            </a:r>
            <a:r>
              <a:rPr lang="ru-RU" smtClean="0">
                <a:solidFill>
                  <a:schemeClr val="tx1"/>
                </a:solidFill>
              </a:rPr>
              <a:t>: Покажите ребенку вертушку. На улице продемонстрируйте, как она начинает вертеться от дуновения ветра. Затем предложите подуть на нее самостоятельно. Вытянуть губы вперед трубочкой и длительно дуть на вертушку, стараясь, чтобы она завертелась как можно сильнее.</a:t>
            </a:r>
            <a:br>
              <a:rPr lang="ru-RU" smtClean="0">
                <a:solidFill>
                  <a:schemeClr val="tx1"/>
                </a:solidFill>
              </a:rPr>
            </a:br>
            <a:r>
              <a:rPr lang="ru-RU" i="1" smtClean="0">
                <a:solidFill>
                  <a:schemeClr val="tx1"/>
                </a:solidFill>
              </a:rPr>
              <a:t>   – Давай сделаем ветер – подуем на вертушку. Вот как завертелась! Подуй еще сильнее – вертушка вертится быстрее.</a:t>
            </a:r>
          </a:p>
          <a:p>
            <a:pPr>
              <a:spcBef>
                <a:spcPct val="0"/>
              </a:spcBef>
            </a:pPr>
            <a:r>
              <a:rPr lang="ru-RU" smtClean="0">
                <a:solidFill>
                  <a:schemeClr val="tx1"/>
                </a:solidFill>
              </a:rPr>
              <a:t>  </a:t>
            </a:r>
          </a:p>
        </p:txBody>
      </p:sp>
      <p:pic>
        <p:nvPicPr>
          <p:cNvPr id="24580" name="Picture 4" descr="image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5913" y="4346575"/>
            <a:ext cx="4522787" cy="2451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893763"/>
          </a:xfrm>
        </p:spPr>
        <p:txBody>
          <a:bodyPr/>
          <a:lstStyle/>
          <a:p>
            <a:r>
              <a:rPr lang="ru-RU" b="1" smtClean="0">
                <a:solidFill>
                  <a:schemeClr val="tx1"/>
                </a:solidFill>
              </a:rPr>
              <a:t>«Свисток»</a:t>
            </a:r>
            <a:endParaRPr lang="ru-RU" smtClean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ru-RU" b="1" smtClean="0">
                <a:solidFill>
                  <a:schemeClr val="tx1"/>
                </a:solidFill>
                <a:latin typeface="Times New Roman" pitchFamily="18" charset="0"/>
              </a:rPr>
              <a:t>Цель</a:t>
            </a: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: развитие сильного плавного выдоха; активизация губных мышц.</a:t>
            </a:r>
          </a:p>
          <a:p>
            <a:pPr>
              <a:lnSpc>
                <a:spcPct val="110000"/>
              </a:lnSpc>
              <a:spcBef>
                <a:spcPct val="0"/>
              </a:spcBef>
            </a:pPr>
            <a:endParaRPr lang="ru-RU" smtClean="0">
              <a:solidFill>
                <a:schemeClr val="tx1"/>
              </a:solidFill>
              <a:latin typeface="Times New Roman" pitchFamily="18" charset="0"/>
            </a:endParaRP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ru-RU" b="1" smtClean="0">
                <a:solidFill>
                  <a:schemeClr val="tx1"/>
                </a:solidFill>
                <a:latin typeface="Times New Roman" pitchFamily="18" charset="0"/>
              </a:rPr>
              <a:t>Оборудование</a:t>
            </a: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: свистки.</a:t>
            </a: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b="1" smtClean="0">
                <a:solidFill>
                  <a:schemeClr val="tx1"/>
                </a:solidFill>
                <a:latin typeface="Times New Roman" pitchFamily="18" charset="0"/>
              </a:rPr>
              <a:t>Ход игры</a:t>
            </a: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: Раздайте детям свистки и предложите поиграть в полицейского.</a:t>
            </a:r>
            <a:br>
              <a:rPr lang="ru-RU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i="1" smtClean="0">
                <a:solidFill>
                  <a:schemeClr val="tx1"/>
                </a:solidFill>
                <a:latin typeface="Times New Roman" pitchFamily="18" charset="0"/>
              </a:rPr>
              <a:t>   – Кто знает, что есть у настоящего полицейского? Пистолет, дубинка и, конечно, свисток. Вот вам свистки – давайте поиграем в полицейских! Вот он увидел нарушителя – свистим в свисток!</a:t>
            </a: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   Игру можно повторить несколько раз. Следите, чтобы дети дули не напрягаясь, не переутомлялись. Игра может проводиться как индивидуально, так и в группе детей.</a:t>
            </a:r>
          </a:p>
          <a:p>
            <a:pPr>
              <a:lnSpc>
                <a:spcPct val="90000"/>
              </a:lnSpc>
            </a:pPr>
            <a:endParaRPr lang="ru-RU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chemeClr val="tx1"/>
                </a:solidFill>
              </a:rPr>
              <a:t>«Кораблики»</a:t>
            </a:r>
            <a:r>
              <a:rPr lang="ru-RU" sz="3200" smtClean="0">
                <a:solidFill>
                  <a:schemeClr val="tx1"/>
                </a:solidFill>
              </a:rPr>
              <a:t/>
            </a:r>
            <a:br>
              <a:rPr lang="ru-RU" sz="3200" smtClean="0">
                <a:solidFill>
                  <a:schemeClr val="tx1"/>
                </a:solidFill>
              </a:rPr>
            </a:br>
            <a:r>
              <a:rPr lang="ru-RU" sz="3200" smtClean="0"/>
              <a:t/>
            </a:r>
            <a:br>
              <a:rPr lang="ru-RU" sz="3200" smtClean="0"/>
            </a:br>
            <a:endParaRPr lang="ru-RU" sz="3200" smtClean="0"/>
          </a:p>
        </p:txBody>
      </p:sp>
      <p:sp>
        <p:nvSpPr>
          <p:cNvPr id="36867" name="Rectangle 3"/>
          <p:cNvSpPr>
            <a:spLocks noGrp="1"/>
          </p:cNvSpPr>
          <p:nvPr>
            <p:ph type="body" idx="1"/>
          </p:nvPr>
        </p:nvSpPr>
        <p:spPr>
          <a:xfrm>
            <a:off x="677863" y="1385888"/>
            <a:ext cx="8596312" cy="4656137"/>
          </a:xfrm>
        </p:spPr>
        <p:txBody>
          <a:bodyPr/>
          <a:lstStyle/>
          <a:p>
            <a:r>
              <a:rPr lang="ru-RU" smtClean="0">
                <a:solidFill>
                  <a:schemeClr val="tx1"/>
                </a:solidFill>
              </a:rPr>
              <a:t>Наполните таз водой и научите ребёнка дуть на лёгкие предметы, находящиеся в тазу, например, кораблики. Вы можете устроить соревнование: чей кораблик дальше уплыл. Очень хорошо для этих целей использовать пластмассовые яйца от "киндер-сюрпризов" или упаковки от бахил, выдаваемых автоматами.</a:t>
            </a:r>
          </a:p>
        </p:txBody>
      </p:sp>
      <p:pic>
        <p:nvPicPr>
          <p:cNvPr id="36869" name="Picture 5" descr="P51302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7375" y="3878263"/>
            <a:ext cx="3648075" cy="2530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chemeClr val="tx1"/>
                </a:solidFill>
              </a:rPr>
              <a:t>«Буль- бульки»</a:t>
            </a:r>
            <a:br>
              <a:rPr lang="ru-RU" sz="3200" b="1" smtClean="0">
                <a:solidFill>
                  <a:schemeClr val="tx1"/>
                </a:solidFill>
              </a:rPr>
            </a:br>
            <a:r>
              <a:rPr lang="ru-RU" sz="3200" b="1" smtClean="0"/>
              <a:t/>
            </a:r>
            <a:br>
              <a:rPr lang="ru-RU" sz="3200" b="1" smtClean="0"/>
            </a:br>
            <a:endParaRPr lang="ru-RU" sz="3200" b="1" smtClean="0"/>
          </a:p>
        </p:txBody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>
          <a:xfrm>
            <a:off x="677863" y="1150938"/>
            <a:ext cx="8596312" cy="4891087"/>
          </a:xfrm>
        </p:spPr>
        <p:txBody>
          <a:bodyPr/>
          <a:lstStyle/>
          <a:p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Возьмите два пластмассовых прозрачных стаканчика. В один налейте много воды, почти до краев, а в другой налейте чуть-чуть. Предложите ребенку поиграть в "буль-бульки" с помощью трубочек для коктейля. Для этого в стаканчик, где много воды нужно дуть через трубочку слабо, а в стаканчик, где мало воды - можно дуть сильно. Задача ребенка так играть в "Буль-бульки", чтобы не пролить воду. Обязательно обратите внимание ребенка на слова: слабо, сильно, много, мало. Эту игру можно также использовать для закрепления знания цветов. Для этого возьмите разноцветные стаканчики и трубочки и предложите ребенку подуть в зеленый стаканчик через зеленую трубочку и т.д..</a:t>
            </a:r>
          </a:p>
        </p:txBody>
      </p:sp>
      <p:pic>
        <p:nvPicPr>
          <p:cNvPr id="38916" name="Picture 4" descr="detsad-258940-14466557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3775075"/>
            <a:ext cx="3898900" cy="29194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chemeClr val="tx1"/>
                </a:solidFill>
              </a:rPr>
              <a:t>«Мыльные пузыри»</a:t>
            </a:r>
            <a:r>
              <a:rPr lang="ru-RU" sz="3200" b="1" smtClean="0"/>
              <a:t/>
            </a:r>
            <a:br>
              <a:rPr lang="ru-RU" sz="3200" b="1" smtClean="0"/>
            </a:br>
            <a:r>
              <a:rPr lang="ru-RU" sz="3200" b="1" smtClean="0"/>
              <a:t/>
            </a:r>
            <a:br>
              <a:rPr lang="ru-RU" sz="3200" b="1" smtClean="0"/>
            </a:br>
            <a:endParaRPr lang="ru-RU" sz="3200" b="1" smtClean="0"/>
          </a:p>
        </p:txBody>
      </p:sp>
      <p:pic>
        <p:nvPicPr>
          <p:cNvPr id="39939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 rot="21117858">
            <a:off x="877888" y="3300413"/>
            <a:ext cx="3790950" cy="2457450"/>
          </a:xfrm>
        </p:spPr>
      </p:pic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768350" y="1641475"/>
            <a:ext cx="87677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>
                <a:latin typeface="Times New Roman" pitchFamily="18" charset="0"/>
              </a:rPr>
              <a:t>Предложите ребенку поиграть с мыльными пузырями. Он может сам выдувать мыльные пузыри, если же у него не получается дуть или он не хочет заниматься, то выдувайте пузыри Вы, направляя их в ребенка. Это стимулирует ребенка дуть на пузыри, чтобы они не попали в него.</a:t>
            </a:r>
          </a:p>
        </p:txBody>
      </p:sp>
      <p:pic>
        <p:nvPicPr>
          <p:cNvPr id="39941" name="Picture 5" descr="a8ae14f57179121cbbe2d3b257dac93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543543">
            <a:off x="6505575" y="3643313"/>
            <a:ext cx="3068638" cy="2301875"/>
          </a:xfrm>
          <a:prstGeom prst="rect">
            <a:avLst/>
          </a:prstGeom>
          <a:noFill/>
        </p:spPr>
      </p:pic>
      <p:pic>
        <p:nvPicPr>
          <p:cNvPr id="39942" name="Picture 6" descr="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198100" y="0"/>
            <a:ext cx="1993900" cy="2673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chemeClr val="tx1"/>
                </a:solidFill>
              </a:rPr>
              <a:t>В номере:</a:t>
            </a:r>
          </a:p>
        </p:txBody>
      </p:sp>
      <p:sp>
        <p:nvSpPr>
          <p:cNvPr id="19458" name="Объект 3"/>
          <p:cNvSpPr>
            <a:spLocks noGrp="1"/>
          </p:cNvSpPr>
          <p:nvPr>
            <p:ph idx="1"/>
          </p:nvPr>
        </p:nvSpPr>
        <p:spPr>
          <a:xfrm>
            <a:off x="677863" y="2092325"/>
            <a:ext cx="8596312" cy="3949700"/>
          </a:xfrm>
        </p:spPr>
        <p:txBody>
          <a:bodyPr/>
          <a:lstStyle/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1. Почему нужна дыхательная гимнастика?</a:t>
            </a:r>
          </a:p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2. Как правильно выполнять дыхательную гимнастику? </a:t>
            </a:r>
          </a:p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3. Рекомендации по выполнению дыхательных упражнений</a:t>
            </a:r>
          </a:p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4. Упражнения дыхательной гимнастики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«Чтобы не болеть, надо научиться правильно дышать»</a:t>
            </a:r>
            <a:b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PT Sans" panose="020B0604020202020204" pitchFamily="34" charset="-52"/>
              </a:rPr>
              <a:t/>
            </a:r>
            <a:br>
              <a:rPr lang="ru-RU" dirty="0">
                <a:solidFill>
                  <a:srgbClr val="000000"/>
                </a:solidFill>
                <a:latin typeface="PT Sans" panose="020B0604020202020204" pitchFamily="34" charset="-52"/>
              </a:rPr>
            </a:br>
            <a:r>
              <a:rPr lang="ru-RU" sz="2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Дыхательная система ребенка устроена природой чрезвычайно сложно и мудро. Главная задача – сохранить ее здоровой!!!</a:t>
            </a: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2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73075" y="3487738"/>
            <a:ext cx="5238750" cy="3370262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882650"/>
          </a:xfrm>
        </p:spPr>
        <p:txBody>
          <a:bodyPr/>
          <a:lstStyle/>
          <a:p>
            <a:r>
              <a:rPr lang="ru-RU" sz="3200" smtClean="0">
                <a:solidFill>
                  <a:srgbClr val="000000"/>
                </a:solidFill>
                <a:latin typeface="PT Sans"/>
              </a:rPr>
              <a:t>Почему нужна дыхательная гимнастика?</a:t>
            </a:r>
            <a:endParaRPr lang="ru-RU" sz="3200" smtClean="0"/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677863" y="1536700"/>
            <a:ext cx="8596312" cy="5168900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Дыхательные упражнения способствуют насыщению кислородом каждой клеточки организма.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управлять дыханием способствует умению управлять собой.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дыхание стимулирует работу сердца, головного мозга и нервной системы, избавляет человека от многих болезней, улучшает пищеварение (прежде чем пища будет переварена и усвоена, она должна поглотить кислород из крови и окислиться).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Медленный выдох помогает расслабиться, успокоиться, справиться с волнением и раздражительностью.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Дыхательные упражнения просто необходимы детям, довольно часто болеющим простудными заболеваниями, бронхитами, а также выздоравливающим после воспаления лёгких или страдающим бронхиальной астмой.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Дыхательная гимнастика прекрасно дополняет любое лечение (медикаментозное, гомеопатическое, физиотерапевтическое), развивает ещё несовершенную дыхательную систему ребёнка и укрепляет защитные силы организма.</a:t>
            </a:r>
          </a:p>
          <a:p>
            <a:pPr fontAlgn="auto">
              <a:spcAft>
                <a:spcPts val="0"/>
              </a:spcAft>
              <a:buFont typeface="Wingdings 3" charset="2"/>
              <a:buChar char=""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solidFill>
                  <a:schemeClr val="tx1"/>
                </a:solidFill>
              </a:rPr>
              <a:t>Правильное дыхание очень важно для развития речи</a:t>
            </a:r>
            <a:r>
              <a:rPr lang="ru-RU" smtClean="0"/>
              <a:t> </a:t>
            </a:r>
          </a:p>
        </p:txBody>
      </p:sp>
      <p:sp>
        <p:nvSpPr>
          <p:cNvPr id="2969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 3" pitchFamily="18" charset="2"/>
              <a:buNone/>
            </a:pP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Дыхание влияет на:</a:t>
            </a:r>
          </a:p>
          <a:p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- звукопроизношение, </a:t>
            </a:r>
          </a:p>
          <a:p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- артикуляцию, </a:t>
            </a:r>
          </a:p>
          <a:p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- развитие голоса. </a:t>
            </a:r>
          </a:p>
        </p:txBody>
      </p:sp>
      <p:pic>
        <p:nvPicPr>
          <p:cNvPr id="29700" name="Picture 4" descr="Заика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01542">
            <a:off x="4918075" y="2300288"/>
            <a:ext cx="4572000" cy="2733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000000"/>
                </a:solidFill>
                <a:latin typeface="PT Sans"/>
              </a:rPr>
              <a:t>Техника выполнения упражнений дыхательной гимнастики для детей:</a:t>
            </a:r>
            <a:endParaRPr lang="ru-RU" smtClean="0"/>
          </a:p>
        </p:txBody>
      </p:sp>
      <p:pic>
        <p:nvPicPr>
          <p:cNvPr id="22530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 rot="762879">
            <a:off x="5857875" y="2876550"/>
            <a:ext cx="3687763" cy="2463800"/>
          </a:xfrm>
        </p:spPr>
      </p:pic>
      <p:sp>
        <p:nvSpPr>
          <p:cNvPr id="22531" name="TextBox 6"/>
          <p:cNvSpPr txBox="1">
            <a:spLocks noChangeArrowheads="1"/>
          </p:cNvSpPr>
          <p:nvPr/>
        </p:nvSpPr>
        <p:spPr bwMode="auto">
          <a:xfrm>
            <a:off x="798513" y="2274888"/>
            <a:ext cx="6102350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>
                <a:latin typeface="Times New Roman" pitchFamily="18" charset="0"/>
              </a:rPr>
              <a:t>воздух набирать через нос;</a:t>
            </a:r>
          </a:p>
          <a:p>
            <a:pPr>
              <a:buFont typeface="Arial" charset="0"/>
              <a:buNone/>
            </a:pPr>
            <a:endParaRPr lang="ru-RU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>
                <a:latin typeface="Times New Roman" pitchFamily="18" charset="0"/>
              </a:rPr>
              <a:t>плечи не поднимать;</a:t>
            </a:r>
          </a:p>
          <a:p>
            <a:pPr>
              <a:buFont typeface="Arial" charset="0"/>
              <a:buNone/>
            </a:pPr>
            <a:endParaRPr lang="ru-RU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>
                <a:latin typeface="Times New Roman" pitchFamily="18" charset="0"/>
              </a:rPr>
              <a:t>выдох должен быть</a:t>
            </a:r>
          </a:p>
          <a:p>
            <a:r>
              <a:rPr lang="ru-RU">
                <a:latin typeface="Times New Roman" pitchFamily="18" charset="0"/>
              </a:rPr>
              <a:t>длительным и плавным;</a:t>
            </a:r>
          </a:p>
          <a:p>
            <a:endParaRPr lang="ru-RU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>
                <a:latin typeface="Times New Roman" pitchFamily="18" charset="0"/>
              </a:rPr>
              <a:t>необходимо следить, за тем,</a:t>
            </a:r>
          </a:p>
          <a:p>
            <a:r>
              <a:rPr lang="ru-RU">
                <a:latin typeface="Times New Roman" pitchFamily="18" charset="0"/>
              </a:rPr>
              <a:t>чтобы не надувались щеки</a:t>
            </a:r>
          </a:p>
          <a:p>
            <a:r>
              <a:rPr lang="ru-RU">
                <a:latin typeface="Times New Roman" pitchFamily="18" charset="0"/>
              </a:rPr>
              <a:t>(для начала их можно придерживать</a:t>
            </a:r>
          </a:p>
          <a:p>
            <a:r>
              <a:rPr lang="ru-RU">
                <a:latin typeface="Times New Roman" pitchFamily="18" charset="0"/>
              </a:rPr>
              <a:t>руками).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solidFill>
                  <a:schemeClr val="tx1"/>
                </a:solidFill>
              </a:rPr>
              <a:t>Рекомендации по выполнению дыхательных упражнений</a:t>
            </a: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Занятия необходимо проводить в хорошо проветренном помещении;</a:t>
            </a:r>
          </a:p>
          <a:p>
            <a:pPr>
              <a:lnSpc>
                <a:spcPct val="90000"/>
              </a:lnSpc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Все упражнения стоит выполнять до еды;</a:t>
            </a:r>
          </a:p>
          <a:p>
            <a:pPr>
              <a:lnSpc>
                <a:spcPct val="90000"/>
              </a:lnSpc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Одежда не должна сковывать движения малыша;</a:t>
            </a:r>
          </a:p>
          <a:p>
            <a:pPr>
              <a:lnSpc>
                <a:spcPct val="90000"/>
              </a:lnSpc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Мышцы шеи, плеч, рук, груди и живота у ребенка должны быть расслаблены;</a:t>
            </a:r>
          </a:p>
          <a:p>
            <a:pPr>
              <a:lnSpc>
                <a:spcPct val="90000"/>
              </a:lnSpc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Вдох должен происходить через нос;</a:t>
            </a:r>
          </a:p>
          <a:p>
            <a:pPr>
              <a:lnSpc>
                <a:spcPct val="90000"/>
              </a:lnSpc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Выдох должен быть длинным и плавным;</a:t>
            </a:r>
          </a:p>
          <a:p>
            <a:pPr>
              <a:lnSpc>
                <a:spcPct val="90000"/>
              </a:lnSpc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Следите за тем, чтобы, выполняя дыхательные упражнения, ребенок не надувал щеки. Первое время можно придерживать их ладонями;</a:t>
            </a:r>
          </a:p>
          <a:p>
            <a:pPr>
              <a:lnSpc>
                <a:spcPct val="90000"/>
              </a:lnSpc>
            </a:pPr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Достаточно 3-5 повторений каждого упражнения, между которыми следует сделать 2-3 секундную паузу. Общая продолжительность дыхательной гимнастики не должна превышать 5 минут.</a:t>
            </a:r>
          </a:p>
          <a:p>
            <a:pPr>
              <a:lnSpc>
                <a:spcPct val="90000"/>
              </a:lnSpc>
            </a:pPr>
            <a:endParaRPr lang="ru-RU" smtClean="0">
              <a:solidFill>
                <a:schemeClr val="tx1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ru-RU" smtClean="0">
              <a:solidFill>
                <a:schemeClr val="tx1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ru-RU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chemeClr val="tx1"/>
                </a:solidFill>
              </a:rPr>
              <a:t>«Снег»</a:t>
            </a:r>
            <a:r>
              <a:rPr lang="ru-RU" sz="3200" b="1" smtClean="0"/>
              <a:t/>
            </a:r>
            <a:br>
              <a:rPr lang="ru-RU" sz="3200" b="1" smtClean="0"/>
            </a:br>
            <a:r>
              <a:rPr lang="ru-RU" sz="3200" b="1" smtClean="0"/>
              <a:t/>
            </a:r>
            <a:br>
              <a:rPr lang="ru-RU" sz="3200" b="1" smtClean="0"/>
            </a:br>
            <a:endParaRPr lang="ru-RU" sz="3200" b="1" smtClean="0"/>
          </a:p>
        </p:txBody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>
          <a:xfrm>
            <a:off x="677863" y="1516063"/>
            <a:ext cx="8596312" cy="4525962"/>
          </a:xfrm>
        </p:spPr>
        <p:txBody>
          <a:bodyPr/>
          <a:lstStyle/>
          <a:p>
            <a:r>
              <a:rPr lang="ru-RU" smtClean="0">
                <a:solidFill>
                  <a:schemeClr val="tx1"/>
                </a:solidFill>
              </a:rPr>
              <a:t>Ребенку предлагается подуть на вату, мелкие бумажки, пушинки и тем самым превратить обычную комнату в заснеженный лес. Губы ребёнка должны быть округлены и слегка вытянуты вперёд. Желательно не надувать щеки, при выполнении этого упражнения.</a:t>
            </a:r>
          </a:p>
        </p:txBody>
      </p:sp>
      <p:pic>
        <p:nvPicPr>
          <p:cNvPr id="35844" name="Picture 4" descr="dyhatelnye-uprazhneniya-dlya-detei-2 (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20927">
            <a:off x="1087438" y="3133725"/>
            <a:ext cx="4010025" cy="2676525"/>
          </a:xfrm>
          <a:prstGeom prst="rect">
            <a:avLst/>
          </a:prstGeom>
          <a:noFill/>
        </p:spPr>
      </p:pic>
      <p:pic>
        <p:nvPicPr>
          <p:cNvPr id="35845" name="Picture 5" descr="img_2348_kopiy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996387">
            <a:off x="5811838" y="3240088"/>
            <a:ext cx="4094162" cy="27289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781050"/>
          </a:xfrm>
        </p:spPr>
        <p:txBody>
          <a:bodyPr/>
          <a:lstStyle/>
          <a:p>
            <a:r>
              <a:rPr lang="ru-RU" smtClean="0">
                <a:solidFill>
                  <a:schemeClr val="tx1"/>
                </a:solidFill>
              </a:rPr>
              <a:t>«Футбол»</a:t>
            </a:r>
          </a:p>
        </p:txBody>
      </p:sp>
      <p:sp>
        <p:nvSpPr>
          <p:cNvPr id="23554" name="Объект 2"/>
          <p:cNvSpPr>
            <a:spLocks noGrp="1"/>
          </p:cNvSpPr>
          <p:nvPr>
            <p:ph idx="1"/>
          </p:nvPr>
        </p:nvSpPr>
        <p:spPr>
          <a:xfrm>
            <a:off x="677863" y="1289050"/>
            <a:ext cx="8596312" cy="3263900"/>
          </a:xfrm>
        </p:spPr>
        <p:txBody>
          <a:bodyPr/>
          <a:lstStyle/>
          <a:p>
            <a:r>
              <a:rPr lang="ru-RU" b="1" smtClean="0">
                <a:solidFill>
                  <a:schemeClr val="tx1"/>
                </a:solidFill>
              </a:rPr>
              <a:t>Цель</a:t>
            </a:r>
            <a:r>
              <a:rPr lang="ru-RU" smtClean="0">
                <a:solidFill>
                  <a:schemeClr val="tx1"/>
                </a:solidFill>
              </a:rPr>
              <a:t>: развитие сильного плавного выдоха.</a:t>
            </a:r>
          </a:p>
          <a:p>
            <a:r>
              <a:rPr lang="ru-RU" b="1" smtClean="0">
                <a:solidFill>
                  <a:schemeClr val="tx1"/>
                </a:solidFill>
              </a:rPr>
              <a:t>Оборудование</a:t>
            </a:r>
            <a:r>
              <a:rPr lang="ru-RU" smtClean="0">
                <a:solidFill>
                  <a:schemeClr val="tx1"/>
                </a:solidFill>
              </a:rPr>
              <a:t>: помпон или ватный шарик, ворота из коробки, трубочки.</a:t>
            </a:r>
          </a:p>
          <a:p>
            <a:r>
              <a:rPr lang="ru-RU" b="1" smtClean="0">
                <a:solidFill>
                  <a:schemeClr val="tx1"/>
                </a:solidFill>
              </a:rPr>
              <a:t>Ход игры</a:t>
            </a:r>
            <a:r>
              <a:rPr lang="ru-RU" smtClean="0">
                <a:solidFill>
                  <a:schemeClr val="tx1"/>
                </a:solidFill>
              </a:rPr>
              <a:t>: Сегодня мы с тобой будем футболистами и тебе нужно как можно больше забить в ворота голов.</a:t>
            </a:r>
          </a:p>
          <a:p>
            <a:r>
              <a:rPr lang="ru-RU" smtClean="0">
                <a:solidFill>
                  <a:schemeClr val="tx1"/>
                </a:solidFill>
              </a:rPr>
              <a:t>Вытягиваем губы трубочкой и плавно дуем в трубочку на шарик, загоняя его в ворота. </a:t>
            </a:r>
          </a:p>
          <a:p>
            <a:r>
              <a:rPr lang="ru-RU" smtClean="0">
                <a:solidFill>
                  <a:schemeClr val="tx1"/>
                </a:solidFill>
              </a:rPr>
              <a:t>Внимание! Следить, чтобы ребенок не надувал щеки. При необходимости их можно придерживать руками.</a:t>
            </a:r>
          </a:p>
          <a:p>
            <a:endParaRPr lang="ru-RU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363</TotalTime>
  <Words>706</Words>
  <Application>Microsoft Office PowerPoint</Application>
  <PresentationFormat>Произвольный</PresentationFormat>
  <Paragraphs>66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14</vt:i4>
      </vt:variant>
    </vt:vector>
  </HeadingPairs>
  <TitlesOfParts>
    <vt:vector size="26" baseType="lpstr">
      <vt:lpstr>Trebuchet MS</vt:lpstr>
      <vt:lpstr>Arial</vt:lpstr>
      <vt:lpstr>Wingdings 3</vt:lpstr>
      <vt:lpstr>Calibri</vt:lpstr>
      <vt:lpstr>Comic Sans MS</vt:lpstr>
      <vt:lpstr>Times New Roman</vt:lpstr>
      <vt:lpstr>Open Sans</vt:lpstr>
      <vt:lpstr>PT Sans</vt:lpstr>
      <vt:lpstr>Аспект</vt:lpstr>
      <vt:lpstr>Аспект</vt:lpstr>
      <vt:lpstr>Аспект</vt:lpstr>
      <vt:lpstr>Аспект</vt:lpstr>
      <vt:lpstr>Газета для любознательных родителей  Тема: Если хочешь быть здоров… </vt:lpstr>
      <vt:lpstr>В номере:</vt:lpstr>
      <vt:lpstr>«Чтобы не болеть, надо научиться правильно дышать»  Дыхательная система ребенка устроена природой чрезвычайно сложно и мудро. Главная задача – сохранить ее здоровой!!!</vt:lpstr>
      <vt:lpstr>Почему нужна дыхательная гимнастика?</vt:lpstr>
      <vt:lpstr>Правильное дыхание очень важно для развития речи </vt:lpstr>
      <vt:lpstr>Техника выполнения упражнений дыхательной гимнастики для детей:</vt:lpstr>
      <vt:lpstr>Рекомендации по выполнению дыхательных упражнений</vt:lpstr>
      <vt:lpstr>«Снег»  </vt:lpstr>
      <vt:lpstr>«Футбол»</vt:lpstr>
      <vt:lpstr>«Вертушка»</vt:lpstr>
      <vt:lpstr>«Свисток»</vt:lpstr>
      <vt:lpstr>«Кораблики»  </vt:lpstr>
      <vt:lpstr>«Буль- бульки»  </vt:lpstr>
      <vt:lpstr>«Мыльные пузыри»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Газета для любознательных родителей Тема: Если хочешь быть здоров… </dc:title>
  <dc:creator>Надежда</dc:creator>
  <cp:lastModifiedBy>User</cp:lastModifiedBy>
  <cp:revision>41</cp:revision>
  <dcterms:created xsi:type="dcterms:W3CDTF">2022-01-25T14:43:49Z</dcterms:created>
  <dcterms:modified xsi:type="dcterms:W3CDTF">2022-01-26T09:46:43Z</dcterms:modified>
</cp:coreProperties>
</file>