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9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73" r:id="rId1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66" d="100"/>
          <a:sy n="66" d="100"/>
        </p:scale>
        <p:origin x="668" y="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15128" y="1788454"/>
            <a:ext cx="8361229" cy="2098226"/>
          </a:xfrm>
        </p:spPr>
        <p:txBody>
          <a:bodyPr anchor="b">
            <a:noAutofit/>
          </a:bodyPr>
          <a:lstStyle>
            <a:lvl1pPr algn="ct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79906" y="3956279"/>
            <a:ext cx="6831673" cy="1086237"/>
          </a:xfrm>
        </p:spPr>
        <p:txBody>
          <a:bodyPr>
            <a:normAutofit/>
          </a:bodyPr>
          <a:lstStyle>
            <a:lvl1pPr marL="0" indent="0"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3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52858" y="6453386"/>
            <a:ext cx="1607944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pPr/>
              <a:t>10/11/2022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054" y="6453386"/>
            <a:ext cx="7023377" cy="404614"/>
          </a:xfrm>
        </p:spPr>
        <p:txBody>
          <a:bodyPr/>
          <a:lstStyle>
            <a:lvl1pPr algn="ctr">
              <a:defRPr baseline="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grpSp>
        <p:nvGrpSpPr>
          <p:cNvPr id="7" name="Group 6"/>
          <p:cNvGrpSpPr/>
          <p:nvPr/>
        </p:nvGrpSpPr>
        <p:grpSpPr>
          <a:xfrm>
            <a:off x="752858" y="744469"/>
            <a:ext cx="10674117" cy="5349671"/>
            <a:chOff x="752858" y="744469"/>
            <a:chExt cx="10674117" cy="5349671"/>
          </a:xfrm>
        </p:grpSpPr>
        <p:sp>
          <p:nvSpPr>
            <p:cNvPr id="11" name="Freeform 6"/>
            <p:cNvSpPr/>
            <p:nvPr/>
          </p:nvSpPr>
          <p:spPr bwMode="auto">
            <a:xfrm>
              <a:off x="8151962" y="1685652"/>
              <a:ext cx="3275013" cy="4408488"/>
            </a:xfrm>
            <a:custGeom>
              <a:avLst/>
              <a:gdLst/>
              <a:ahLst/>
              <a:cxnLst/>
              <a:rect l="l" t="t" r="r" b="b"/>
              <a:pathLst>
                <a:path w="10000" h="10000">
                  <a:moveTo>
                    <a:pt x="8761" y="0"/>
                  </a:moveTo>
                  <a:lnTo>
                    <a:pt x="10000" y="0"/>
                  </a:lnTo>
                  <a:lnTo>
                    <a:pt x="10000" y="10000"/>
                  </a:lnTo>
                  <a:lnTo>
                    <a:pt x="0" y="10000"/>
                  </a:lnTo>
                  <a:lnTo>
                    <a:pt x="0" y="9126"/>
                  </a:lnTo>
                  <a:lnTo>
                    <a:pt x="8761" y="9127"/>
                  </a:lnTo>
                  <a:lnTo>
                    <a:pt x="8761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4" name="Freeform 6"/>
            <p:cNvSpPr/>
            <p:nvPr/>
          </p:nvSpPr>
          <p:spPr bwMode="auto">
            <a:xfrm flipH="1" flipV="1">
              <a:off x="752858" y="744469"/>
              <a:ext cx="3275668" cy="4408488"/>
            </a:xfrm>
            <a:custGeom>
              <a:avLst/>
              <a:gdLst/>
              <a:ahLst/>
              <a:cxnLst/>
              <a:rect l="l" t="t" r="r" b="b"/>
              <a:pathLst>
                <a:path w="10002" h="10000">
                  <a:moveTo>
                    <a:pt x="8763" y="0"/>
                  </a:moveTo>
                  <a:lnTo>
                    <a:pt x="10002" y="0"/>
                  </a:lnTo>
                  <a:lnTo>
                    <a:pt x="10002" y="10000"/>
                  </a:lnTo>
                  <a:lnTo>
                    <a:pt x="2" y="10000"/>
                  </a:lnTo>
                  <a:cubicBezTo>
                    <a:pt x="-2" y="9698"/>
                    <a:pt x="4" y="9427"/>
                    <a:pt x="0" y="9125"/>
                  </a:cubicBezTo>
                  <a:lnTo>
                    <a:pt x="8763" y="9128"/>
                  </a:lnTo>
                  <a:lnTo>
                    <a:pt x="8763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</p:grp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2295525"/>
            <a:ext cx="9601200" cy="357187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10/11/2022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596561" y="624156"/>
            <a:ext cx="1565766" cy="5243244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624156"/>
            <a:ext cx="8179641" cy="5243244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10/11/2022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10/11/2022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5025" y="1301360"/>
            <a:ext cx="9612971" cy="2852737"/>
          </a:xfrm>
        </p:spPr>
        <p:txBody>
          <a:bodyPr anchor="b">
            <a:normAutofit/>
          </a:bodyPr>
          <a:lstStyle>
            <a:lvl1pPr algn="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5025" y="4216328"/>
            <a:ext cx="9612971" cy="1143324"/>
          </a:xfrm>
        </p:spPr>
        <p:txBody>
          <a:bodyPr/>
          <a:lstStyle>
            <a:lvl1pPr marL="0" indent="0" algn="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38908" y="6453386"/>
            <a:ext cx="1622409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pPr/>
              <a:t>10/11/2022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312" y="6453386"/>
            <a:ext cx="7023377" cy="404614"/>
          </a:xfrm>
        </p:spPr>
        <p:txBody>
          <a:bodyPr/>
          <a:lstStyle>
            <a:lvl1pPr algn="ctr"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7" name="Freeform 6" title="Crop Mark"/>
          <p:cNvSpPr/>
          <p:nvPr/>
        </p:nvSpPr>
        <p:spPr bwMode="auto">
          <a:xfrm>
            <a:off x="8151962" y="1685652"/>
            <a:ext cx="3275013" cy="4408488"/>
          </a:xfrm>
          <a:custGeom>
            <a:avLst/>
            <a:gdLst/>
            <a:ahLst/>
            <a:cxnLst/>
            <a:rect l="0" t="0" r="r" b="b"/>
            <a:pathLst>
              <a:path w="4125" h="5554">
                <a:moveTo>
                  <a:pt x="3614" y="0"/>
                </a:moveTo>
                <a:lnTo>
                  <a:pt x="4125" y="0"/>
                </a:lnTo>
                <a:lnTo>
                  <a:pt x="4125" y="5554"/>
                </a:lnTo>
                <a:lnTo>
                  <a:pt x="0" y="5554"/>
                </a:lnTo>
                <a:lnTo>
                  <a:pt x="0" y="5074"/>
                </a:lnTo>
                <a:lnTo>
                  <a:pt x="3614" y="5074"/>
                </a:lnTo>
                <a:lnTo>
                  <a:pt x="3614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71600" y="2285999"/>
            <a:ext cx="4447786" cy="3581401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25403" y="2285999"/>
            <a:ext cx="4447786" cy="3581401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10/11/2022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71600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25014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525014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10/11/2022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10/11/2022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10/11/2022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Autofit/>
          </a:bodyPr>
          <a:lstStyle>
            <a:lvl1pPr>
              <a:lnSpc>
                <a:spcPct val="84000"/>
              </a:lnSpc>
              <a:defRPr sz="4800" baseline="0">
                <a:solidFill>
                  <a:schemeClr val="tx2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56020" y="685801"/>
            <a:ext cx="5212080" cy="517525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6344"/>
            <a:ext cx="3855720" cy="3011056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pPr/>
              <a:t>10/11/2022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rmAutofit/>
          </a:bodyPr>
          <a:lstStyle>
            <a:lvl1pPr>
              <a:lnSpc>
                <a:spcPct val="84000"/>
              </a:lnSpc>
              <a:defRPr sz="4800" baseline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532120" y="0"/>
            <a:ext cx="6659880" cy="6857999"/>
          </a:xfrm>
        </p:spPr>
        <p:txBody>
          <a:bodyPr anchor="t"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5968"/>
            <a:ext cx="3855720" cy="3011432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pPr/>
              <a:t>10/11/2022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286000"/>
            <a:ext cx="9601200" cy="3581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390650" y="6453386"/>
            <a:ext cx="120457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pPr/>
              <a:t>10/11/2022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93564" y="6453386"/>
            <a:ext cx="6280830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472736" y="6453386"/>
            <a:ext cx="159629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aseline="0"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9" name="Rectangle 8" title="Side bar"/>
          <p:cNvSpPr/>
          <p:nvPr/>
        </p:nvSpPr>
        <p:spPr>
          <a:xfrm>
            <a:off x="478095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89000"/>
        </a:lnSpc>
        <a:spcBef>
          <a:spcPct val="0"/>
        </a:spcBef>
        <a:buNone/>
        <a:defRPr sz="4400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84048" indent="-384048" algn="l" defTabSz="914400" rtl="0" eaLnBrk="1" latinLnBrk="0" hangingPunct="1">
        <a:lnSpc>
          <a:spcPct val="94000"/>
        </a:lnSpc>
        <a:spcBef>
          <a:spcPts val="1000"/>
        </a:spcBef>
        <a:spcAft>
          <a:spcPts val="200"/>
        </a:spcAft>
        <a:buFont typeface="Franklin Gothic Book" panose="020B0503020102020204" pitchFamily="34" charset="0"/>
        <a:buChar char="■"/>
        <a:defRPr sz="2000" kern="1200" baseline="0">
          <a:solidFill>
            <a:schemeClr val="tx2"/>
          </a:solidFill>
          <a:latin typeface="+mn-lt"/>
          <a:ea typeface="+mn-ea"/>
          <a:cs typeface="+mn-cs"/>
        </a:defRPr>
      </a:lvl1pPr>
      <a:lvl2pPr marL="914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2000" i="1" kern="1200" baseline="0">
          <a:solidFill>
            <a:schemeClr val="tx2"/>
          </a:solidFill>
          <a:latin typeface="+mn-lt"/>
          <a:ea typeface="+mn-ea"/>
          <a:cs typeface="+mn-cs"/>
        </a:defRPr>
      </a:lvl2pPr>
      <a:lvl3pPr marL="1371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3pPr>
      <a:lvl4pPr marL="1828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800" i="1" kern="1200" baseline="0">
          <a:solidFill>
            <a:schemeClr val="tx2"/>
          </a:solidFill>
          <a:latin typeface="+mn-lt"/>
          <a:ea typeface="+mn-ea"/>
          <a:cs typeface="+mn-cs"/>
        </a:defRPr>
      </a:lvl4pPr>
      <a:lvl5pPr marL="22860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27432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600" i="1" kern="1200" baseline="0">
          <a:solidFill>
            <a:schemeClr val="tx2"/>
          </a:solidFill>
          <a:latin typeface="+mn-lt"/>
          <a:ea typeface="+mn-ea"/>
          <a:cs typeface="+mn-cs"/>
        </a:defRPr>
      </a:lvl6pPr>
      <a:lvl7pPr marL="3200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3657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400" i="1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4114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3" orient="horz" pos="1368">
          <p15:clr>
            <a:srgbClr val="F26B43"/>
          </p15:clr>
        </p15:guide>
        <p15:guide id="4" orient="horz" pos="1440">
          <p15:clr>
            <a:srgbClr val="F26B43"/>
          </p15:clr>
        </p15:guide>
        <p15:guide id="6" orient="horz" pos="3696">
          <p15:clr>
            <a:srgbClr val="F26B43"/>
          </p15:clr>
        </p15:guide>
        <p15:guide id="7" orient="horz" pos="432">
          <p15:clr>
            <a:srgbClr val="F26B43"/>
          </p15:clr>
        </p15:guide>
        <p15:guide id="8" orient="horz" pos="1512">
          <p15:clr>
            <a:srgbClr val="F26B43"/>
          </p15:clr>
        </p15:guide>
        <p15:guide id="9" pos="6912">
          <p15:clr>
            <a:srgbClr val="F26B43"/>
          </p15:clr>
        </p15:guide>
        <p15:guide id="10" pos="936">
          <p15:clr>
            <a:srgbClr val="F26B43"/>
          </p15:clr>
        </p15:guide>
        <p15:guide id="11" pos="86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4F72199-FC6C-42C0-B934-FFE5321113A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Социальный контроль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E139FE02-1007-4F65-BA04-970D6F953AF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2" descr="https://www.asfridman.com/userfiles/images/zametki-fridman-54.jpg">
            <a:extLst>
              <a:ext uri="{FF2B5EF4-FFF2-40B4-BE49-F238E27FC236}">
                <a16:creationId xmlns:a16="http://schemas.microsoft.com/office/drawing/2014/main" id="{104BB86A-918D-4BFC-89C7-835935D7F9E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5934" y="3682759"/>
            <a:ext cx="3175241" cy="31752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BD03AFB7-B7D0-414B-B1A3-D05898901E24}"/>
              </a:ext>
            </a:extLst>
          </p:cNvPr>
          <p:cNvSpPr/>
          <p:nvPr/>
        </p:nvSpPr>
        <p:spPr>
          <a:xfrm>
            <a:off x="529934" y="5444983"/>
            <a:ext cx="6096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i="1" dirty="0"/>
              <a:t>Презентация по обществознанию для 11 класса(профиль)</a:t>
            </a:r>
          </a:p>
          <a:p>
            <a:r>
              <a:rPr lang="ru-RU" b="1" i="1" dirty="0"/>
              <a:t>Учитель истории и обществознания МБОУ «СОШ №14» Выборгского района Житкова Виктория Васильевна</a:t>
            </a:r>
          </a:p>
        </p:txBody>
      </p:sp>
    </p:spTree>
    <p:extLst>
      <p:ext uri="{BB962C8B-B14F-4D97-AF65-F5344CB8AC3E}">
        <p14:creationId xmlns:p14="http://schemas.microsoft.com/office/powerpoint/2010/main" val="316204872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037A9A1-0C60-475C-8B19-877DE964F0DA}"/>
              </a:ext>
            </a:extLst>
          </p:cNvPr>
          <p:cNvSpPr txBox="1"/>
          <p:nvPr/>
        </p:nvSpPr>
        <p:spPr>
          <a:xfrm>
            <a:off x="3031958" y="308008"/>
            <a:ext cx="784458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u="sng" dirty="0">
                <a:solidFill>
                  <a:srgbClr val="C00000"/>
                </a:solidFill>
              </a:rPr>
              <a:t>Практика</a:t>
            </a:r>
            <a:r>
              <a:rPr lang="ru-RU" sz="3600" b="1" u="sng">
                <a:solidFill>
                  <a:srgbClr val="C00000"/>
                </a:solidFill>
              </a:rPr>
              <a:t>(задания ЕГЭ):</a:t>
            </a:r>
            <a:endParaRPr lang="ru-RU" sz="3600" b="1" u="sng" dirty="0">
              <a:solidFill>
                <a:srgbClr val="C00000"/>
              </a:solidFill>
            </a:endParaRP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0F3890AE-3913-4C51-9CC5-B3F0F7E57045}"/>
              </a:ext>
            </a:extLst>
          </p:cNvPr>
          <p:cNvSpPr/>
          <p:nvPr/>
        </p:nvSpPr>
        <p:spPr>
          <a:xfrm>
            <a:off x="863065" y="1005751"/>
            <a:ext cx="10234864" cy="25237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rgbClr val="000000"/>
                </a:solidFill>
                <a:latin typeface="Verdana" panose="020B0604030504040204" pitchFamily="34" charset="0"/>
              </a:rPr>
              <a:t>1. Укажите в приведенном ниже списке </a:t>
            </a:r>
            <a:r>
              <a:rPr lang="ru-RU" sz="2000" b="1" u="sng" dirty="0">
                <a:solidFill>
                  <a:srgbClr val="000000"/>
                </a:solidFill>
                <a:latin typeface="Verdana" panose="020B0604030504040204" pitchFamily="34" charset="0"/>
              </a:rPr>
              <a:t>неформальные позитивные санкции</a:t>
            </a:r>
            <a:r>
              <a:rPr lang="ru-RU" sz="2000" u="sng" dirty="0">
                <a:solidFill>
                  <a:srgbClr val="000000"/>
                </a:solidFill>
                <a:latin typeface="Verdana" panose="020B0604030504040204" pitchFamily="34" charset="0"/>
              </a:rPr>
              <a:t>.</a:t>
            </a:r>
          </a:p>
          <a:p>
            <a:pPr algn="just"/>
            <a:r>
              <a:rPr lang="ru-RU" sz="2000" dirty="0">
                <a:solidFill>
                  <a:srgbClr val="000000"/>
                </a:solidFill>
                <a:latin typeface="Verdana" panose="020B0604030504040204" pitchFamily="34" charset="0"/>
              </a:rPr>
              <a:t> 1) правительственная премия</a:t>
            </a:r>
          </a:p>
          <a:p>
            <a:pPr algn="just"/>
            <a:r>
              <a:rPr lang="ru-RU" sz="2000" dirty="0">
                <a:solidFill>
                  <a:srgbClr val="000000"/>
                </a:solidFill>
                <a:latin typeface="Verdana" panose="020B0604030504040204" pitchFamily="34" charset="0"/>
              </a:rPr>
              <a:t>2) спонсорский грант</a:t>
            </a:r>
          </a:p>
          <a:p>
            <a:pPr algn="just"/>
            <a:r>
              <a:rPr lang="ru-RU" sz="2000" dirty="0">
                <a:solidFill>
                  <a:srgbClr val="000000"/>
                </a:solidFill>
                <a:latin typeface="Verdana" panose="020B0604030504040204" pitchFamily="34" charset="0"/>
              </a:rPr>
              <a:t>3) похвала</a:t>
            </a:r>
          </a:p>
          <a:p>
            <a:pPr algn="just"/>
            <a:r>
              <a:rPr lang="ru-RU" sz="2000" dirty="0">
                <a:solidFill>
                  <a:srgbClr val="000000"/>
                </a:solidFill>
                <a:latin typeface="Verdana" panose="020B0604030504040204" pitchFamily="34" charset="0"/>
              </a:rPr>
              <a:t>4) аплодисменты</a:t>
            </a:r>
          </a:p>
          <a:p>
            <a:pPr algn="just"/>
            <a:r>
              <a:rPr lang="ru-RU" sz="2000" dirty="0">
                <a:solidFill>
                  <a:srgbClr val="000000"/>
                </a:solidFill>
                <a:latin typeface="Verdana" panose="020B0604030504040204" pitchFamily="34" charset="0"/>
              </a:rPr>
              <a:t>5) дружеское рукопожатие</a:t>
            </a:r>
          </a:p>
          <a:p>
            <a:pPr algn="just"/>
            <a:endParaRPr lang="ru-RU" b="0" i="0" dirty="0">
              <a:solidFill>
                <a:srgbClr val="000000"/>
              </a:solidFill>
              <a:effectLst/>
              <a:latin typeface="Verdana" panose="020B0604030504040204" pitchFamily="34" charset="0"/>
            </a:endParaRP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3BBCA8ED-C24E-4FB1-A257-0FAA13A47347}"/>
              </a:ext>
            </a:extLst>
          </p:cNvPr>
          <p:cNvSpPr/>
          <p:nvPr/>
        </p:nvSpPr>
        <p:spPr>
          <a:xfrm>
            <a:off x="731520" y="3211885"/>
            <a:ext cx="11097929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>
                <a:solidFill>
                  <a:srgbClr val="000000"/>
                </a:solidFill>
                <a:latin typeface="Verdana" panose="020B0604030504040204" pitchFamily="34" charset="0"/>
              </a:rPr>
              <a:t> </a:t>
            </a:r>
            <a:r>
              <a:rPr lang="ru-RU" sz="2000" b="1" dirty="0">
                <a:solidFill>
                  <a:srgbClr val="000000"/>
                </a:solidFill>
                <a:latin typeface="Verdana" panose="020B0604030504040204" pitchFamily="34" charset="0"/>
              </a:rPr>
              <a:t>2. Выберите верные суждения о социальном контроле и запишите цифры, под которыми они указаны.</a:t>
            </a:r>
          </a:p>
          <a:p>
            <a:pPr algn="just"/>
            <a:r>
              <a:rPr lang="ru-RU" sz="2000" dirty="0">
                <a:solidFill>
                  <a:srgbClr val="000000"/>
                </a:solidFill>
                <a:latin typeface="Verdana" panose="020B0604030504040204" pitchFamily="34" charset="0"/>
              </a:rPr>
              <a:t> </a:t>
            </a:r>
          </a:p>
          <a:p>
            <a:pPr algn="just"/>
            <a:r>
              <a:rPr lang="ru-RU" sz="2000" dirty="0">
                <a:solidFill>
                  <a:srgbClr val="000000"/>
                </a:solidFill>
                <a:latin typeface="Verdana" panose="020B0604030504040204" pitchFamily="34" charset="0"/>
              </a:rPr>
              <a:t>1) Элементом социального контроля являются социальные нормы.</a:t>
            </a:r>
          </a:p>
          <a:p>
            <a:pPr algn="just"/>
            <a:r>
              <a:rPr lang="ru-RU" sz="2000" dirty="0">
                <a:solidFill>
                  <a:srgbClr val="000000"/>
                </a:solidFill>
                <a:latin typeface="Verdana" panose="020B0604030504040204" pitchFamily="34" charset="0"/>
              </a:rPr>
              <a:t>2) Социальный контроль осуществляют только государственные органы.</a:t>
            </a:r>
          </a:p>
          <a:p>
            <a:pPr algn="just"/>
            <a:r>
              <a:rPr lang="ru-RU" sz="2000" dirty="0">
                <a:solidFill>
                  <a:srgbClr val="000000"/>
                </a:solidFill>
                <a:latin typeface="Verdana" panose="020B0604030504040204" pitchFamily="34" charset="0"/>
              </a:rPr>
              <a:t>3) Социальный контроль служит важным средством предотвращения девиантного поведения.</a:t>
            </a:r>
          </a:p>
          <a:p>
            <a:pPr algn="just"/>
            <a:r>
              <a:rPr lang="ru-RU" sz="2000" dirty="0">
                <a:solidFill>
                  <a:srgbClr val="000000"/>
                </a:solidFill>
                <a:latin typeface="Verdana" panose="020B0604030504040204" pitchFamily="34" charset="0"/>
              </a:rPr>
              <a:t>4) Награждение государственным орденом служит примером неформальной позитивной санкции.</a:t>
            </a:r>
          </a:p>
          <a:p>
            <a:pPr algn="just"/>
            <a:r>
              <a:rPr lang="ru-RU" sz="2000" dirty="0">
                <a:solidFill>
                  <a:srgbClr val="000000"/>
                </a:solidFill>
                <a:latin typeface="Verdana" panose="020B0604030504040204" pitchFamily="34" charset="0"/>
              </a:rPr>
              <a:t>5) Внутренний самоконтроль помогает личности выстраивать отношения с другими людьми.</a:t>
            </a:r>
            <a:endParaRPr lang="ru-RU" sz="2000" b="0" i="0" dirty="0">
              <a:solidFill>
                <a:srgbClr val="000000"/>
              </a:solidFill>
              <a:effectLst/>
              <a:latin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6716668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B13A45A8-E895-49D4-8E5D-09DF6276CFA3}"/>
              </a:ext>
            </a:extLst>
          </p:cNvPr>
          <p:cNvSpPr/>
          <p:nvPr/>
        </p:nvSpPr>
        <p:spPr>
          <a:xfrm>
            <a:off x="837397" y="1017106"/>
            <a:ext cx="11097929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b="1" dirty="0">
                <a:solidFill>
                  <a:srgbClr val="000000"/>
                </a:solidFill>
                <a:latin typeface="Verdana" panose="020B0604030504040204" pitchFamily="34" charset="0"/>
              </a:rPr>
              <a:t>3. Выберите из предложенного списка </a:t>
            </a:r>
            <a:r>
              <a:rPr lang="ru-RU" sz="2000" b="1" u="sng" dirty="0">
                <a:solidFill>
                  <a:srgbClr val="000000"/>
                </a:solidFill>
                <a:latin typeface="Verdana" panose="020B0604030504040204" pitchFamily="34" charset="0"/>
              </a:rPr>
              <a:t>негативные формальные санкци</a:t>
            </a:r>
            <a:r>
              <a:rPr lang="ru-RU" sz="2000" b="1" dirty="0">
                <a:solidFill>
                  <a:srgbClr val="000000"/>
                </a:solidFill>
                <a:latin typeface="Verdana" panose="020B0604030504040204" pitchFamily="34" charset="0"/>
              </a:rPr>
              <a:t>и и запишите цифры, под которыми они указаны.</a:t>
            </a:r>
          </a:p>
          <a:p>
            <a:pPr algn="just"/>
            <a:r>
              <a:rPr lang="ru-RU" sz="2000" b="1" dirty="0">
                <a:solidFill>
                  <a:srgbClr val="000000"/>
                </a:solidFill>
                <a:latin typeface="Verdana" panose="020B0604030504040204" pitchFamily="34" charset="0"/>
              </a:rPr>
              <a:t> </a:t>
            </a:r>
          </a:p>
          <a:p>
            <a:pPr algn="just"/>
            <a:r>
              <a:rPr lang="ru-RU" sz="2000" dirty="0">
                <a:solidFill>
                  <a:srgbClr val="000000"/>
                </a:solidFill>
                <a:latin typeface="Verdana" panose="020B0604030504040204" pitchFamily="34" charset="0"/>
              </a:rPr>
              <a:t>1) Гражданка М. высказала претензию соседу за курение на лестничной клетке.</a:t>
            </a:r>
          </a:p>
          <a:p>
            <a:pPr algn="just"/>
            <a:r>
              <a:rPr lang="ru-RU" sz="2000" dirty="0">
                <a:solidFill>
                  <a:srgbClr val="000000"/>
                </a:solidFill>
                <a:latin typeface="Verdana" panose="020B0604030504040204" pitchFamily="34" charset="0"/>
              </a:rPr>
              <a:t>2) В ходе выступления оратора публика неоднократно прерывала его речь неодобрительными возгласами.</a:t>
            </a:r>
          </a:p>
          <a:p>
            <a:pPr algn="just"/>
            <a:r>
              <a:rPr lang="ru-RU" sz="2000" dirty="0">
                <a:solidFill>
                  <a:srgbClr val="000000"/>
                </a:solidFill>
                <a:latin typeface="Verdana" panose="020B0604030504040204" pitchFamily="34" charset="0"/>
              </a:rPr>
              <a:t>3) Пожарная инспекция наложила взыскания на владельца кафе за несоблюдение требований по пожарной безопасности.</a:t>
            </a:r>
          </a:p>
          <a:p>
            <a:pPr algn="just"/>
            <a:r>
              <a:rPr lang="ru-RU" sz="2000" dirty="0">
                <a:solidFill>
                  <a:srgbClr val="000000"/>
                </a:solidFill>
                <a:latin typeface="Verdana" panose="020B0604030504040204" pitchFamily="34" charset="0"/>
              </a:rPr>
              <a:t>4) Приказом по заводу директор завода объявил выговор главному инженеру за некачественный ремонт станков.</a:t>
            </a:r>
          </a:p>
          <a:p>
            <a:pPr algn="just"/>
            <a:r>
              <a:rPr lang="ru-RU" sz="2000" dirty="0">
                <a:solidFill>
                  <a:srgbClr val="000000"/>
                </a:solidFill>
                <a:latin typeface="Verdana" panose="020B0604030504040204" pitchFamily="34" charset="0"/>
              </a:rPr>
              <a:t>5) Одноклассники объявили бойкот В. за нарушение традиций класса.</a:t>
            </a:r>
          </a:p>
          <a:p>
            <a:pPr algn="just"/>
            <a:r>
              <a:rPr lang="ru-RU" sz="2000" dirty="0">
                <a:solidFill>
                  <a:srgbClr val="000000"/>
                </a:solidFill>
                <a:latin typeface="Verdana" panose="020B0604030504040204" pitchFamily="34" charset="0"/>
              </a:rPr>
              <a:t>6) Сотрудник дорожно-постовой службы оштрафовал гражданку П., переходившую дорогу на запрещающий сигнал светофора.</a:t>
            </a:r>
            <a:endParaRPr lang="ru-RU" sz="2000" b="0" i="0" dirty="0">
              <a:solidFill>
                <a:srgbClr val="000000"/>
              </a:solidFill>
              <a:effectLst/>
              <a:latin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6148300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F25A468B-6BB2-431E-B41E-98757D951953}"/>
              </a:ext>
            </a:extLst>
          </p:cNvPr>
          <p:cNvSpPr/>
          <p:nvPr/>
        </p:nvSpPr>
        <p:spPr>
          <a:xfrm>
            <a:off x="1010654" y="288809"/>
            <a:ext cx="11078678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b="1" dirty="0">
                <a:solidFill>
                  <a:srgbClr val="000000"/>
                </a:solidFill>
                <a:latin typeface="Verdana" panose="020B0604030504040204" pitchFamily="34" charset="0"/>
              </a:rPr>
              <a:t>4. Выберите верные суждения о </a:t>
            </a:r>
            <a:r>
              <a:rPr lang="ru-RU" sz="2000" b="1" u="sng" dirty="0">
                <a:solidFill>
                  <a:srgbClr val="000000"/>
                </a:solidFill>
                <a:latin typeface="Verdana" panose="020B0604030504040204" pitchFamily="34" charset="0"/>
              </a:rPr>
              <a:t>моральных нормах</a:t>
            </a:r>
            <a:r>
              <a:rPr lang="ru-RU" sz="2000" b="1" dirty="0">
                <a:solidFill>
                  <a:srgbClr val="000000"/>
                </a:solidFill>
                <a:latin typeface="Verdana" panose="020B0604030504040204" pitchFamily="34" charset="0"/>
              </a:rPr>
              <a:t> и запишите цифры, под которыми они указаны.</a:t>
            </a:r>
          </a:p>
          <a:p>
            <a:pPr algn="just"/>
            <a:r>
              <a:rPr lang="ru-RU" sz="2000" dirty="0">
                <a:solidFill>
                  <a:srgbClr val="000000"/>
                </a:solidFill>
                <a:latin typeface="Verdana" panose="020B0604030504040204" pitchFamily="34" charset="0"/>
              </a:rPr>
              <a:t> </a:t>
            </a:r>
          </a:p>
          <a:p>
            <a:pPr algn="just"/>
            <a:r>
              <a:rPr lang="ru-RU" sz="2000" dirty="0">
                <a:solidFill>
                  <a:srgbClr val="000000"/>
                </a:solidFill>
                <a:latin typeface="Verdana" panose="020B0604030504040204" pitchFamily="34" charset="0"/>
              </a:rPr>
              <a:t>1) Моральные нормы, в отличие от правовых социальных норм, всегда предъявляются в письменном виде.</a:t>
            </a:r>
          </a:p>
          <a:p>
            <a:pPr algn="just"/>
            <a:r>
              <a:rPr lang="ru-RU" sz="2000" dirty="0">
                <a:solidFill>
                  <a:srgbClr val="000000"/>
                </a:solidFill>
                <a:latin typeface="Verdana" panose="020B0604030504040204" pitchFamily="34" charset="0"/>
              </a:rPr>
              <a:t>2) Моральные нормы обеспечиваются общественным мнением.</a:t>
            </a:r>
          </a:p>
          <a:p>
            <a:pPr algn="just"/>
            <a:r>
              <a:rPr lang="ru-RU" sz="2000" dirty="0">
                <a:solidFill>
                  <a:srgbClr val="000000"/>
                </a:solidFill>
                <a:latin typeface="Verdana" panose="020B0604030504040204" pitchFamily="34" charset="0"/>
              </a:rPr>
              <a:t>3) Моральные нормы передаются из поколения в поколение.</a:t>
            </a:r>
          </a:p>
          <a:p>
            <a:pPr algn="just"/>
            <a:r>
              <a:rPr lang="ru-RU" sz="2000" dirty="0">
                <a:solidFill>
                  <a:srgbClr val="000000"/>
                </a:solidFill>
                <a:latin typeface="Verdana" panose="020B0604030504040204" pitchFamily="34" charset="0"/>
              </a:rPr>
              <a:t>4) Моральные нормы способствуют социализации подрастающего поколения.</a:t>
            </a:r>
          </a:p>
          <a:p>
            <a:pPr algn="just"/>
            <a:r>
              <a:rPr lang="ru-RU" sz="2000" dirty="0">
                <a:solidFill>
                  <a:srgbClr val="000000"/>
                </a:solidFill>
                <a:latin typeface="Verdana" panose="020B0604030504040204" pitchFamily="34" charset="0"/>
              </a:rPr>
              <a:t>5) Моральные нормы вырабатываются и предъявляются государством.</a:t>
            </a:r>
            <a:endParaRPr lang="ru-RU" sz="2000" b="0" i="0" dirty="0">
              <a:solidFill>
                <a:srgbClr val="000000"/>
              </a:solidFill>
              <a:effectLst/>
              <a:latin typeface="Verdana" panose="020B0604030504040204" pitchFamily="34" charset="0"/>
            </a:endParaRP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5DE875B0-785F-44F2-A449-621512B103D2}"/>
              </a:ext>
            </a:extLst>
          </p:cNvPr>
          <p:cNvSpPr/>
          <p:nvPr/>
        </p:nvSpPr>
        <p:spPr>
          <a:xfrm>
            <a:off x="924025" y="3288018"/>
            <a:ext cx="11078677" cy="34470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>
                <a:solidFill>
                  <a:srgbClr val="000000"/>
                </a:solidFill>
                <a:latin typeface="Verdana" panose="020B0604030504040204" pitchFamily="34" charset="0"/>
              </a:rPr>
              <a:t> </a:t>
            </a:r>
            <a:r>
              <a:rPr lang="ru-RU" sz="2000" b="1" dirty="0">
                <a:solidFill>
                  <a:srgbClr val="000000"/>
                </a:solidFill>
                <a:latin typeface="Verdana" panose="020B0604030504040204" pitchFamily="34" charset="0"/>
              </a:rPr>
              <a:t>5. Выберите верные суждения о социальном контроле и запишите цифры, под которыми они указаны.</a:t>
            </a:r>
          </a:p>
          <a:p>
            <a:pPr algn="just"/>
            <a:r>
              <a:rPr lang="ru-RU" sz="2000" dirty="0">
                <a:solidFill>
                  <a:srgbClr val="000000"/>
                </a:solidFill>
                <a:latin typeface="Verdana" panose="020B0604030504040204" pitchFamily="34" charset="0"/>
              </a:rPr>
              <a:t> </a:t>
            </a:r>
          </a:p>
          <a:p>
            <a:pPr algn="just"/>
            <a:r>
              <a:rPr lang="ru-RU" sz="2000" dirty="0">
                <a:solidFill>
                  <a:srgbClr val="000000"/>
                </a:solidFill>
                <a:latin typeface="Verdana" panose="020B0604030504040204" pitchFamily="34" charset="0"/>
              </a:rPr>
              <a:t>1) Социальный контроль опирается на моральные и правовые нормы.</a:t>
            </a:r>
          </a:p>
          <a:p>
            <a:pPr algn="just"/>
            <a:r>
              <a:rPr lang="ru-RU" sz="2000" dirty="0">
                <a:solidFill>
                  <a:srgbClr val="000000"/>
                </a:solidFill>
                <a:latin typeface="Verdana" panose="020B0604030504040204" pitchFamily="34" charset="0"/>
              </a:rPr>
              <a:t>2) Социальный контроль — это исключительно совокупность санкций, применяемых к нарушителям социальных норм.</a:t>
            </a:r>
          </a:p>
          <a:p>
            <a:pPr algn="just"/>
            <a:r>
              <a:rPr lang="ru-RU" sz="2000" dirty="0">
                <a:solidFill>
                  <a:srgbClr val="000000"/>
                </a:solidFill>
                <a:latin typeface="Verdana" panose="020B0604030504040204" pitchFamily="34" charset="0"/>
              </a:rPr>
              <a:t>3) Поддержка и поощрение ближайшего окружения — важный механизм социального контроля.</a:t>
            </a:r>
          </a:p>
          <a:p>
            <a:pPr algn="just"/>
            <a:r>
              <a:rPr lang="ru-RU" sz="2000" dirty="0">
                <a:solidFill>
                  <a:srgbClr val="000000"/>
                </a:solidFill>
                <a:latin typeface="Verdana" panose="020B0604030504040204" pitchFamily="34" charset="0"/>
              </a:rPr>
              <a:t>4) Социальный контроль бывает только формальным, в неформальной среде он не действует.</a:t>
            </a:r>
          </a:p>
          <a:p>
            <a:pPr algn="just"/>
            <a:r>
              <a:rPr lang="ru-RU" sz="2000" dirty="0">
                <a:solidFill>
                  <a:srgbClr val="000000"/>
                </a:solidFill>
                <a:latin typeface="Verdana" panose="020B0604030504040204" pitchFamily="34" charset="0"/>
              </a:rPr>
              <a:t>5) Социальные санкции обеспечивают соблюдение социальных норм в обществе.</a:t>
            </a:r>
            <a:endParaRPr lang="ru-RU" sz="2000" b="0" i="0" dirty="0">
              <a:solidFill>
                <a:srgbClr val="000000"/>
              </a:solidFill>
              <a:effectLst/>
              <a:latin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5598879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B33AD2B9-9690-4129-85D9-F3A76B01F82C}"/>
              </a:ext>
            </a:extLst>
          </p:cNvPr>
          <p:cNvSpPr/>
          <p:nvPr/>
        </p:nvSpPr>
        <p:spPr>
          <a:xfrm>
            <a:off x="818147" y="198958"/>
            <a:ext cx="11078678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b="1" dirty="0">
                <a:solidFill>
                  <a:srgbClr val="000000"/>
                </a:solidFill>
                <a:latin typeface="Verdana" panose="020B0604030504040204" pitchFamily="34" charset="0"/>
              </a:rPr>
              <a:t>6. Выберите верные суждения об отклоняющемся поведении и запишите цифры, под которыми они указаны.</a:t>
            </a:r>
          </a:p>
          <a:p>
            <a:pPr algn="just"/>
            <a:r>
              <a:rPr lang="ru-RU" sz="2000" dirty="0">
                <a:solidFill>
                  <a:srgbClr val="000000"/>
                </a:solidFill>
                <a:latin typeface="Verdana" panose="020B0604030504040204" pitchFamily="34" charset="0"/>
              </a:rPr>
              <a:t> </a:t>
            </a:r>
          </a:p>
          <a:p>
            <a:pPr algn="just"/>
            <a:r>
              <a:rPr lang="ru-RU" sz="2000" dirty="0">
                <a:solidFill>
                  <a:srgbClr val="000000"/>
                </a:solidFill>
                <a:latin typeface="Verdana" panose="020B0604030504040204" pitchFamily="34" charset="0"/>
              </a:rPr>
              <a:t>1) Нервно-психические заболевания человека, задержка его психического и физического развития являются одной из причин отклоняющегося поведения.</a:t>
            </a:r>
          </a:p>
          <a:p>
            <a:pPr algn="just"/>
            <a:r>
              <a:rPr lang="ru-RU" sz="2000" dirty="0">
                <a:solidFill>
                  <a:srgbClr val="000000"/>
                </a:solidFill>
                <a:latin typeface="Verdana" panose="020B0604030504040204" pitchFamily="34" charset="0"/>
              </a:rPr>
              <a:t>2) Примером позитивного отклоняющегося поведения является занятие благотворительностью.</a:t>
            </a:r>
          </a:p>
          <a:p>
            <a:pPr algn="just"/>
            <a:r>
              <a:rPr lang="ru-RU" sz="2000" dirty="0">
                <a:solidFill>
                  <a:srgbClr val="000000"/>
                </a:solidFill>
                <a:latin typeface="Verdana" panose="020B0604030504040204" pitchFamily="34" charset="0"/>
              </a:rPr>
              <a:t>3) Снижение уровня экономического развития не связано с увеличением числа лиц с отклоняющимся поведением.</a:t>
            </a:r>
          </a:p>
          <a:p>
            <a:pPr algn="just"/>
            <a:r>
              <a:rPr lang="ru-RU" sz="2000" dirty="0">
                <a:solidFill>
                  <a:srgbClr val="000000"/>
                </a:solidFill>
                <a:latin typeface="Verdana" panose="020B0604030504040204" pitchFamily="34" charset="0"/>
              </a:rPr>
              <a:t>4) Распад существующей системы социальных ценностей и норм, регулирующих жизнедеятельность людей, вызывает девиантное поведение.</a:t>
            </a:r>
          </a:p>
          <a:p>
            <a:pPr algn="just"/>
            <a:r>
              <a:rPr lang="ru-RU" sz="2000" dirty="0">
                <a:solidFill>
                  <a:srgbClr val="000000"/>
                </a:solidFill>
                <a:latin typeface="Verdana" panose="020B0604030504040204" pitchFamily="34" charset="0"/>
              </a:rPr>
              <a:t>5) Основными формами девиантного поведения являются: пьянство, наркомания, преступность.</a:t>
            </a:r>
            <a:endParaRPr lang="ru-RU" sz="2000" b="0" i="0" dirty="0">
              <a:solidFill>
                <a:srgbClr val="000000"/>
              </a:solidFill>
              <a:effectLst/>
              <a:latin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5000215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F42E32BD-80E1-4860-A2F9-83EFB3E3A821}"/>
              </a:ext>
            </a:extLst>
          </p:cNvPr>
          <p:cNvSpPr/>
          <p:nvPr/>
        </p:nvSpPr>
        <p:spPr>
          <a:xfrm>
            <a:off x="770021" y="889844"/>
            <a:ext cx="10809171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b="1" dirty="0">
                <a:solidFill>
                  <a:srgbClr val="000000"/>
                </a:solidFill>
                <a:latin typeface="Verdana" panose="020B0604030504040204" pitchFamily="34" charset="0"/>
              </a:rPr>
              <a:t>7. Выберите верные суждения о социальных нормах и запишите цифры, под которыми они указаны.</a:t>
            </a:r>
          </a:p>
          <a:p>
            <a:pPr algn="just"/>
            <a:r>
              <a:rPr lang="ru-RU" sz="2000" b="1" dirty="0">
                <a:solidFill>
                  <a:srgbClr val="000000"/>
                </a:solidFill>
                <a:latin typeface="Verdana" panose="020B0604030504040204" pitchFamily="34" charset="0"/>
              </a:rPr>
              <a:t> </a:t>
            </a:r>
          </a:p>
          <a:p>
            <a:pPr algn="just"/>
            <a:r>
              <a:rPr lang="ru-RU" sz="2000" dirty="0">
                <a:solidFill>
                  <a:srgbClr val="000000"/>
                </a:solidFill>
                <a:latin typeface="Verdana" panose="020B0604030504040204" pitchFamily="34" charset="0"/>
              </a:rPr>
              <a:t>1) Социальные нормы могут существовать исключительно в письменной форме.</a:t>
            </a:r>
          </a:p>
          <a:p>
            <a:pPr algn="just"/>
            <a:r>
              <a:rPr lang="ru-RU" sz="2000" dirty="0">
                <a:solidFill>
                  <a:srgbClr val="000000"/>
                </a:solidFill>
                <a:latin typeface="Verdana" panose="020B0604030504040204" pitchFamily="34" charset="0"/>
              </a:rPr>
              <a:t>2) Социальные нормы регулируют как действия отдельных людей, так и целых социальных групп.</a:t>
            </a:r>
          </a:p>
          <a:p>
            <a:pPr algn="just"/>
            <a:r>
              <a:rPr lang="ru-RU" sz="2000" dirty="0">
                <a:solidFill>
                  <a:srgbClr val="000000"/>
                </a:solidFill>
                <a:latin typeface="Verdana" panose="020B0604030504040204" pitchFamily="34" charset="0"/>
              </a:rPr>
              <a:t>3) Социальные нормы регулируют как взаимоотношения между людьми, так и обращение людей с техническими объектами.</a:t>
            </a:r>
          </a:p>
          <a:p>
            <a:pPr algn="just"/>
            <a:r>
              <a:rPr lang="ru-RU" sz="2000" dirty="0">
                <a:solidFill>
                  <a:srgbClr val="000000"/>
                </a:solidFill>
                <a:latin typeface="Verdana" panose="020B0604030504040204" pitchFamily="34" charset="0"/>
              </a:rPr>
              <a:t>4) Социальные нормы позволяют не только контролировать, но и оценивать действия людей.</a:t>
            </a:r>
          </a:p>
          <a:p>
            <a:pPr algn="just"/>
            <a:r>
              <a:rPr lang="ru-RU" sz="2000" dirty="0">
                <a:solidFill>
                  <a:srgbClr val="000000"/>
                </a:solidFill>
                <a:latin typeface="Verdana" panose="020B0604030504040204" pitchFamily="34" charset="0"/>
              </a:rPr>
              <a:t>5) Одна из функций социальных норм – включение человека в систему общественных отношений.</a:t>
            </a:r>
            <a:endParaRPr lang="ru-RU" sz="2000" b="0" i="0" dirty="0">
              <a:solidFill>
                <a:srgbClr val="000000"/>
              </a:solidFill>
              <a:effectLst/>
              <a:latin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6769055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27F74B6F-3C31-427B-B900-58C214A503BA}"/>
              </a:ext>
            </a:extLst>
          </p:cNvPr>
          <p:cNvSpPr/>
          <p:nvPr/>
        </p:nvSpPr>
        <p:spPr>
          <a:xfrm>
            <a:off x="856648" y="319820"/>
            <a:ext cx="11040177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b="1" dirty="0">
                <a:solidFill>
                  <a:srgbClr val="000000"/>
                </a:solidFill>
                <a:latin typeface="Verdana" panose="020B0604030504040204" pitchFamily="34" charset="0"/>
              </a:rPr>
              <a:t>8. Выберите верные суждения об отклоняющемся поведении и запишите цифры, под которыми они указаны.</a:t>
            </a:r>
          </a:p>
          <a:p>
            <a:pPr algn="just"/>
            <a:r>
              <a:rPr lang="ru-RU" sz="2000" b="1" dirty="0">
                <a:solidFill>
                  <a:srgbClr val="000000"/>
                </a:solidFill>
                <a:latin typeface="Verdana" panose="020B0604030504040204" pitchFamily="34" charset="0"/>
              </a:rPr>
              <a:t> </a:t>
            </a:r>
          </a:p>
          <a:p>
            <a:pPr algn="just"/>
            <a:r>
              <a:rPr lang="ru-RU" sz="2000" dirty="0">
                <a:solidFill>
                  <a:srgbClr val="000000"/>
                </a:solidFill>
                <a:latin typeface="Verdana" panose="020B0604030504040204" pitchFamily="34" charset="0"/>
              </a:rPr>
              <a:t>1) Отклоняющееся поведение — это любое поведение, которое вызывает неодобрение общества.</a:t>
            </a:r>
          </a:p>
          <a:p>
            <a:pPr algn="just"/>
            <a:r>
              <a:rPr lang="ru-RU" sz="2000" dirty="0">
                <a:solidFill>
                  <a:srgbClr val="000000"/>
                </a:solidFill>
                <a:latin typeface="Verdana" panose="020B0604030504040204" pitchFamily="34" charset="0"/>
              </a:rPr>
              <a:t>2) Отклоняющееся поведение может быть только негативным.</a:t>
            </a:r>
          </a:p>
          <a:p>
            <a:pPr algn="just"/>
            <a:r>
              <a:rPr lang="ru-RU" sz="2000" dirty="0">
                <a:solidFill>
                  <a:srgbClr val="000000"/>
                </a:solidFill>
                <a:latin typeface="Verdana" panose="020B0604030504040204" pitchFamily="34" charset="0"/>
              </a:rPr>
              <a:t>3) Отклоняющееся поведение может иметь как коллективный, так и индивидуальный характер.</a:t>
            </a:r>
          </a:p>
          <a:p>
            <a:pPr algn="just"/>
            <a:r>
              <a:rPr lang="ru-RU" sz="2000" dirty="0">
                <a:solidFill>
                  <a:srgbClr val="000000"/>
                </a:solidFill>
                <a:latin typeface="Verdana" panose="020B0604030504040204" pitchFamily="34" charset="0"/>
              </a:rPr>
              <a:t>4) Отклоняющееся поведение может подразумевать нарушение общепринятых норм.</a:t>
            </a:r>
          </a:p>
          <a:p>
            <a:pPr algn="just"/>
            <a:r>
              <a:rPr lang="ru-RU" sz="2000" dirty="0">
                <a:solidFill>
                  <a:srgbClr val="000000"/>
                </a:solidFill>
                <a:latin typeface="Verdana" panose="020B0604030504040204" pitchFamily="34" charset="0"/>
              </a:rPr>
              <a:t>5) Отклоняющееся поведение может быть проявлением недостатков социализации индивида.</a:t>
            </a:r>
            <a:endParaRPr lang="ru-RU" sz="2000" b="0" i="0" dirty="0">
              <a:solidFill>
                <a:srgbClr val="000000"/>
              </a:solidFill>
              <a:effectLst/>
              <a:latin typeface="Verdana" panose="020B0604030504040204" pitchFamily="34" charset="0"/>
            </a:endParaRP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155944B1-3657-4E55-9A0E-7952DBDDFB29}"/>
              </a:ext>
            </a:extLst>
          </p:cNvPr>
          <p:cNvSpPr/>
          <p:nvPr/>
        </p:nvSpPr>
        <p:spPr>
          <a:xfrm>
            <a:off x="856648" y="4105472"/>
            <a:ext cx="10404910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b="1" dirty="0">
                <a:solidFill>
                  <a:srgbClr val="000000"/>
                </a:solidFill>
                <a:latin typeface="Verdana" panose="020B0604030504040204" pitchFamily="34" charset="0"/>
              </a:rPr>
              <a:t>9. </a:t>
            </a:r>
            <a:r>
              <a:rPr lang="ru-RU" sz="2000" b="1" dirty="0" err="1">
                <a:solidFill>
                  <a:srgbClr val="000000"/>
                </a:solidFill>
                <a:latin typeface="Verdana" panose="020B0604030504040204" pitchFamily="34" charset="0"/>
              </a:rPr>
              <a:t>Hижe</a:t>
            </a:r>
            <a:r>
              <a:rPr lang="ru-RU" sz="2000" b="1" dirty="0">
                <a:solidFill>
                  <a:srgbClr val="000000"/>
                </a:solidFill>
                <a:latin typeface="Verdana" panose="020B0604030504040204" pitchFamily="34" charset="0"/>
              </a:rPr>
              <a:t> приведён перечень терминов. Все они, за исключением двух, относятся к понятию «социальный контроль».</a:t>
            </a:r>
          </a:p>
          <a:p>
            <a:pPr algn="just"/>
            <a:r>
              <a:rPr lang="ru-RU" sz="2000" dirty="0">
                <a:solidFill>
                  <a:srgbClr val="000000"/>
                </a:solidFill>
                <a:latin typeface="Verdana" panose="020B0604030504040204" pitchFamily="34" charset="0"/>
              </a:rPr>
              <a:t> 1) поощрение</a:t>
            </a:r>
          </a:p>
          <a:p>
            <a:pPr algn="just"/>
            <a:r>
              <a:rPr lang="ru-RU" sz="2000" dirty="0">
                <a:solidFill>
                  <a:srgbClr val="000000"/>
                </a:solidFill>
                <a:latin typeface="Verdana" panose="020B0604030504040204" pitchFamily="34" charset="0"/>
              </a:rPr>
              <a:t>2) наказание</a:t>
            </a:r>
          </a:p>
          <a:p>
            <a:pPr algn="just"/>
            <a:r>
              <a:rPr lang="ru-RU" sz="2000" dirty="0">
                <a:solidFill>
                  <a:srgbClr val="000000"/>
                </a:solidFill>
                <a:latin typeface="Verdana" panose="020B0604030504040204" pitchFamily="34" charset="0"/>
              </a:rPr>
              <a:t>3) социальная мобильность</a:t>
            </a:r>
          </a:p>
          <a:p>
            <a:pPr algn="just"/>
            <a:r>
              <a:rPr lang="ru-RU" sz="2000" dirty="0">
                <a:solidFill>
                  <a:srgbClr val="000000"/>
                </a:solidFill>
                <a:latin typeface="Verdana" panose="020B0604030504040204" pitchFamily="34" charset="0"/>
              </a:rPr>
              <a:t>4) социальная норма</a:t>
            </a:r>
          </a:p>
          <a:p>
            <a:pPr algn="just"/>
            <a:r>
              <a:rPr lang="ru-RU" sz="2000" dirty="0">
                <a:solidFill>
                  <a:srgbClr val="000000"/>
                </a:solidFill>
                <a:latin typeface="Verdana" panose="020B0604030504040204" pitchFamily="34" charset="0"/>
              </a:rPr>
              <a:t>5) социальная санкция</a:t>
            </a:r>
          </a:p>
          <a:p>
            <a:pPr algn="just"/>
            <a:r>
              <a:rPr lang="ru-RU" sz="2000" dirty="0">
                <a:solidFill>
                  <a:srgbClr val="000000"/>
                </a:solidFill>
                <a:latin typeface="Verdana" panose="020B0604030504040204" pitchFamily="34" charset="0"/>
              </a:rPr>
              <a:t>6) социальная стратификация</a:t>
            </a:r>
            <a:endParaRPr lang="ru-RU" sz="2000" b="0" i="0" dirty="0">
              <a:solidFill>
                <a:srgbClr val="000000"/>
              </a:solidFill>
              <a:effectLst/>
              <a:latin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5345375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89AE7C22-525E-471D-A4E4-5939328FBAED}"/>
              </a:ext>
            </a:extLst>
          </p:cNvPr>
          <p:cNvSpPr/>
          <p:nvPr/>
        </p:nvSpPr>
        <p:spPr>
          <a:xfrm>
            <a:off x="984986" y="1082870"/>
            <a:ext cx="10222028" cy="40626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b="1" dirty="0">
                <a:solidFill>
                  <a:srgbClr val="000000"/>
                </a:solidFill>
                <a:latin typeface="Verdana" panose="020B0604030504040204" pitchFamily="34" charset="0"/>
              </a:rPr>
              <a:t>10. Выберите верные суждения о социальных нормах и запишите цифры, под которыми они указаны. </a:t>
            </a:r>
            <a:r>
              <a:rPr lang="ru-RU" sz="2000" b="1" i="1" dirty="0">
                <a:solidFill>
                  <a:srgbClr val="000000"/>
                </a:solidFill>
                <a:latin typeface="Verdana" panose="020B0604030504040204" pitchFamily="34" charset="0"/>
              </a:rPr>
              <a:t>Цифры укажите в порядке возрастания.</a:t>
            </a:r>
            <a:endParaRPr lang="ru-RU" sz="2000" b="1" dirty="0">
              <a:solidFill>
                <a:srgbClr val="000000"/>
              </a:solidFill>
              <a:latin typeface="Verdana" panose="020B0604030504040204" pitchFamily="34" charset="0"/>
            </a:endParaRPr>
          </a:p>
          <a:p>
            <a:pPr algn="just"/>
            <a:r>
              <a:rPr lang="ru-RU" dirty="0">
                <a:solidFill>
                  <a:srgbClr val="000000"/>
                </a:solidFill>
                <a:latin typeface="Verdana" panose="020B0604030504040204" pitchFamily="34" charset="0"/>
              </a:rPr>
              <a:t> </a:t>
            </a:r>
          </a:p>
          <a:p>
            <a:pPr algn="just"/>
            <a:r>
              <a:rPr lang="ru-RU" dirty="0">
                <a:solidFill>
                  <a:srgbClr val="000000"/>
                </a:solidFill>
                <a:latin typeface="Verdana" panose="020B0604030504040204" pitchFamily="34" charset="0"/>
              </a:rPr>
              <a:t>1) Корпоративные нормы носят общеобязательный характер для всего общества.</a:t>
            </a:r>
          </a:p>
          <a:p>
            <a:pPr algn="just"/>
            <a:r>
              <a:rPr lang="ru-RU" dirty="0">
                <a:solidFill>
                  <a:srgbClr val="000000"/>
                </a:solidFill>
                <a:latin typeface="Verdana" panose="020B0604030504040204" pitchFamily="34" charset="0"/>
              </a:rPr>
              <a:t>2) Унаследованные стереотипные способы поведения, которые воспроизводятся в определённом обществе или группе, являясь привычными для их членов, называются обычаями.</a:t>
            </a:r>
          </a:p>
          <a:p>
            <a:pPr algn="just"/>
            <a:r>
              <a:rPr lang="ru-RU" dirty="0">
                <a:solidFill>
                  <a:srgbClr val="000000"/>
                </a:solidFill>
                <a:latin typeface="Verdana" panose="020B0604030504040204" pitchFamily="34" charset="0"/>
              </a:rPr>
              <a:t>3) Правовые нормы санкционируются государством.</a:t>
            </a:r>
          </a:p>
          <a:p>
            <a:pPr algn="just"/>
            <a:r>
              <a:rPr lang="ru-RU" dirty="0">
                <a:solidFill>
                  <a:srgbClr val="000000"/>
                </a:solidFill>
                <a:latin typeface="Verdana" panose="020B0604030504040204" pitchFamily="34" charset="0"/>
              </a:rPr>
              <a:t>4) Нормы этикета регулируют поведение людей с позиций добра и зла.</a:t>
            </a:r>
          </a:p>
          <a:p>
            <a:pPr algn="just"/>
            <a:r>
              <a:rPr lang="ru-RU" dirty="0">
                <a:solidFill>
                  <a:srgbClr val="000000"/>
                </a:solidFill>
                <a:latin typeface="Verdana" panose="020B0604030504040204" pitchFamily="34" charset="0"/>
              </a:rPr>
              <a:t>5) В современном обществе за несоблюдение религиозных норм чаще всего следуют формальные социальные санкции.</a:t>
            </a:r>
          </a:p>
          <a:p>
            <a:pPr algn="just"/>
            <a:r>
              <a:rPr lang="ru-RU" dirty="0">
                <a:solidFill>
                  <a:srgbClr val="000000"/>
                </a:solidFill>
                <a:latin typeface="Verdana" panose="020B0604030504040204" pitchFamily="34" charset="0"/>
              </a:rPr>
              <a:t>6) Запрет переходить проезжую часть на красный сигнал светофора — пример правовой нормы.</a:t>
            </a:r>
            <a:endParaRPr lang="ru-RU" b="0" i="0" dirty="0">
              <a:solidFill>
                <a:srgbClr val="000000"/>
              </a:solidFill>
              <a:effectLst/>
              <a:latin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843684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8B4AEE5-8E5C-4D59-944B-00ED51F3242C}"/>
              </a:ext>
            </a:extLst>
          </p:cNvPr>
          <p:cNvSpPr txBox="1"/>
          <p:nvPr/>
        </p:nvSpPr>
        <p:spPr>
          <a:xfrm>
            <a:off x="818148" y="305068"/>
            <a:ext cx="10963176" cy="72019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План темы «социальный контроль»</a:t>
            </a:r>
          </a:p>
          <a:p>
            <a:r>
              <a:rPr lang="ru-RU" sz="2600" b="1" u="sng" dirty="0">
                <a:ea typeface="PMingLiU-ExtB" panose="02020500000000000000" pitchFamily="18" charset="-120"/>
                <a:cs typeface="Times New Roman" panose="02020603050405020304" pitchFamily="18" charset="0"/>
              </a:rPr>
              <a:t>1. Понятие социального контроля.</a:t>
            </a:r>
          </a:p>
          <a:p>
            <a:r>
              <a:rPr lang="ru-RU" sz="2600" b="1" u="sng" dirty="0">
                <a:ea typeface="PMingLiU-ExtB" panose="02020500000000000000" pitchFamily="18" charset="-120"/>
                <a:cs typeface="Times New Roman" panose="02020603050405020304" pitchFamily="18" charset="0"/>
              </a:rPr>
              <a:t>2. Формы контроля:</a:t>
            </a:r>
          </a:p>
          <a:p>
            <a:r>
              <a:rPr lang="ru-RU" sz="2600" dirty="0">
                <a:ea typeface="PMingLiU-ExtB" panose="02020500000000000000" pitchFamily="18" charset="-120"/>
                <a:cs typeface="Times New Roman" panose="02020603050405020304" pitchFamily="18" charset="0"/>
              </a:rPr>
              <a:t>-внутренний;</a:t>
            </a:r>
          </a:p>
          <a:p>
            <a:r>
              <a:rPr lang="ru-RU" sz="2600" dirty="0">
                <a:ea typeface="PMingLiU-ExtB" panose="02020500000000000000" pitchFamily="18" charset="-120"/>
                <a:cs typeface="Times New Roman" panose="02020603050405020304" pitchFamily="18" charset="0"/>
              </a:rPr>
              <a:t>-внешний.</a:t>
            </a:r>
          </a:p>
          <a:p>
            <a:r>
              <a:rPr lang="ru-RU" sz="2600" b="1" u="sng" dirty="0">
                <a:ea typeface="PMingLiU-ExtB" panose="02020500000000000000" pitchFamily="18" charset="-120"/>
                <a:cs typeface="Times New Roman" panose="02020603050405020304" pitchFamily="18" charset="0"/>
              </a:rPr>
              <a:t>3. Элементы социального контроля:</a:t>
            </a:r>
          </a:p>
          <a:p>
            <a:r>
              <a:rPr lang="ru-RU" sz="2600" dirty="0">
                <a:ea typeface="PMingLiU-ExtB" panose="02020500000000000000" pitchFamily="18" charset="-120"/>
                <a:cs typeface="Times New Roman" panose="02020603050405020304" pitchFamily="18" charset="0"/>
              </a:rPr>
              <a:t>-социальные нормы;</a:t>
            </a:r>
          </a:p>
          <a:p>
            <a:r>
              <a:rPr lang="ru-RU" sz="2600" dirty="0">
                <a:ea typeface="PMingLiU-ExtB" panose="02020500000000000000" pitchFamily="18" charset="-120"/>
                <a:cs typeface="Times New Roman" panose="02020603050405020304" pitchFamily="18" charset="0"/>
              </a:rPr>
              <a:t>-социальные санкции.</a:t>
            </a:r>
          </a:p>
          <a:p>
            <a:r>
              <a:rPr lang="ru-RU" sz="2600" b="1" u="sng" dirty="0">
                <a:ea typeface="PMingLiU-ExtB" panose="02020500000000000000" pitchFamily="18" charset="-120"/>
                <a:cs typeface="Times New Roman" panose="02020603050405020304" pitchFamily="18" charset="0"/>
              </a:rPr>
              <a:t>4. Функции контроля:</a:t>
            </a:r>
          </a:p>
          <a:p>
            <a:r>
              <a:rPr lang="ru-RU" sz="2600" dirty="0">
                <a:ea typeface="PMingLiU-ExtB" panose="02020500000000000000" pitchFamily="18" charset="-120"/>
                <a:cs typeface="Times New Roman" panose="02020603050405020304" pitchFamily="18" charset="0"/>
              </a:rPr>
              <a:t>-регулятивная;</a:t>
            </a:r>
          </a:p>
          <a:p>
            <a:r>
              <a:rPr lang="ru-RU" sz="2600" dirty="0">
                <a:ea typeface="PMingLiU-ExtB" panose="02020500000000000000" pitchFamily="18" charset="-120"/>
                <a:cs typeface="Times New Roman" panose="02020603050405020304" pitchFamily="18" charset="0"/>
              </a:rPr>
              <a:t>-интегрирующая;</a:t>
            </a:r>
          </a:p>
          <a:p>
            <a:r>
              <a:rPr lang="ru-RU" sz="2600" dirty="0">
                <a:ea typeface="PMingLiU-ExtB" panose="02020500000000000000" pitchFamily="18" charset="-120"/>
                <a:cs typeface="Times New Roman" panose="02020603050405020304" pitchFamily="18" charset="0"/>
              </a:rPr>
              <a:t>-охранительная;</a:t>
            </a:r>
          </a:p>
          <a:p>
            <a:r>
              <a:rPr lang="ru-RU" sz="2600" dirty="0">
                <a:ea typeface="PMingLiU-ExtB" panose="02020500000000000000" pitchFamily="18" charset="-120"/>
                <a:cs typeface="Times New Roman" panose="02020603050405020304" pitchFamily="18" charset="0"/>
              </a:rPr>
              <a:t>-стабилизирующая.</a:t>
            </a:r>
          </a:p>
          <a:p>
            <a:r>
              <a:rPr lang="ru-RU" sz="2600" b="1" u="sng" dirty="0">
                <a:ea typeface="PMingLiU-ExtB" panose="02020500000000000000" pitchFamily="18" charset="-120"/>
                <a:cs typeface="Times New Roman" panose="02020603050405020304" pitchFamily="18" charset="0"/>
              </a:rPr>
              <a:t>5. Отклоняющееся поведение:</a:t>
            </a:r>
          </a:p>
          <a:p>
            <a:r>
              <a:rPr lang="ru-RU" sz="2600" dirty="0">
                <a:ea typeface="PMingLiU-ExtB" panose="02020500000000000000" pitchFamily="18" charset="-120"/>
                <a:cs typeface="Times New Roman" panose="02020603050405020304" pitchFamily="18" charset="0"/>
              </a:rPr>
              <a:t>-позитивное</a:t>
            </a:r>
          </a:p>
          <a:p>
            <a:r>
              <a:rPr lang="ru-RU" sz="2600" dirty="0">
                <a:ea typeface="PMingLiU-ExtB" panose="02020500000000000000" pitchFamily="18" charset="-120"/>
                <a:cs typeface="Times New Roman" panose="02020603050405020304" pitchFamily="18" charset="0"/>
              </a:rPr>
              <a:t>- негативное</a:t>
            </a:r>
          </a:p>
          <a:p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7625258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E5EECEE-14B4-4D6F-AC02-63D17AB1042C}"/>
              </a:ext>
            </a:extLst>
          </p:cNvPr>
          <p:cNvSpPr txBox="1"/>
          <p:nvPr/>
        </p:nvSpPr>
        <p:spPr>
          <a:xfrm>
            <a:off x="2435192" y="471638"/>
            <a:ext cx="823922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1. Понятие социального контроля</a:t>
            </a:r>
          </a:p>
        </p:txBody>
      </p:sp>
      <p:pic>
        <p:nvPicPr>
          <p:cNvPr id="3074" name="Picture 2" descr="Clip Arts Related To : stakeholder management icon png. ">
            <a:extLst>
              <a:ext uri="{FF2B5EF4-FFF2-40B4-BE49-F238E27FC236}">
                <a16:creationId xmlns:a16="http://schemas.microsoft.com/office/drawing/2014/main" id="{DDA04335-2C43-40ED-94F8-114629CF6F1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24124" y="3410396"/>
            <a:ext cx="4772777" cy="34476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D1E4B4E2-0F3F-4C7C-B525-FD752870EC78}"/>
              </a:ext>
            </a:extLst>
          </p:cNvPr>
          <p:cNvSpPr txBox="1"/>
          <p:nvPr/>
        </p:nvSpPr>
        <p:spPr>
          <a:xfrm>
            <a:off x="1318661" y="1520792"/>
            <a:ext cx="9442383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800" b="1" i="1" u="sng" dirty="0">
                <a:cs typeface="Times New Roman" panose="02020603050405020304" pitchFamily="18" charset="0"/>
              </a:rPr>
              <a:t>Социальный контроль </a:t>
            </a:r>
            <a:r>
              <a:rPr lang="ru-RU" sz="2800" dirty="0">
                <a:cs typeface="Times New Roman" panose="02020603050405020304" pitchFamily="18" charset="0"/>
              </a:rPr>
              <a:t>– механизм социальной регуляции людей с целью укрепления порядка и стабильности в обществе; совокупность методов воздействия  общества на нежелательные виды поведения с целью их устранения.</a:t>
            </a:r>
          </a:p>
        </p:txBody>
      </p:sp>
    </p:spTree>
    <p:extLst>
      <p:ext uri="{BB962C8B-B14F-4D97-AF65-F5344CB8AC3E}">
        <p14:creationId xmlns:p14="http://schemas.microsoft.com/office/powerpoint/2010/main" val="146002133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A380F91-A9DE-490D-93AD-A7F6011D48C8}"/>
              </a:ext>
            </a:extLst>
          </p:cNvPr>
          <p:cNvSpPr txBox="1"/>
          <p:nvPr/>
        </p:nvSpPr>
        <p:spPr>
          <a:xfrm>
            <a:off x="2589196" y="587141"/>
            <a:ext cx="753658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2. Формы социального контроля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E53623E-22F0-487E-940B-2244B8E91EAE}"/>
              </a:ext>
            </a:extLst>
          </p:cNvPr>
          <p:cNvSpPr txBox="1"/>
          <p:nvPr/>
        </p:nvSpPr>
        <p:spPr>
          <a:xfrm>
            <a:off x="1702067" y="1270535"/>
            <a:ext cx="8787865" cy="5509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3200" b="1" i="1" dirty="0">
                <a:cs typeface="Times New Roman" panose="02020603050405020304" pitchFamily="18" charset="0"/>
              </a:rPr>
              <a:t>внутренний контроль (самоконтроль) </a:t>
            </a:r>
            <a:r>
              <a:rPr lang="ru-RU" sz="3200" dirty="0">
                <a:cs typeface="Times New Roman" panose="02020603050405020304" pitchFamily="18" charset="0"/>
              </a:rPr>
              <a:t>- осуществляется самим индивидом. Главный механизм самоконтроля - совесть;</a:t>
            </a:r>
          </a:p>
          <a:p>
            <a:endParaRPr lang="ru-RU" sz="3200" dirty="0">
              <a:cs typeface="Times New Roman" panose="02020603050405020304" pitchFamily="18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3200" b="1" i="1" dirty="0">
                <a:cs typeface="Times New Roman" panose="02020603050405020304" pitchFamily="18" charset="0"/>
              </a:rPr>
              <a:t>внешний контроль (формальный, неформальный) </a:t>
            </a:r>
            <a:r>
              <a:rPr lang="ru-RU" sz="3200" dirty="0">
                <a:cs typeface="Times New Roman" panose="02020603050405020304" pitchFamily="18" charset="0"/>
              </a:rPr>
              <a:t>- осуществляется институтами, которые гарантируют соблюдение норм всеми людьми (правоохранительные учреждения, суды, воспитательные организации, семья, школа, группа людей и т.п.).</a:t>
            </a:r>
          </a:p>
        </p:txBody>
      </p:sp>
    </p:spTree>
    <p:extLst>
      <p:ext uri="{BB962C8B-B14F-4D97-AF65-F5344CB8AC3E}">
        <p14:creationId xmlns:p14="http://schemas.microsoft.com/office/powerpoint/2010/main" val="89623617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B103FFD6-704E-4DBA-B0ED-52A6ABB8CFBA}"/>
              </a:ext>
            </a:extLst>
          </p:cNvPr>
          <p:cNvSpPr/>
          <p:nvPr/>
        </p:nvSpPr>
        <p:spPr>
          <a:xfrm>
            <a:off x="1607420" y="426265"/>
            <a:ext cx="9750392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3. Элементы социального контроля:</a:t>
            </a:r>
          </a:p>
          <a:p>
            <a:pPr marL="742950" indent="-742950">
              <a:buAutoNum type="arabicParenR"/>
            </a:pPr>
            <a:r>
              <a:rPr lang="ru-RU" sz="3200" b="1" dirty="0">
                <a:latin typeface="+mj-lt"/>
                <a:cs typeface="Times New Roman" panose="02020603050405020304" pitchFamily="18" charset="0"/>
              </a:rPr>
              <a:t>социальная норма</a:t>
            </a:r>
          </a:p>
          <a:p>
            <a:pPr marL="742950" indent="-742950">
              <a:buAutoNum type="arabicParenR"/>
            </a:pPr>
            <a:r>
              <a:rPr lang="ru-RU" sz="3200" b="1" dirty="0">
                <a:latin typeface="+mj-lt"/>
                <a:cs typeface="Times New Roman" panose="02020603050405020304" pitchFamily="18" charset="0"/>
              </a:rPr>
              <a:t>социальная санкция.</a:t>
            </a: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DA3C1BC-312F-4512-94CF-71AA1F345948}"/>
              </a:ext>
            </a:extLst>
          </p:cNvPr>
          <p:cNvSpPr txBox="1"/>
          <p:nvPr/>
        </p:nvSpPr>
        <p:spPr>
          <a:xfrm>
            <a:off x="834188" y="2047972"/>
            <a:ext cx="10250905" cy="46782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buAutoNum type="arabicParenR"/>
            </a:pPr>
            <a:r>
              <a:rPr lang="ru-RU" sz="2800" b="1" i="1" u="sng" dirty="0"/>
              <a:t>Социальная норма </a:t>
            </a:r>
            <a:r>
              <a:rPr lang="ru-RU" sz="2800" dirty="0"/>
              <a:t>– сложившаяся в обществе мера допустимого поведения отдельного человека, социальной группы или организации, которая выражается в предписаниях, требованиях, дозволениях, пожеланиях или ожиданиях.</a:t>
            </a:r>
          </a:p>
          <a:p>
            <a:pPr marL="514350" indent="-514350">
              <a:buAutoNum type="arabicParenR"/>
            </a:pPr>
            <a:endParaRPr lang="ru-RU" sz="2800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800" b="1" i="1" dirty="0"/>
              <a:t>Признаки социальных норм:</a:t>
            </a:r>
          </a:p>
          <a:p>
            <a:r>
              <a:rPr lang="ru-RU" sz="2800" dirty="0"/>
              <a:t>-рассчитана на многократное применение</a:t>
            </a:r>
          </a:p>
          <a:p>
            <a:r>
              <a:rPr lang="ru-RU" sz="2800" dirty="0"/>
              <a:t>-действуют во времени в отношении неопределенного круга лиц</a:t>
            </a:r>
          </a:p>
          <a:p>
            <a:r>
              <a:rPr lang="ru-RU" sz="2800" dirty="0"/>
              <a:t>-имеет определенный механизм контроля за выполнением.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9282038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B035458-A80C-4A8E-B1E9-8AA8282A7092}"/>
              </a:ext>
            </a:extLst>
          </p:cNvPr>
          <p:cNvSpPr txBox="1"/>
          <p:nvPr/>
        </p:nvSpPr>
        <p:spPr>
          <a:xfrm>
            <a:off x="2435192" y="182880"/>
            <a:ext cx="794084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solidFill>
                  <a:srgbClr val="C00000"/>
                </a:solidFill>
                <a:cs typeface="Times New Roman" panose="02020603050405020304" pitchFamily="18" charset="0"/>
              </a:rPr>
              <a:t>3. Элементы социального контроля</a:t>
            </a:r>
            <a:endParaRPr lang="ru-RU" sz="3600" dirty="0">
              <a:solidFill>
                <a:srgbClr val="C00000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6885096-2535-4B05-8AD1-11F4E5CD59E2}"/>
              </a:ext>
            </a:extLst>
          </p:cNvPr>
          <p:cNvSpPr txBox="1"/>
          <p:nvPr/>
        </p:nvSpPr>
        <p:spPr>
          <a:xfrm>
            <a:off x="1230429" y="829211"/>
            <a:ext cx="9750392" cy="61247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800" b="1" i="1" dirty="0"/>
              <a:t>Функции социальных норм:</a:t>
            </a:r>
          </a:p>
          <a:p>
            <a:r>
              <a:rPr lang="ru-RU" sz="2800" dirty="0"/>
              <a:t>-регулируют социальные отношения</a:t>
            </a:r>
          </a:p>
          <a:p>
            <a:r>
              <a:rPr lang="ru-RU" sz="2800" dirty="0"/>
              <a:t>-минимизируют отклоняющееся поведение</a:t>
            </a:r>
          </a:p>
          <a:p>
            <a:r>
              <a:rPr lang="ru-RU" sz="2800" dirty="0"/>
              <a:t>-являются основной в оценке поведения людей, групп.</a:t>
            </a:r>
          </a:p>
          <a:p>
            <a:endParaRPr lang="ru-RU" sz="2800" i="1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800" b="1" i="1" dirty="0"/>
              <a:t>Виды социальных норм:</a:t>
            </a:r>
          </a:p>
          <a:p>
            <a:r>
              <a:rPr lang="ru-RU" sz="2800" dirty="0"/>
              <a:t>-обычаи, традиции</a:t>
            </a:r>
          </a:p>
          <a:p>
            <a:r>
              <a:rPr lang="ru-RU" sz="2800" dirty="0"/>
              <a:t>-мораль(регулируются общественным мнением, внутренними убеждениями человека)</a:t>
            </a:r>
          </a:p>
          <a:p>
            <a:r>
              <a:rPr lang="ru-RU" sz="2800" dirty="0"/>
              <a:t>-право(установлены государством)</a:t>
            </a:r>
          </a:p>
          <a:p>
            <a:r>
              <a:rPr lang="ru-RU" sz="2800" dirty="0"/>
              <a:t>-религиозные</a:t>
            </a:r>
          </a:p>
          <a:p>
            <a:r>
              <a:rPr lang="ru-RU" sz="2800" dirty="0"/>
              <a:t>-политические</a:t>
            </a:r>
          </a:p>
          <a:p>
            <a:r>
              <a:rPr lang="ru-RU" sz="2800" dirty="0"/>
              <a:t>-корпоративные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ru-RU" sz="2800" i="1" dirty="0"/>
          </a:p>
        </p:txBody>
      </p:sp>
    </p:spTree>
    <p:extLst>
      <p:ext uri="{BB962C8B-B14F-4D97-AF65-F5344CB8AC3E}">
        <p14:creationId xmlns:p14="http://schemas.microsoft.com/office/powerpoint/2010/main" val="331771853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07412B67-44F2-498D-AEEC-D40CDFBE6E8F}"/>
              </a:ext>
            </a:extLst>
          </p:cNvPr>
          <p:cNvSpPr/>
          <p:nvPr/>
        </p:nvSpPr>
        <p:spPr>
          <a:xfrm>
            <a:off x="3703971" y="299004"/>
            <a:ext cx="719370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600" b="1" dirty="0">
                <a:solidFill>
                  <a:srgbClr val="C00000"/>
                </a:solidFill>
                <a:cs typeface="Times New Roman" panose="02020603050405020304" pitchFamily="18" charset="0"/>
              </a:rPr>
              <a:t>3. Элементы социального контроля</a:t>
            </a:r>
            <a:endParaRPr lang="ru-RU" sz="3600" dirty="0">
              <a:solidFill>
                <a:srgbClr val="C00000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53C627F-02F6-45FD-81C5-66EB396EEB3B}"/>
              </a:ext>
            </a:extLst>
          </p:cNvPr>
          <p:cNvSpPr txBox="1"/>
          <p:nvPr/>
        </p:nvSpPr>
        <p:spPr>
          <a:xfrm>
            <a:off x="1376413" y="945335"/>
            <a:ext cx="10308656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i="1" u="sng" dirty="0"/>
              <a:t>2) Санкция </a:t>
            </a:r>
            <a:r>
              <a:rPr lang="ru-RU" sz="2800" dirty="0"/>
              <a:t>– общественная реакция на поведение индивида или группы, система вознаграждений за выполнение социальных норм, т.е. за согласие с ними, и наказание за отклонение от них.</a:t>
            </a:r>
          </a:p>
          <a:p>
            <a:endParaRPr lang="ru-RU" sz="2800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800" i="1" dirty="0"/>
              <a:t>Виды санкций:</a:t>
            </a:r>
          </a:p>
          <a:p>
            <a:pPr marL="457200" indent="-457200">
              <a:buFontTx/>
              <a:buChar char="-"/>
            </a:pPr>
            <a:r>
              <a:rPr lang="ru-RU" sz="2800" dirty="0"/>
              <a:t>формальные, неформальные</a:t>
            </a:r>
          </a:p>
          <a:p>
            <a:pPr marL="457200" indent="-457200">
              <a:buFontTx/>
              <a:buChar char="-"/>
            </a:pPr>
            <a:r>
              <a:rPr lang="ru-RU" sz="2800" dirty="0"/>
              <a:t>позитивные, негативные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ru-RU" sz="2800" dirty="0"/>
          </a:p>
        </p:txBody>
      </p:sp>
      <p:pic>
        <p:nvPicPr>
          <p:cNvPr id="1026" name="Picture 2" descr="https://e7.pngegg.com/pngimages/864/218/png-clipart-organization-management-employees-work-card-miscellaneous-angle.png">
            <a:extLst>
              <a:ext uri="{FF2B5EF4-FFF2-40B4-BE49-F238E27FC236}">
                <a16:creationId xmlns:a16="http://schemas.microsoft.com/office/drawing/2014/main" id="{1CA06879-7E30-44AF-8C27-FB0D511DAAA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1741" y="2440806"/>
            <a:ext cx="4417194" cy="44171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6165242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DB36470E-6FB4-4711-A719-22BE1A2277C0}"/>
              </a:ext>
            </a:extLst>
          </p:cNvPr>
          <p:cNvSpPr/>
          <p:nvPr/>
        </p:nvSpPr>
        <p:spPr>
          <a:xfrm>
            <a:off x="4008924" y="299003"/>
            <a:ext cx="442749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600" b="1" dirty="0">
                <a:solidFill>
                  <a:srgbClr val="C00000"/>
                </a:solidFill>
                <a:ea typeface="PMingLiU-ExtB" panose="02020500000000000000" pitchFamily="18" charset="-120"/>
                <a:cs typeface="Times New Roman" panose="02020603050405020304" pitchFamily="18" charset="0"/>
              </a:rPr>
              <a:t>4. Функции контроля: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07E0FEB-C2D1-4A50-A760-6B9CADC25E8B}"/>
              </a:ext>
            </a:extLst>
          </p:cNvPr>
          <p:cNvSpPr txBox="1"/>
          <p:nvPr/>
        </p:nvSpPr>
        <p:spPr>
          <a:xfrm>
            <a:off x="1309036" y="1174282"/>
            <a:ext cx="10145027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3200" i="1" dirty="0"/>
              <a:t>Регулятивная</a:t>
            </a:r>
            <a:r>
              <a:rPr lang="ru-RU" sz="3200" dirty="0"/>
              <a:t>  - позволяет направлять поведение индивида, группы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ru-RU" sz="32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3200" i="1" dirty="0"/>
              <a:t>Интегрирующая </a:t>
            </a:r>
            <a:r>
              <a:rPr lang="ru-RU" sz="3200" dirty="0"/>
              <a:t>– объединяет людей общими взглядами на поведение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ru-RU" sz="32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3200" i="1" dirty="0"/>
              <a:t>Охранительная</a:t>
            </a:r>
            <a:r>
              <a:rPr lang="ru-RU" sz="3200" dirty="0"/>
              <a:t> – защита социальных ценностей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ru-RU" sz="3200" i="1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3200" i="1" dirty="0"/>
              <a:t>Стабилизирующая  </a:t>
            </a:r>
            <a:r>
              <a:rPr lang="ru-RU" sz="3200" dirty="0"/>
              <a:t>- делает поведение людей предсказуемым</a:t>
            </a:r>
          </a:p>
        </p:txBody>
      </p:sp>
    </p:spTree>
    <p:extLst>
      <p:ext uri="{BB962C8B-B14F-4D97-AF65-F5344CB8AC3E}">
        <p14:creationId xmlns:p14="http://schemas.microsoft.com/office/powerpoint/2010/main" val="162747218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E1E25B6-E423-4E0E-8D07-D9096E2E8A67}"/>
              </a:ext>
            </a:extLst>
          </p:cNvPr>
          <p:cNvSpPr txBox="1"/>
          <p:nvPr/>
        </p:nvSpPr>
        <p:spPr>
          <a:xfrm>
            <a:off x="1645920" y="288758"/>
            <a:ext cx="921137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>
                <a:solidFill>
                  <a:srgbClr val="C00000"/>
                </a:solidFill>
                <a:ea typeface="PMingLiU-ExtB" panose="02020500000000000000" pitchFamily="18" charset="-120"/>
                <a:cs typeface="Times New Roman" panose="02020603050405020304" pitchFamily="18" charset="0"/>
              </a:rPr>
              <a:t>5. Отклоняющееся (девиантное) поведение:</a:t>
            </a:r>
          </a:p>
        </p:txBody>
      </p:sp>
      <p:pic>
        <p:nvPicPr>
          <p:cNvPr id="5122" name="Picture 2" descr="Роль семейного общения в профилактике девиантного поведения.">
            <a:extLst>
              <a:ext uri="{FF2B5EF4-FFF2-40B4-BE49-F238E27FC236}">
                <a16:creationId xmlns:a16="http://schemas.microsoft.com/office/drawing/2014/main" id="{29E5DF79-2760-45A0-8199-33D464D4596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7994" y="3832688"/>
            <a:ext cx="3918147" cy="29363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473BCEF9-993C-4588-9820-640D52884BBC}"/>
              </a:ext>
            </a:extLst>
          </p:cNvPr>
          <p:cNvSpPr txBox="1"/>
          <p:nvPr/>
        </p:nvSpPr>
        <p:spPr>
          <a:xfrm>
            <a:off x="1443789" y="1155032"/>
            <a:ext cx="9923647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Tx/>
              <a:buChar char="-"/>
            </a:pPr>
            <a:r>
              <a:rPr lang="ru-RU" sz="2800" i="1" dirty="0"/>
              <a:t>тип поведения, которое не соответствует общепринятым социальным нормам и ожиданиям.</a:t>
            </a:r>
          </a:p>
          <a:p>
            <a:endParaRPr lang="ru-RU" sz="28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800" i="1" dirty="0"/>
              <a:t>Виды:</a:t>
            </a:r>
          </a:p>
          <a:p>
            <a:r>
              <a:rPr lang="ru-RU" sz="2800" dirty="0"/>
              <a:t>-позитивное (</a:t>
            </a:r>
            <a:r>
              <a:rPr lang="ru-RU" sz="2800" dirty="0" err="1"/>
              <a:t>сверхтрудолюбие</a:t>
            </a:r>
            <a:r>
              <a:rPr lang="ru-RU" sz="2800" dirty="0"/>
              <a:t>, героизм, гениальность) </a:t>
            </a:r>
          </a:p>
          <a:p>
            <a:r>
              <a:rPr lang="ru-RU" sz="2800" dirty="0"/>
              <a:t>-негативное (преступность, аморальные поступки).</a:t>
            </a:r>
          </a:p>
        </p:txBody>
      </p:sp>
      <p:pic>
        <p:nvPicPr>
          <p:cNvPr id="5124" name="Picture 4" descr="https://i.pinimg.com/originals/92/cb/40/92cb406de0821af43ac3d9cb582f8414.jpg">
            <a:extLst>
              <a:ext uri="{FF2B5EF4-FFF2-40B4-BE49-F238E27FC236}">
                <a16:creationId xmlns:a16="http://schemas.microsoft.com/office/drawing/2014/main" id="{DD0976A6-1740-48F3-A965-600A1114255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5084" y="3832689"/>
            <a:ext cx="3969936" cy="29482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09557359"/>
      </p:ext>
    </p:extLst>
  </p:cSld>
  <p:clrMapOvr>
    <a:masterClrMapping/>
  </p:clrMapOvr>
</p:sld>
</file>

<file path=ppt/theme/theme1.xml><?xml version="1.0" encoding="utf-8"?>
<a:theme xmlns:a="http://schemas.openxmlformats.org/drawingml/2006/main" name="Уголки">
  <a:themeElements>
    <a:clrScheme name="Crop">
      <a:dk1>
        <a:sysClr val="windowText" lastClr="000000"/>
      </a:dk1>
      <a:lt1>
        <a:sysClr val="window" lastClr="FFFFFF"/>
      </a:lt1>
      <a:dk2>
        <a:srgbClr val="191B0E"/>
      </a:dk2>
      <a:lt2>
        <a:srgbClr val="EFEDE3"/>
      </a:lt2>
      <a:accent1>
        <a:srgbClr val="8C8D86"/>
      </a:accent1>
      <a:accent2>
        <a:srgbClr val="E6C069"/>
      </a:accent2>
      <a:accent3>
        <a:srgbClr val="897B61"/>
      </a:accent3>
      <a:accent4>
        <a:srgbClr val="8DAB8E"/>
      </a:accent4>
      <a:accent5>
        <a:srgbClr val="77A2BB"/>
      </a:accent5>
      <a:accent6>
        <a:srgbClr val="E28394"/>
      </a:accent6>
      <a:hlink>
        <a:srgbClr val="77A2BB"/>
      </a:hlink>
      <a:folHlink>
        <a:srgbClr val="957A99"/>
      </a:folHlink>
    </a:clrScheme>
    <a:fontScheme name="Crop">
      <a:maj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Crop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34925" cap="flat" cmpd="sng" algn="in">
          <a:solidFill>
            <a:schemeClr val="phClr"/>
          </a:solidFill>
          <a:prstDash val="solid"/>
        </a:ln>
        <a:ln w="1905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rop" id="{EC9488ED-E761-4D60-9AC4-764D1FE2C171}" vid="{CE19780C-D67D-4C13-9DE9-A52BC3BA51B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TM10001105[[fn=Уголки]]</Template>
  <TotalTime>84</TotalTime>
  <Words>602</Words>
  <Application>Microsoft Office PowerPoint</Application>
  <PresentationFormat>Широкоэкранный</PresentationFormat>
  <Paragraphs>139</Paragraphs>
  <Slides>16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1" baseType="lpstr">
      <vt:lpstr>Arial</vt:lpstr>
      <vt:lpstr>Franklin Gothic Book</vt:lpstr>
      <vt:lpstr>Times New Roman</vt:lpstr>
      <vt:lpstr>Verdana</vt:lpstr>
      <vt:lpstr>Уголки</vt:lpstr>
      <vt:lpstr>Социальный контроль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Социальный контроль</dc:title>
  <dc:creator>ЭМО</dc:creator>
  <cp:lastModifiedBy>ЭМО</cp:lastModifiedBy>
  <cp:revision>13</cp:revision>
  <dcterms:created xsi:type="dcterms:W3CDTF">2022-09-25T16:56:34Z</dcterms:created>
  <dcterms:modified xsi:type="dcterms:W3CDTF">2022-10-11T07:24:16Z</dcterms:modified>
</cp:coreProperties>
</file>