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350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0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40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62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823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4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5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927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05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442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88D82-E108-4851-8609-87ECD4A3D15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49836-2F37-40F3-95BF-037BEF4343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707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Круглый стол</a:t>
            </a:r>
            <a:br>
              <a:rPr lang="ru-RU" dirty="0"/>
            </a:br>
            <a:r>
              <a:rPr lang="ru-RU" dirty="0"/>
              <a:t>«Второй иностранный язык в школе»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736103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/>
              <a:t>23.09.2019 </a:t>
            </a:r>
          </a:p>
          <a:p>
            <a:r>
              <a:rPr lang="ru-RU" dirty="0"/>
              <a:t>г. Сергиев Посад</a:t>
            </a:r>
          </a:p>
        </p:txBody>
      </p:sp>
    </p:spTree>
    <p:extLst>
      <p:ext uri="{BB962C8B-B14F-4D97-AF65-F5344CB8AC3E}">
        <p14:creationId xmlns:p14="http://schemas.microsoft.com/office/powerpoint/2010/main" val="774222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/>
              <a:t>Как преподавать в 7,8,9 классах первый год обучения языку?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C:\Users\Алексей\AppData\Local\Microsoft\Windows\Temporary Internet Files\Content.IE5\DXSFDI3Y\Starsheklassniki-SSH82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6712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990600" algn="l"/>
              </a:tabLs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Как правильно вести документацию </a:t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в электронных журналах и прочих документах?</a:t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4" name="Объект 3" descr="C:\Users\Алексей\AppData\Local\Microsoft\Windows\Temporary Internet Files\Content.IE5\2R4QATZZ\list-2579306_960_720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0138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Как помочь детям быстро переключаться с английского на немецкий</a:t>
            </a:r>
            <a:endParaRPr lang="ru-RU" sz="2800" dirty="0"/>
          </a:p>
        </p:txBody>
      </p:sp>
      <p:pic>
        <p:nvPicPr>
          <p:cNvPr id="4" name="Объект 3" descr="C:\Users\Алексей\AppData\Local\Microsoft\Windows\Temporary Internet Files\Content.IE5\2R4QATZZ\kids-2782719_960_720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6448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tabLst>
                <a:tab pos="990600" algn="l"/>
              </a:tabLst>
            </a:pPr>
            <a:r>
              <a:rPr lang="ru-RU" sz="2000" b="1" i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Будущее.. </a:t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b="1" i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Останется ли второй иностранный язык в программе</a:t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b="1" i="1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как обязательный предмет?</a:t>
            </a:r>
            <a:br>
              <a:rPr lang="ru-RU" sz="2000" dirty="0">
                <a:ea typeface="Calibri"/>
                <a:cs typeface="Times New Roman"/>
              </a:rPr>
            </a:br>
            <a:endParaRPr lang="ru-RU" sz="2000" dirty="0"/>
          </a:p>
        </p:txBody>
      </p:sp>
      <p:pic>
        <p:nvPicPr>
          <p:cNvPr id="4" name="Объект 3" descr="C:\Users\Алексей\AppData\Local\Microsoft\Windows\Temporary Internet Files\Content.IE5\O3O6T7FB\Smartplanet-the-future-of-video-series-500px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6408712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0360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Иностранные языки в Германии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6895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148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16 языков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00141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•	первый иностранный язык даётся с 5-го класса (на выбор: английский, французский, латинский,</a:t>
            </a:r>
          </a:p>
          <a:p>
            <a:pPr marL="0" indent="0" algn="just">
              <a:buNone/>
            </a:pPr>
            <a:r>
              <a:rPr lang="ru-RU" dirty="0"/>
              <a:t>•	второй иностранный язык с 5-го или 6-го            (на выбор : английский, французский, латинский и в некоторых населённых пунктах русский),</a:t>
            </a:r>
          </a:p>
          <a:p>
            <a:pPr marL="0" indent="0" algn="just">
              <a:buNone/>
            </a:pPr>
            <a:r>
              <a:rPr lang="ru-RU" dirty="0"/>
              <a:t>•	третий иностранный язык с 8-го класса               (на выбор: англ., франц., лат., греческий, русский, испанский, португальский, итальянский),</a:t>
            </a:r>
          </a:p>
          <a:p>
            <a:pPr algn="just"/>
            <a:r>
              <a:rPr lang="ru-RU" dirty="0"/>
              <a:t>Дополнительные языки, изучающиеся с 10-го по     12-й/13-й классы (на выбор: китайский, иврит, французский, итальянский, японский, португальский, русский, испанский, турецкий, греческий).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29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/>
              <a:t>Популярность иностранных языков в Европе</a:t>
            </a:r>
          </a:p>
        </p:txBody>
      </p:sp>
      <p:pic>
        <p:nvPicPr>
          <p:cNvPr id="4" name="Объект 3" descr="Какие языки кроме английского учат европейцы?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24744"/>
            <a:ext cx="8229600" cy="4960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768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sz="2000" b="1" dirty="0"/>
            </a:br>
            <a:r>
              <a:rPr lang="ru-RU" sz="2000" b="1" dirty="0"/>
              <a:t>Письмо Министерства образования и науки РФ </a:t>
            </a:r>
            <a:br>
              <a:rPr lang="ru-RU" sz="2000" b="1" dirty="0"/>
            </a:br>
            <a:r>
              <a:rPr lang="ru-RU" sz="2000" b="1" dirty="0"/>
              <a:t>от 17 мая 2018 г. N 08-1214 </a:t>
            </a:r>
            <a:br>
              <a:rPr lang="ru-RU" sz="2000" dirty="0"/>
            </a:br>
            <a:r>
              <a:rPr lang="ru-RU" sz="2000" b="1" dirty="0"/>
              <a:t>Об изучении второго иностранного языка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ФГОС основного общего образования определен перечень обязательных для изучения учебных предметов: русский язык, литература, родной язык, родная литература, иностранный язык, </a:t>
            </a:r>
            <a:r>
              <a:rPr lang="ru-RU" b="1" dirty="0"/>
              <a:t>второй иностранный язык</a:t>
            </a:r>
            <a:r>
              <a:rPr lang="ru-RU" dirty="0"/>
              <a:t>, история России, всеобщая история, обществознание, география, математика, алгебра, геометрия, информатика, основы духовно-нравственной культуры народов России, физика, биология, химия, изобразительное искусство, музыка, технология, физическая культура, основы безопасности жизнедеятельности.</a:t>
            </a:r>
          </a:p>
          <a:p>
            <a:r>
              <a:rPr lang="ru-RU" dirty="0"/>
              <a:t>Таким образом, в соответствии с ФГОС основного общего образования изучение "Второго иностранного языка" предусматривается на уровне основного общего образования (5-9 классы) и является обязательным.</a:t>
            </a:r>
          </a:p>
          <a:p>
            <a:endParaRPr lang="ru-RU" dirty="0"/>
          </a:p>
          <a:p>
            <a:r>
              <a:rPr lang="ru-RU" b="1" dirty="0"/>
              <a:t>Стратегией инновационного развития Российской Федерации на период до 2020 года применительно к сфере образования</a:t>
            </a:r>
            <a:r>
              <a:rPr lang="ru-RU" dirty="0"/>
              <a:t> </a:t>
            </a:r>
            <a:r>
              <a:rPr lang="ru-RU" b="1" dirty="0"/>
              <a:t>поставлена задача по формированию у граждан нашей </a:t>
            </a:r>
            <a:r>
              <a:rPr lang="ru-RU" b="1" u="sng" dirty="0"/>
              <a:t>страны компетенций, отвечающих требованиям XXI века, включая владение иностранными языками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72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Актуальность изучения немецкого языка</a:t>
            </a:r>
            <a:br>
              <a:rPr lang="ru-RU" sz="2800" dirty="0">
                <a:ea typeface="Calibri"/>
                <a:cs typeface="Times New Roman"/>
              </a:rPr>
            </a:br>
            <a:r>
              <a:rPr lang="ru-RU" sz="2800" b="1" dirty="0">
                <a:latin typeface="Times New Roman"/>
                <a:ea typeface="Calibri"/>
                <a:cs typeface="Times New Roman"/>
              </a:rPr>
              <a:t>как второго иностранного в школах.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 algn="just">
              <a:lnSpc>
                <a:spcPct val="107000"/>
              </a:lnSpc>
              <a:buFont typeface="Wingdings"/>
              <a:buChar char="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Самый распространенный в Европе (более 90 млн. носителей);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07000"/>
              </a:lnSpc>
              <a:buFont typeface="Wingdings"/>
              <a:buChar char=""/>
            </a:pPr>
            <a:r>
              <a:rPr lang="ru-RU" dirty="0">
                <a:latin typeface="Times New Roman"/>
                <a:ea typeface="Calibri"/>
                <a:cs typeface="Times New Roman"/>
              </a:rPr>
              <a:t>Занимает третье место в мире по использованию в интернете;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07000"/>
              </a:lnSpc>
              <a:buFont typeface="Wingdings"/>
              <a:buChar char=""/>
            </a:pPr>
            <a:r>
              <a:rPr lang="ru-RU" dirty="0">
                <a:latin typeface="Times New Roman"/>
                <a:ea typeface="Calibri"/>
                <a:cs typeface="Times New Roman"/>
              </a:rPr>
              <a:t>Один из официальных и рабочих языков Европейского союза и других организаций;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07000"/>
              </a:lnSpc>
              <a:buFont typeface="Wingdings"/>
              <a:buChar char=""/>
            </a:pPr>
            <a:r>
              <a:rPr lang="ru-RU" dirty="0">
                <a:latin typeface="Times New Roman"/>
                <a:ea typeface="Calibri"/>
                <a:cs typeface="Times New Roman"/>
              </a:rPr>
              <a:t>Востребованность в самых разных  сферах (наука, искусство, политика, технологии, медицина);</a:t>
            </a:r>
            <a:endParaRPr lang="ru-RU" sz="2400" dirty="0">
              <a:ea typeface="Calibri"/>
              <a:cs typeface="Times New Roman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Font typeface="Wingdings"/>
              <a:buChar char=""/>
            </a:pPr>
            <a:r>
              <a:rPr lang="ru-RU" dirty="0">
                <a:latin typeface="Times New Roman"/>
                <a:ea typeface="Calibri"/>
                <a:cs typeface="Times New Roman"/>
              </a:rPr>
              <a:t>Русско-немецкие отношения (сотрудничество в самых разных сферах).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93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обучающими материалами,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32500" lnSpcReduction="20000"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Для преподавания второго иностранного языка в школе с 5-9 классы используются учебники серии «Горизонты» (авторы 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М.М.Аверин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Ф. Джин, 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Л.Рорман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),                         рабочие тетради (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М.М.Аверин,Ф.Джин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Л.Рорман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и                                                          тестовые тетради (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М.М.Аверин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 </a:t>
            </a:r>
            <a:r>
              <a:rPr lang="ru-RU" sz="49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Е.Ю.Гуцалюк,Е.Р.Харченко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Предполагаемые уровни владения вторым иностранным языком: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49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5-6 классы 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ru-RU" sz="49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Уровень А1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.Ученик научится выражать элементарные ,повседневные слова и словосочетания. Получит возможность  представить себя и других людей, задать людям вопросы, касающиеся их личности. Например: « Где вы живете?», «Каких других людей знаете?», «Какие у вас есть хобби?». Также способность ответа на эти вопросы. Сможет вести простую беседу при условии, что собеседник говорит медленно и внятно ,и готов помочь в случае затруднения понимания или выражения мысли.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49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7-8-9 классы </a:t>
            </a:r>
            <a:r>
              <a:rPr lang="ru-RU" sz="49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ru-RU" sz="49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А2 (</a:t>
            </a:r>
            <a:r>
              <a:rPr lang="ru-RU" sz="4900" u="sng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предпороговый</a:t>
            </a:r>
            <a:r>
              <a:rPr lang="ru-RU" sz="49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уровень).</a:t>
            </a:r>
            <a:r>
              <a:rPr lang="ru-RU" sz="4900" dirty="0">
                <a:solidFill>
                  <a:srgbClr val="333333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Ученик научится понимать отдельные выражения и специфические словосочетания, взаимосвязанных областями непосредственного значения. Например, информация об отдельной личности и его семье, его работе, близком окружении и т.д. Ученик  получит возможность </a:t>
            </a:r>
            <a:r>
              <a:rPr lang="ru-RU" sz="49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самовыражаться</a:t>
            </a:r>
            <a:r>
              <a:rPr lang="ru-RU" sz="49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простых, привычных ситуациях, в которых происходит прямой обмен информацией о знакомых вещах и описывать  своё происхождение, образование, непосредственное окружение и простые, бытовые вещи.</a:t>
            </a:r>
            <a:endParaRPr lang="ru-RU" sz="49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465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Трудности и вопросы преподавания второго иностранного языка для учителя</a:t>
            </a:r>
          </a:p>
        </p:txBody>
      </p:sp>
      <p:pic>
        <p:nvPicPr>
          <p:cNvPr id="4" name="Объект 3" descr="C:\Users\Алексей\AppData\Local\Microsoft\Windows\Temporary Internet Files\Content.IE5\O3O6T7FB\question_question_mark_help_response_symbol_icon_characters_problem-1403209[1]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4689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/>
              <a:t>Как заинтересовать родителей и обучающихся?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C:\Users\Алексей\AppData\Local\Microsoft\Windows\Temporary Internet Files\Content.IE5\DXSFDI3Y\schoolboy-934702_960_720[1]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216" y="1600200"/>
            <a:ext cx="6799568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0088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676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Times New Roman</vt:lpstr>
      <vt:lpstr>Wingdings</vt:lpstr>
      <vt:lpstr>Тема Office</vt:lpstr>
      <vt:lpstr>Круглый стол «Второй иностранный язык в школе» </vt:lpstr>
      <vt:lpstr>Иностранные языки в Германии </vt:lpstr>
      <vt:lpstr>16 языков</vt:lpstr>
      <vt:lpstr>Популярность иностранных языков в Европе</vt:lpstr>
      <vt:lpstr> Письмо Министерства образования и науки РФ  от 17 мая 2018 г. N 08-1214  Об изучении второго иностранного языка </vt:lpstr>
      <vt:lpstr>Актуальность изучения немецкого языка как второго иностранного в школах.</vt:lpstr>
      <vt:lpstr>Обеспечение обучающими материалами, уровни обучения</vt:lpstr>
      <vt:lpstr>Трудности и вопросы преподавания второго иностранного языка для учителя</vt:lpstr>
      <vt:lpstr>Как заинтересовать родителей и обучающихся? </vt:lpstr>
      <vt:lpstr>Как преподавать в 7,8,9 классах первый год обучения языку? </vt:lpstr>
      <vt:lpstr>Как правильно вести документацию  в электронных журналах и прочих документах? </vt:lpstr>
      <vt:lpstr>Как помочь детям быстро переключаться с английского на немецкий</vt:lpstr>
      <vt:lpstr>Будущее..  Останется ли второй иностранный язык в программе  как обязательный предмет?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Education</cp:lastModifiedBy>
  <cp:revision>12</cp:revision>
  <dcterms:created xsi:type="dcterms:W3CDTF">2019-09-21T18:30:13Z</dcterms:created>
  <dcterms:modified xsi:type="dcterms:W3CDTF">2022-10-10T05:24:08Z</dcterms:modified>
</cp:coreProperties>
</file>