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3"/>
  </p:notesMasterIdLst>
  <p:sldIdLst>
    <p:sldId id="256" r:id="rId2"/>
    <p:sldId id="258" r:id="rId3"/>
    <p:sldId id="266" r:id="rId4"/>
    <p:sldId id="267" r:id="rId5"/>
    <p:sldId id="270" r:id="rId6"/>
    <p:sldId id="268" r:id="rId7"/>
    <p:sldId id="259" r:id="rId8"/>
    <p:sldId id="264" r:id="rId9"/>
    <p:sldId id="265" r:id="rId10"/>
    <p:sldId id="269" r:id="rId11"/>
    <p:sldId id="271" r:id="rId12"/>
    <p:sldId id="26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7" r:id="rId21"/>
    <p:sldId id="261" r:id="rId22"/>
    <p:sldId id="279" r:id="rId23"/>
    <p:sldId id="280" r:id="rId24"/>
    <p:sldId id="281" r:id="rId25"/>
    <p:sldId id="282" r:id="rId26"/>
    <p:sldId id="284" r:id="rId27"/>
    <p:sldId id="283" r:id="rId28"/>
    <p:sldId id="285" r:id="rId29"/>
    <p:sldId id="262" r:id="rId30"/>
    <p:sldId id="286" r:id="rId31"/>
    <p:sldId id="26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ECE685-5EF2-4B5C-94F4-BEB791C141C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A8DB2-B217-4B41-A83C-80FCB3FF28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03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BFD57CD-9F6B-4735-980D-D009FEF9ECEC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3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579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F33AB62-5F51-437C-809C-3A206F4343C3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20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093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E9106B0-B361-4C33-82BA-C60DA1DAFF79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22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373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1E32F9C-1FB7-4F83-80EF-5C26B7C545CB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26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618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0D73E21-C55D-4351-9547-6D7BEA64D37F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28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3305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C17F1A7-7469-4E31-B9E0-6173AEF54A8F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30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14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C663401-4F84-4A58-BE77-8D37F6C68B5F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4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317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912602F-14BB-4E00-82E2-B6583443DC00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365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8539796-0526-4EDE-A773-BC6B2AE3AF07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10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702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D363EC5-D9B0-4569-9281-DDF181EF3A2B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844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431DE2-DEE5-4377-9A3C-798632F83C04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14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565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C1415F-AB98-4A6F-BD2D-77D4A570446E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611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8BA36C9-5BE9-4D58-A755-FC8C0F8F1F88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17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682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7A7D694-44B6-4743-AACB-E791E1639173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18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768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E83674-FA60-4EB5-AF52-820CA701C939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F48694-623E-4D6D-8276-BB7DAA66B792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358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7BE35-5025-46D3-B805-2C13F86D2438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3B8F63-A39E-4969-9286-1CF3F937D371}" type="slidenum">
              <a:rPr lang="ru-RU" altLang="ru-RU" smtClean="0">
                <a:solidFill>
                  <a:srgbClr val="F7B02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127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7BE35-5025-46D3-B805-2C13F86D2438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3B8F63-A39E-4969-9286-1CF3F937D371}" type="slidenum">
              <a:rPr lang="ru-RU" altLang="ru-RU" smtClean="0">
                <a:solidFill>
                  <a:srgbClr val="F7B02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5889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7BE35-5025-46D3-B805-2C13F86D2438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3B8F63-A39E-4969-9286-1CF3F937D371}" type="slidenum">
              <a:rPr lang="ru-RU" altLang="ru-RU" smtClean="0">
                <a:solidFill>
                  <a:srgbClr val="F7B02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94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7BE35-5025-46D3-B805-2C13F86D2438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3B8F63-A39E-4969-9286-1CF3F937D371}" type="slidenum">
              <a:rPr lang="ru-RU" altLang="ru-RU" smtClean="0">
                <a:solidFill>
                  <a:srgbClr val="F7B02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23253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7BE35-5025-46D3-B805-2C13F86D2438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3B8F63-A39E-4969-9286-1CF3F937D371}" type="slidenum">
              <a:rPr lang="ru-RU" altLang="ru-RU" smtClean="0">
                <a:solidFill>
                  <a:srgbClr val="F7B02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6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71007A-CDDC-46B0-9E76-8C4AAA0646CD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8153BE-B33A-48BB-A105-0B2BC50BD178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153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23802D-FAC4-4C35-A835-51F764700D3D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643C1-408C-427B-9769-40F182F3C137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379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891D99-91E3-4FC7-BA45-7622705E722A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06A03B-A1B9-44B6-B756-8F4D67B24AC2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6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91B132-C033-4CCB-AF3C-77A263BBF9B5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FE3890-517E-4175-BC05-B2473A969ED1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836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3AE014-E502-4BB1-B963-565B3BBE603B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AC93EB-BF07-4C33-816B-FF012F509402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373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97A210-F6C7-448C-9229-FAA76AC89C1F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7859B2-A12C-4EEF-B703-036640E49BC8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836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0F4450-F49B-4EDB-806F-14B3EB208812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3666D3-2603-4565-A32C-DB32A5682C06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632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075D80-95B3-49C7-9D1C-9090B7A6B3AA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346DB-A32D-489F-8500-9821A4BDE87D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816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8756DB-3BFD-4CC2-845A-2560E116B146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4B963-783B-4F7D-97B9-F10E7E3C191D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192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0D7EC6-6769-4F6B-B262-1B12E7C2F283}" type="datetimeFigureOut">
              <a:rPr lang="ru-RU" smtClean="0">
                <a:solidFill>
                  <a:srgbClr val="F7B02A"/>
                </a:solidFill>
              </a:rPr>
              <a:pPr>
                <a:defRPr/>
              </a:pPr>
              <a:t>11.10.2022</a:t>
            </a:fld>
            <a:endParaRPr lang="ru-RU">
              <a:solidFill>
                <a:srgbClr val="F7B02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7B02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103F0F-934B-4ED5-A581-F5D7304B682F}" type="slidenum">
              <a:rPr lang="ru-RU" altLang="ru-RU" smtClean="0">
                <a:solidFill>
                  <a:srgbClr val="F7B02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7B0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979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261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31063" y="1412776"/>
            <a:ext cx="6825781" cy="164630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НОВЫЕ ИНДУСТРИАЛЬНЫЕ СТРАНЫ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5152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7715304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</a:t>
            </a: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</a:t>
            </a: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мировой</a:t>
            </a: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defRPr/>
            </a:pPr>
            <a:endParaRPr lang="ru-RU" sz="2400" dirty="0">
              <a:solidFill>
                <a:srgbClr val="FF1D1D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1946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парламентские выборы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1947г. Парламент принимает конституцию.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 – парламентская монархия .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исполнительной власти – премьер министр назначается императором, но с согласия парламента.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на создание сухопутных, военно-морских и военно-воздушных сил.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Всеобщее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избирательное право 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и печати, право рабочих заключать договоры.</a:t>
            </a:r>
          </a:p>
        </p:txBody>
      </p:sp>
    </p:spTree>
    <p:extLst>
      <p:ext uri="{BB962C8B-B14F-4D97-AF65-F5344CB8AC3E}">
        <p14:creationId xmlns:p14="http://schemas.microsoft.com/office/powerpoint/2010/main" val="35143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285750" y="500063"/>
            <a:ext cx="7786688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rabicPeriod"/>
            </a:pP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Земельная реформа 1950г. Крестьянство стало собственником 80%  арендуемой земли, в стране сложился слой свободных фермеров.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rabicPeriod"/>
            </a:pP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Были отменены привилегии бывших феодалов, ликвидированы «дзайбацу»- клановые объединения контролировавшие промышленность.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rabicPeriod"/>
            </a:pP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Законы о труде сняли ограничение на создание профсоюзов , ввели восьмичасовой рабочий день.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rabicPeriod"/>
            </a:pP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Проведенные преобразования  ознаменовали переход Японии к демократическому развитию.</a:t>
            </a:r>
          </a:p>
        </p:txBody>
      </p:sp>
    </p:spTree>
    <p:extLst>
      <p:ext uri="{BB962C8B-B14F-4D97-AF65-F5344CB8AC3E}">
        <p14:creationId xmlns:p14="http://schemas.microsoft.com/office/powerpoint/2010/main" val="41332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445" y="456597"/>
            <a:ext cx="7014891" cy="72008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Истоки </a:t>
            </a:r>
            <a:r>
              <a:rPr lang="ru-RU" sz="3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японского «экономического чуда».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29697" y="1308594"/>
            <a:ext cx="3088109" cy="38807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С.179-180.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причины процветания экономики Японии.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99" y="1199070"/>
            <a:ext cx="5441045" cy="367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510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Рисунок32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254346" cy="3960440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4293096"/>
            <a:ext cx="29523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Японская </a:t>
            </a:r>
            <a:r>
              <a:rPr lang="ru-RU" alt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бытовая техника</a:t>
            </a:r>
            <a:endParaRPr lang="ru-RU" alt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63157" y="90872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60-е гг. прирост экономики составил 11% в год. К 70г.на долю Японии приходилось 11% мирового производства. Япония лидирует по производству,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автомобилей, бытовой техники и компьютеров</a:t>
            </a:r>
            <a:endParaRPr kumimoji="0" lang="ru-RU" sz="180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301208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Японцы скупают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новейшие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и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располагая квалифицированными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кадрами делают на их основе передовые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946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3687" y="548680"/>
            <a:ext cx="359021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рост</a:t>
            </a: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4867262" y="4149080"/>
            <a:ext cx="377495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1979 г. было выпущено 10 миллионов машин.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80-х годов Японские машины шли на экспорт. Япония обошла США по производству легковых автомобилей. </a:t>
            </a:r>
          </a:p>
        </p:txBody>
      </p:sp>
      <p:pic>
        <p:nvPicPr>
          <p:cNvPr id="21508" name="Рисунок 5" descr="1950 ниссан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0909"/>
          <a:stretch>
            <a:fillRect/>
          </a:stretch>
        </p:blipFill>
        <p:spPr bwMode="auto">
          <a:xfrm>
            <a:off x="214313" y="2643188"/>
            <a:ext cx="42862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6" descr="Кабриолет 1950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" t="13206" r="1250" b="11792"/>
          <a:stretch>
            <a:fillRect/>
          </a:stretch>
        </p:blipFill>
        <p:spPr bwMode="auto">
          <a:xfrm>
            <a:off x="4500563" y="260648"/>
            <a:ext cx="450056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27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Рисунок31"/>
          <p:cNvPicPr>
            <a:picLocks noChangeAspect="1" noChangeArrowheads="1"/>
          </p:cNvPicPr>
          <p:nvPr/>
        </p:nvPicPr>
        <p:blipFill>
          <a:blip r:embed="rId2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236" y="188640"/>
            <a:ext cx="4287842" cy="5976664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86261" y="6309320"/>
            <a:ext cx="26997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спутника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76672"/>
            <a:ext cx="4104456" cy="555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внедрялись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автоматические линии, роботы и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компьютеры. Трудовые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были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переключены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труда.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Фирмы привязывали работников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создавая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выгодные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условия.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Частные корпорации при поддержке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завоевали мировой рынок.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стабильности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охотно вкладывает капиталы в производство.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191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214313" y="214313"/>
            <a:ext cx="72380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 роботов Хитачи, компьютеров и бытовой электроники Сони,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Джи 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alt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си – приобрели мировую известность.  </a:t>
            </a:r>
          </a:p>
        </p:txBody>
      </p:sp>
      <p:pic>
        <p:nvPicPr>
          <p:cNvPr id="23555" name="Рисунок 2" descr="051204195651EME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071563"/>
            <a:ext cx="4564062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5" descr="ibm_pc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2" r="15384" b="6522"/>
          <a:stretch>
            <a:fillRect/>
          </a:stretch>
        </p:blipFill>
        <p:spPr bwMode="auto">
          <a:xfrm>
            <a:off x="4572000" y="1071563"/>
            <a:ext cx="4357688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55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52"/>
            <a:ext cx="647587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обусловившие экономический рост</a:t>
            </a:r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187506" y="692696"/>
            <a:ext cx="798489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rabicPeriod"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аграрной реформой нового крупного рынка промышленных товаров для фермеров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техника,удобрения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rabicPeriod"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Низкие затраты на оборону.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rabicPeriod"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Производственные капиталовложения.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rabicPeriod"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Дешевая рабочая сила.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Consolas" panose="020B0609020204030204" pitchFamily="49" charset="0"/>
              <a:buAutoNum type="arabicPeriod"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Традиционная система найма</a:t>
            </a:r>
          </a:p>
        </p:txBody>
      </p:sp>
      <p:pic>
        <p:nvPicPr>
          <p:cNvPr id="25604" name="Рисунок 3" descr="photo_verybig_56518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6" t="6320"/>
          <a:stretch>
            <a:fillRect/>
          </a:stretch>
        </p:blipFill>
        <p:spPr bwMode="auto">
          <a:xfrm>
            <a:off x="4859338" y="3070225"/>
            <a:ext cx="3984625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4" descr="manufacturing_tt3bbuw_o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8" t="17487"/>
          <a:stretch>
            <a:fillRect/>
          </a:stretch>
        </p:blipFill>
        <p:spPr bwMode="auto">
          <a:xfrm>
            <a:off x="323850" y="3824288"/>
            <a:ext cx="4567238" cy="303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130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66345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Либерально – демократическая партия (ЛДП)</a:t>
            </a: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3419475" y="711540"/>
            <a:ext cx="18866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(1955  – 1993гг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1571625"/>
            <a:ext cx="2508572" cy="369332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000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</a:t>
            </a:r>
            <a:r>
              <a:rPr lang="ru-RU" dirty="0">
                <a:solidFill>
                  <a:srgbClr val="FF000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57875" y="1500188"/>
            <a:ext cx="221079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0000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Внешняя политика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530018" y="587964"/>
            <a:ext cx="1959911" cy="96710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143500" y="714375"/>
            <a:ext cx="1785938" cy="78581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331640" y="1927789"/>
            <a:ext cx="198379" cy="28677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7" name="TextBox 14"/>
          <p:cNvSpPr txBox="1">
            <a:spLocks noChangeArrowheads="1"/>
          </p:cNvSpPr>
          <p:nvPr/>
        </p:nvSpPr>
        <p:spPr bwMode="auto">
          <a:xfrm>
            <a:off x="357188" y="2214563"/>
            <a:ext cx="2417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7030A0"/>
                </a:solidFill>
              </a:rPr>
              <a:t>Развитие демократии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06862" y="2653238"/>
            <a:ext cx="224452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Кризис ЛДП</a:t>
            </a:r>
          </a:p>
        </p:txBody>
      </p:sp>
      <p:cxnSp>
        <p:nvCxnSpPr>
          <p:cNvPr id="32" name="Прямая со стрелкой 31"/>
          <p:cNvCxnSpPr>
            <a:stCxn id="5" idx="2"/>
          </p:cNvCxnSpPr>
          <p:nvPr/>
        </p:nvCxnSpPr>
        <p:spPr>
          <a:xfrm>
            <a:off x="6963274" y="1869520"/>
            <a:ext cx="273022" cy="34504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0" name="TextBox 35"/>
          <p:cNvSpPr txBox="1">
            <a:spLocks noChangeArrowheads="1"/>
          </p:cNvSpPr>
          <p:nvPr/>
        </p:nvSpPr>
        <p:spPr bwMode="auto">
          <a:xfrm>
            <a:off x="5643563" y="2214563"/>
            <a:ext cx="2495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7030A0"/>
                </a:solidFill>
              </a:rPr>
              <a:t>Сотрудничество с США</a:t>
            </a:r>
          </a:p>
        </p:txBody>
      </p:sp>
      <p:sp>
        <p:nvSpPr>
          <p:cNvPr id="27661" name="TextBox 36"/>
          <p:cNvSpPr txBox="1">
            <a:spLocks noChangeArrowheads="1"/>
          </p:cNvSpPr>
          <p:nvPr/>
        </p:nvSpPr>
        <p:spPr bwMode="auto">
          <a:xfrm>
            <a:off x="214313" y="3571875"/>
            <a:ext cx="84296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1993г поражение ЛДП на парламентских выборах. Правительство оформили несколько парламентских фракций 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Темпы экономического роста Японии упали. Страна оказалась в состояние кризиса, обанкротились преуспевающие фирмы, стремительный рост цен на нефть, которую страна ввозит, начала расти безработица. На мировом рынке у Японии появились сильные конкуренты ( НИС и Китай).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</a:t>
            </a:r>
            <a:r>
              <a:rPr lang="en-US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Япония сотрудничает с Россией, развиваются торгово-экономические связи.</a:t>
            </a:r>
          </a:p>
        </p:txBody>
      </p:sp>
    </p:spTree>
    <p:extLst>
      <p:ext uri="{BB962C8B-B14F-4D97-AF65-F5344CB8AC3E}">
        <p14:creationId xmlns:p14="http://schemas.microsoft.com/office/powerpoint/2010/main" val="355869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Рисунок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528392" cy="5211163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67944" y="908720"/>
            <a:ext cx="43204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1996 г. либералы вернулись к власти. Причины кризиса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заключались в необходимости перехода к постиндустриальным отношениям. Японские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 привыкли </a:t>
            </a:r>
          </a:p>
          <a:p>
            <a:pPr lvl="0"/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безукоризненно выполнять свою работу, но в новых условиях потребовалось творческое отношение. Высокая зарплата привела к повышению себестоимости</a:t>
            </a:r>
            <a:r>
              <a:rPr lang="ru-RU" altLang="ru-RU" sz="24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продукции..</a:t>
            </a:r>
            <a:endParaRPr kumimoji="0" lang="ru-RU" sz="1800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6856" y="5661248"/>
            <a:ext cx="17377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японской фирме.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479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урока: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Япония после Второй мировой войны.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Истоки японского «экономического чуда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Новые индустриальные страны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Пополнение рядов НИС.</a:t>
            </a:r>
          </a:p>
        </p:txBody>
      </p:sp>
    </p:spTree>
    <p:extLst>
      <p:ext uri="{BB962C8B-B14F-4D97-AF65-F5344CB8AC3E}">
        <p14:creationId xmlns:p14="http://schemas.microsoft.com/office/powerpoint/2010/main" val="17751226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14290"/>
            <a:ext cx="613539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индустриальные страны</a:t>
            </a: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3214688" y="785813"/>
            <a:ext cx="1528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smtClean="0">
                <a:solidFill>
                  <a:srgbClr val="002060"/>
                </a:solidFill>
              </a:rPr>
              <a:t>Сингапур</a:t>
            </a:r>
            <a:r>
              <a:rPr lang="ru-RU" altLang="ru-RU" sz="3200" smtClean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29700" name="Рисунок 5" descr="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7" t="5455" r="3419" b="45454"/>
          <a:stretch>
            <a:fillRect/>
          </a:stretch>
        </p:blipFill>
        <p:spPr bwMode="auto">
          <a:xfrm>
            <a:off x="214313" y="1500188"/>
            <a:ext cx="8445500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03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6347714" cy="61398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индустриальные страны.</a:t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124744"/>
            <a:ext cx="3088109" cy="4824536"/>
          </a:xfrm>
        </p:spPr>
        <p:txBody>
          <a:bodyPr>
            <a:normAutofit fontScale="70000" lnSpcReduction="20000"/>
          </a:bodyPr>
          <a:lstStyle/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Азиатские государства, ставшие вслед за Японией на путь ускоренной модернизации, называют новыми индустриальными странами (НИС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Сингапур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Гонконг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Южная Корея</a:t>
            </a:r>
          </a:p>
          <a:p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Тайвань</a:t>
            </a:r>
          </a:p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экономические, социальные и политические предпосылки вхождения новых индустриальных стран в группу развитых стран мира?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926" y="1121661"/>
            <a:ext cx="5409451" cy="491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59074" y="6124318"/>
            <a:ext cx="302433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Гонконг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512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3786188" y="214313"/>
            <a:ext cx="1404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smtClean="0">
                <a:solidFill>
                  <a:srgbClr val="002060"/>
                </a:solidFill>
              </a:rPr>
              <a:t>Гонконг</a:t>
            </a:r>
          </a:p>
        </p:txBody>
      </p:sp>
      <p:pic>
        <p:nvPicPr>
          <p:cNvPr id="31747" name="Рисунок 3" descr="expo_centre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38188"/>
            <a:ext cx="8851100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193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Рисунок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5833007" cy="3168352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429000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 время скачок в своем экономическом развитии совершили Тайвань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Сингапур, Гонконг. Сочетая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традиционного и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западного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 они провели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модернизацию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создали передовую рыночную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экономику. Подъему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многом способствовали конфуцианские традиции дисциплины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Большую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сыграла близость к рынкам ЮВА.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195914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Мемориальный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Чан Кайши 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Тайбэе.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628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Рисунок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7602"/>
            <a:ext cx="6081951" cy="3809187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149080"/>
            <a:ext cx="8640960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«Драконы» нашли свое место в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международном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разделении труда-Гонконг стал одним из финансовых центров мира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Сингапур является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важнейшим транспортным центром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Тайване после демократических реформ н. 80-х гг. была проведена аграрная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революция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индустриализация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страну перевели большую часть производства гиганты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компьютерной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индустрии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1997 г. Тайвань был возвращен Китаю. 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636912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Сингапур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сегодня.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8080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Рисунок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240360" cy="6682524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5896" y="620688"/>
            <a:ext cx="5400600" cy="5176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Корейской войны 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Ю. Корея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одной из самых отсталых стран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1960 г.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Диктатура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Сын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Мана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пала, к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 пришел генерал 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Пак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Чжон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Хи. Сначала военные 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хотели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предотвратить захват страны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северянами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в 70-е гг. поняли что это можно сделать только 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развивая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страну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За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была взята Япония- появились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корпорации, был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поднят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образования населения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7302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3571875" y="0"/>
            <a:ext cx="1266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3200" smtClean="0">
                <a:solidFill>
                  <a:srgbClr val="002060"/>
                </a:solidFill>
              </a:rPr>
              <a:t>Корея</a:t>
            </a:r>
          </a:p>
        </p:txBody>
      </p:sp>
      <p:pic>
        <p:nvPicPr>
          <p:cNvPr id="33795" name="Рисунок 2" descr="корея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" b="9877"/>
          <a:stretch>
            <a:fillRect/>
          </a:stretch>
        </p:blipFill>
        <p:spPr bwMode="auto">
          <a:xfrm>
            <a:off x="214313" y="642938"/>
            <a:ext cx="8643937" cy="578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502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27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744" y="260648"/>
            <a:ext cx="4716638" cy="5904656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618" y="620688"/>
            <a:ext cx="4125781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Вначале корейцы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исполняли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заказы японских корпораций, но в к.70-х гг. «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Деу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«Самсунг» и др. вышли на рынок со своими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разработками. Либерализация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экономики привела к демократизации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политической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жизни-в к.80 на смену военным пришли гражданские политики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Кризис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1998 г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больно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ударил по корейской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экономике,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страна остается одной из наиболее развитых стран мира.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4412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3429000" y="0"/>
            <a:ext cx="162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3200" smtClean="0">
                <a:solidFill>
                  <a:srgbClr val="002060"/>
                </a:solidFill>
              </a:rPr>
              <a:t>Тайвань</a:t>
            </a:r>
          </a:p>
        </p:txBody>
      </p:sp>
      <p:pic>
        <p:nvPicPr>
          <p:cNvPr id="35843" name="Рисунок 2" descr="тайвань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00063"/>
            <a:ext cx="8643938" cy="607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17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0648"/>
            <a:ext cx="6347714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рядов НИС.</a:t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196752"/>
            <a:ext cx="3088109" cy="4968552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новых индустриальных стран использовался и в ряде государств Юго-Восточной Азии — Таиланде, Филиппинах и Индонезии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Финансово-экономический кризис 1997 г. нанёс тяжелый удар по новым индустриальным странам. Под вопросом оказалась перспективность их модели модернизации. Основой этой модели было широкое привлечение иностранного капитала.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4208" y="836712"/>
            <a:ext cx="3088110" cy="3880773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последствий кризиса стало ускорение интеграционных процессов в странах Юго-Восточной Азии. Ещё в 1967 г. была создана Ассоциация государств Юго-Восточной Азии (АСЕАН).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84983"/>
            <a:ext cx="3473438" cy="3351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196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00105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</a:t>
            </a:r>
            <a:r>
              <a:rPr lang="ru-RU" sz="32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FF000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мировая</a:t>
            </a:r>
            <a:r>
              <a:rPr lang="ru-RU" sz="32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FF000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</a:t>
            </a: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357188" y="785813"/>
            <a:ext cx="83581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– 11 февраля 1945г. прошла Крымская конференция глав правительства СССР, США и Великобритании, на которой предстояло выработать принципы послевоенного нового устройства Европы.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СССР подтвердила свою готовность вступить в войну с Японией.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1945 объявление правительством СССР войны Японии.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 9 августа 1945 год атомные бомбардировки Хиросимы и Нагасаки.</a:t>
            </a:r>
          </a:p>
        </p:txBody>
      </p:sp>
      <p:pic>
        <p:nvPicPr>
          <p:cNvPr id="11268" name="Рисунок 4" descr="16002523_hirosima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1" t="9006" r="2679" b="5452"/>
          <a:stretch>
            <a:fillRect/>
          </a:stretch>
        </p:blipFill>
        <p:spPr bwMode="auto">
          <a:xfrm>
            <a:off x="0" y="3284538"/>
            <a:ext cx="4572000" cy="393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5" descr="f_1316239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538"/>
            <a:ext cx="4572000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419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323527" y="692696"/>
            <a:ext cx="8136905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2000" dirty="0" smtClean="0">
              <a:solidFill>
                <a:srgbClr val="00206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Японии доминирует традиционная система найма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Азиатские государства являются крупнейшими торговыми центрами.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предприятий, выпускавших высокотехнологичную продукцию.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«Экспорт прежде всего».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Использование 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научных открытий и изобретений.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корпорации обеспечивается повышение квалификации и уровня образования.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иметь, не производить и не ввозить ядерное оружие. </a:t>
            </a:r>
          </a:p>
        </p:txBody>
      </p:sp>
    </p:spTree>
    <p:extLst>
      <p:ext uri="{BB962C8B-B14F-4D97-AF65-F5344CB8AC3E}">
        <p14:creationId xmlns:p14="http://schemas.microsoft.com/office/powerpoint/2010/main" val="6028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1772816"/>
            <a:ext cx="7778824" cy="388077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П.22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62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42875" y="357188"/>
            <a:ext cx="85725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сентября 1945 года Подписание акта о капитуляции Японии на борту Американского линкора «Миссури»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Второй мировой войны</a:t>
            </a:r>
          </a:p>
        </p:txBody>
      </p:sp>
      <p:pic>
        <p:nvPicPr>
          <p:cNvPr id="13315" name="Рисунок 4" descr="Shigemitsu-signs-surrend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500188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Рисунок 5" descr="Surrender_of_Japan_-_USS_Missouri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500188"/>
            <a:ext cx="38481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378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Рисунок33"/>
          <p:cNvPicPr>
            <a:picLocks noChangeAspect="1" noChangeArrowheads="1"/>
          </p:cNvPicPr>
          <p:nvPr/>
        </p:nvPicPr>
        <p:blipFill>
          <a:blip r:embed="rId2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3672408" cy="5770641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80528" y="602128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«Северные территории»-Курильские о-ва.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1052736"/>
            <a:ext cx="5040560" cy="445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1951 г. В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Сан-Франциско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Япония подписала мирный договор со странами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Запада. Суверенитет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ограничивался. Она 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отказывалась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всех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владений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Японских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о-вов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До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1972 г.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Японии находились войска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США (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база на Окинаве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СССР, Китай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МНР в условиях 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«холодной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войны» мир с Японией не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заключили. Япония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претендует на Южные Курилы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1956 г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Япония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СССР восстановили 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дипломатические отношения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205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Хирохито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1" r="23125"/>
          <a:stretch>
            <a:fillRect/>
          </a:stretch>
        </p:blipFill>
        <p:spPr bwMode="auto">
          <a:xfrm>
            <a:off x="3357563" y="1000125"/>
            <a:ext cx="2357437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3857625" y="6000750"/>
            <a:ext cx="1154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FFFFFF"/>
                </a:solidFill>
              </a:rPr>
              <a:t>Хирохито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71670" y="214290"/>
            <a:ext cx="46165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Императоры</a:t>
            </a:r>
            <a:r>
              <a:rPr lang="ru-RU" sz="36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FF0000">
                    <a:tint val="85000"/>
                    <a:satMod val="15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n w="12700">
                  <a:solidFill>
                    <a:srgbClr val="F7B02A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Японии</a:t>
            </a:r>
          </a:p>
        </p:txBody>
      </p:sp>
      <p:pic>
        <p:nvPicPr>
          <p:cNvPr id="15365" name="Рисунок 4" descr="122010-004-C2E8A74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143000"/>
            <a:ext cx="28575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357188" y="5500688"/>
            <a:ext cx="2928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7030A0"/>
                </a:solidFill>
              </a:rPr>
              <a:t>Муцухито (Мэйдзи)</a:t>
            </a:r>
          </a:p>
        </p:txBody>
      </p:sp>
      <p:pic>
        <p:nvPicPr>
          <p:cNvPr id="15367" name="Рисунок 6" descr="wizyta_ces0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143000"/>
            <a:ext cx="2898775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TextBox 7"/>
          <p:cNvSpPr txBox="1">
            <a:spLocks noChangeArrowheads="1"/>
          </p:cNvSpPr>
          <p:nvPr/>
        </p:nvSpPr>
        <p:spPr bwMode="auto">
          <a:xfrm>
            <a:off x="6215063" y="5572125"/>
            <a:ext cx="23987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95000"/>
              <a:buFont typeface="Wingdings" panose="05000000000000000000" pitchFamily="2" charset="2"/>
              <a:buChar char=""/>
              <a:defRPr sz="30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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 2" panose="05020102010507070707" pitchFamily="18" charset="2"/>
              <a:buChar char="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DE9306"/>
              </a:buClr>
              <a:buFont typeface="Wingdings 3" panose="05040102010807070707" pitchFamily="18" charset="2"/>
              <a:buChar char=""/>
              <a:defRPr sz="22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E9306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smtClean="0">
                <a:solidFill>
                  <a:srgbClr val="7030A0"/>
                </a:solidFill>
              </a:rPr>
              <a:t>Акихито и его супруга</a:t>
            </a:r>
          </a:p>
        </p:txBody>
      </p:sp>
    </p:spTree>
    <p:extLst>
      <p:ext uri="{BB962C8B-B14F-4D97-AF65-F5344CB8AC3E}">
        <p14:creationId xmlns:p14="http://schemas.microsoft.com/office/powerpoint/2010/main" val="50609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490792" cy="61401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Япония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Второй мировой войны.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3744416" cy="38807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178-179, документ с. 184, охарактеризуйте положение Японии после Второй мировой войны.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Укажите, какие преобразования произошли  в Японии в послевоенные годы в политической и социально-экономической сферах?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характер они носили?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396044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80551"/>
            <a:ext cx="3960440" cy="2365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5386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Рисунок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2656"/>
            <a:ext cx="3994705" cy="6048672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92648"/>
            <a:ext cx="4572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kumimoji="0" lang="en-US" altLang="ru-RU" sz="24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мировой войны Япония оказалась полностью разрушенной. Но это имело и плюсы-военные мешавшие демократическим преобразованиям были повержены. Американцы, опасавшиеся роста влияния коммунистов, поддержали реформы. В 1947 г. В Японии принимается Конституция ограничившая власть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императора, провозгласившая гражданские</a:t>
            </a:r>
            <a:r>
              <a:rPr kumimoji="0" lang="ru-RU" altLang="ru-RU" sz="2400" i="0" u="none" strike="noStrike" kern="0" cap="none" spc="0" normalizeH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свободы, запрещавшая иметь армию. Вскоре началась аграрная революция.</a:t>
            </a:r>
            <a:endParaRPr kumimoji="0" lang="ru-RU" sz="1800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478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Рисунок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395519" cy="6264696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620688"/>
            <a:ext cx="4248472" cy="555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Земельные владения ограничивались 3 га. Излишки земли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крестьяне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 40-х гг. начали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промышленные предприятия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стране бы введен режим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жесткой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экономии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Вскоре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инфляция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уменьшилась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начался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подъем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Стабилизация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произошла и в политической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1955 г. После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репрессией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коммунистов к 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A47900"/>
              </a:buClr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ЛДПЯ.</a:t>
            </a:r>
            <a:endParaRPr lang="ru-RU" alt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47130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1281</Words>
  <Application>Microsoft Office PowerPoint</Application>
  <PresentationFormat>Экран (4:3)</PresentationFormat>
  <Paragraphs>135</Paragraphs>
  <Slides>31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Calibri</vt:lpstr>
      <vt:lpstr>Consolas</vt:lpstr>
      <vt:lpstr>Corbel</vt:lpstr>
      <vt:lpstr>Times New Roman</vt:lpstr>
      <vt:lpstr>Trebuchet MS</vt:lpstr>
      <vt:lpstr>Wingdings</vt:lpstr>
      <vt:lpstr>Wingdings 3</vt:lpstr>
      <vt:lpstr>Грань</vt:lpstr>
      <vt:lpstr>ЯПОНИЯ И НОВЫЕ ИНДУСТРИАЛЬНЫЕ СТРАНЫ</vt:lpstr>
      <vt:lpstr>План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Япония после Второй мировой войны.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Истоки японского «экономического чуда».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Новые индустриальные страны.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Пополнение рядов НИС. </vt:lpstr>
      <vt:lpstr>Презентация PowerPoint</vt:lpstr>
      <vt:lpstr>Домашнее задание: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 22. ЯПОНИЯ И НОВЫЕ ИНДУСТРИАЛЬНЫЕ СТРАНЫ</dc:title>
  <dc:creator>паштет</dc:creator>
  <cp:lastModifiedBy>Admin</cp:lastModifiedBy>
  <cp:revision>25</cp:revision>
  <dcterms:created xsi:type="dcterms:W3CDTF">2018-11-05T17:06:54Z</dcterms:created>
  <dcterms:modified xsi:type="dcterms:W3CDTF">2022-10-11T07:40:31Z</dcterms:modified>
</cp:coreProperties>
</file>