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9" r:id="rId4"/>
    <p:sldId id="266" r:id="rId5"/>
    <p:sldId id="261" r:id="rId6"/>
    <p:sldId id="260" r:id="rId7"/>
    <p:sldId id="262" r:id="rId8"/>
    <p:sldId id="264" r:id="rId9"/>
    <p:sldId id="276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</p:sldIdLst>
  <p:sldSz cx="12192000" cy="6858000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10/11/2022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10/11/2022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soccerland.ru/match/22321-brazilia-vs-belgia" TargetMode="External"/><Relationship Id="rId2" Type="http://schemas.openxmlformats.org/officeDocument/2006/relationships/hyperlink" Target="https://soccerland.ru/match/22078-urugvaj-vs-francia" TargetMode="External"/><Relationship Id="rId1" Type="http://schemas.openxmlformats.org/officeDocument/2006/relationships/slideLayout" Target="../slideLayouts/slideLayout8.xml"/><Relationship Id="rId5" Type="http://schemas.openxmlformats.org/officeDocument/2006/relationships/hyperlink" Target="https://soccerland.ru/match/22320-rossia-vs-horvatia" TargetMode="External"/><Relationship Id="rId4" Type="http://schemas.openxmlformats.org/officeDocument/2006/relationships/hyperlink" Target="https://soccerland.ru/match/22322-svecia-vs-anglia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soccerland.ru/match/22339-horvatia-vs-anglia" TargetMode="External"/><Relationship Id="rId2" Type="http://schemas.openxmlformats.org/officeDocument/2006/relationships/hyperlink" Target="https://soccerland.ru/match/22338-francia-vs-belgia" TargetMode="Externa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soccerland.ru/match/22339-horvatia-vs-anglia" TargetMode="External"/><Relationship Id="rId2" Type="http://schemas.openxmlformats.org/officeDocument/2006/relationships/hyperlink" Target="https://soccerland.ru/match/22338-francia-vs-belgia" TargetMode="Externa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soccerland.ru/match/22076-svecia-vs-svejcaria" TargetMode="External"/><Relationship Id="rId3" Type="http://schemas.openxmlformats.org/officeDocument/2006/relationships/hyperlink" Target="https://soccerland.ru/match/22071-urugvaj-vs-portugalia" TargetMode="External"/><Relationship Id="rId7" Type="http://schemas.openxmlformats.org/officeDocument/2006/relationships/hyperlink" Target="https://soccerland.ru/match/22075-belgia-vs-aponia" TargetMode="External"/><Relationship Id="rId2" Type="http://schemas.openxmlformats.org/officeDocument/2006/relationships/hyperlink" Target="https://soccerland.ru/match/22070-francia-vs-argentina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soccerland.ru/match/22074-brazilia-vs-meksika" TargetMode="External"/><Relationship Id="rId5" Type="http://schemas.openxmlformats.org/officeDocument/2006/relationships/hyperlink" Target="https://soccerland.ru/match/22073-horvatia-vs-dania" TargetMode="External"/><Relationship Id="rId4" Type="http://schemas.openxmlformats.org/officeDocument/2006/relationships/hyperlink" Target="https://soccerland.ru/match/22072-ispania-vs-rossia" TargetMode="External"/><Relationship Id="rId9" Type="http://schemas.openxmlformats.org/officeDocument/2006/relationships/hyperlink" Target="https://soccerland.ru/match/22077-kolumbia-vs-anglia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soccerland.ru/match/22076-svecia-vs-svejcaria" TargetMode="External"/><Relationship Id="rId3" Type="http://schemas.openxmlformats.org/officeDocument/2006/relationships/hyperlink" Target="https://soccerland.ru/match/22071-urugvaj-vs-portugalia" TargetMode="External"/><Relationship Id="rId7" Type="http://schemas.openxmlformats.org/officeDocument/2006/relationships/hyperlink" Target="https://soccerland.ru/match/22075-belgia-vs-aponia" TargetMode="External"/><Relationship Id="rId2" Type="http://schemas.openxmlformats.org/officeDocument/2006/relationships/hyperlink" Target="https://soccerland.ru/match/22070-francia-vs-argentina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soccerland.ru/match/22074-brazilia-vs-meksika" TargetMode="External"/><Relationship Id="rId5" Type="http://schemas.openxmlformats.org/officeDocument/2006/relationships/hyperlink" Target="https://soccerland.ru/match/22073-horvatia-vs-dania" TargetMode="External"/><Relationship Id="rId4" Type="http://schemas.openxmlformats.org/officeDocument/2006/relationships/hyperlink" Target="https://soccerland.ru/match/22072-ispania-vs-rossia" TargetMode="External"/><Relationship Id="rId9" Type="http://schemas.openxmlformats.org/officeDocument/2006/relationships/hyperlink" Target="https://soccerland.ru/match/22077-kolumbia-vs-anglia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/>
              <a:t>Чемпионат мира по футболу 2018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9397" y="3943620"/>
            <a:ext cx="6400800" cy="1947333"/>
          </a:xfrm>
        </p:spPr>
        <p:txBody>
          <a:bodyPr/>
          <a:lstStyle/>
          <a:p>
            <a:r>
              <a:rPr lang="ru-RU" dirty="0" smtClean="0"/>
              <a:t>Учитель физической культуры </a:t>
            </a:r>
          </a:p>
          <a:p>
            <a:r>
              <a:rPr lang="ru-RU" dirty="0" smtClean="0"/>
              <a:t>ГБОУ СОШ </a:t>
            </a:r>
            <a:r>
              <a:rPr lang="ru-RU" dirty="0" smtClean="0"/>
              <a:t>№ 553</a:t>
            </a:r>
            <a:endParaRPr lang="ru-RU" dirty="0" smtClean="0"/>
          </a:p>
          <a:p>
            <a:r>
              <a:rPr lang="ru-RU" dirty="0" err="1" smtClean="0"/>
              <a:t>Алаев</a:t>
            </a:r>
            <a:r>
              <a:rPr lang="ru-RU" dirty="0" smtClean="0"/>
              <a:t> Дмитрий Валентинович</a:t>
            </a:r>
            <a:endParaRPr lang="ru-RU" dirty="0"/>
          </a:p>
        </p:txBody>
      </p:sp>
      <p:pic>
        <p:nvPicPr>
          <p:cNvPr id="1026" name="Picture 2" descr="FIFA World Cup 2018 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9055" y="2262014"/>
            <a:ext cx="3371850" cy="3724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64577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38893" y="372019"/>
            <a:ext cx="3657600" cy="582827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Стадия плей-офф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640351" y="1238795"/>
            <a:ext cx="7802881" cy="2685505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1/4 финала</a:t>
            </a:r>
            <a:endParaRPr lang="ru-RU" dirty="0"/>
          </a:p>
          <a:p>
            <a:pPr algn="just"/>
            <a:r>
              <a:rPr lang="ru-RU" dirty="0" smtClean="0"/>
              <a:t>	Матчи </a:t>
            </a:r>
            <a:r>
              <a:rPr lang="ru-RU" dirty="0"/>
              <a:t>стадии 1/4 финала, в которых встречались победители матчей 1/8 финала состоялись 6 и 7 июля.</a:t>
            </a:r>
          </a:p>
          <a:p>
            <a:pPr algn="just"/>
            <a:r>
              <a:rPr lang="ru-RU" dirty="0" smtClean="0"/>
              <a:t>	Сборная </a:t>
            </a:r>
            <a:r>
              <a:rPr lang="ru-RU" dirty="0"/>
              <a:t>России в серии послематчевых пенальти проиграла сборной Хорватии и выбыла и дальнейшей борьбы за титул. Тем не менее результат выступления нашей национальной команды на турнире нужно признать очень успешным — наша команда впервые в своей истории играла в 1/4 финала чемпионата и была в одном шаге от выхода в полуфинал.</a:t>
            </a:r>
          </a:p>
          <a:p>
            <a:pPr algn="ctr"/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2429616"/>
              </p:ext>
            </p:extLst>
          </p:nvPr>
        </p:nvGraphicFramePr>
        <p:xfrm>
          <a:off x="7696493" y="3924300"/>
          <a:ext cx="3498057" cy="1969873"/>
        </p:xfrm>
        <a:graphic>
          <a:graphicData uri="http://schemas.openxmlformats.org/drawingml/2006/table">
            <a:tbl>
              <a:tblPr/>
              <a:tblGrid>
                <a:gridCol w="2690813">
                  <a:extLst>
                    <a:ext uri="{9D8B030D-6E8A-4147-A177-3AD203B41FA5}">
                      <a16:colId xmlns:a16="http://schemas.microsoft.com/office/drawing/2014/main" val="328369078"/>
                    </a:ext>
                  </a:extLst>
                </a:gridCol>
                <a:gridCol w="807244">
                  <a:extLst>
                    <a:ext uri="{9D8B030D-6E8A-4147-A177-3AD203B41FA5}">
                      <a16:colId xmlns:a16="http://schemas.microsoft.com/office/drawing/2014/main" val="544411134"/>
                    </a:ext>
                  </a:extLst>
                </a:gridCol>
              </a:tblGrid>
              <a:tr h="282997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команды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D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счет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161945"/>
                  </a:ext>
                </a:extLst>
              </a:tr>
              <a:tr h="421719">
                <a:tc>
                  <a:txBody>
                    <a:bodyPr/>
                    <a:lstStyle/>
                    <a:p>
                      <a:pPr algn="ctr"/>
                      <a:r>
                        <a:rPr lang="ru-RU" u="none" strike="noStrike">
                          <a:solidFill>
                            <a:srgbClr val="800000"/>
                          </a:solidFill>
                          <a:effectLst/>
                          <a:latin typeface="tahoma" panose="020B0604030504040204" pitchFamily="34" charset="0"/>
                          <a:hlinkClick r:id="rId2"/>
                        </a:rPr>
                        <a:t>Уругвай — Франция</a:t>
                      </a:r>
                      <a:endParaRPr lang="ru-RU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 : 2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4832026"/>
                  </a:ext>
                </a:extLst>
              </a:tr>
              <a:tr h="421719">
                <a:tc>
                  <a:txBody>
                    <a:bodyPr/>
                    <a:lstStyle/>
                    <a:p>
                      <a:pPr algn="ctr"/>
                      <a:r>
                        <a:rPr lang="ru-RU" u="none" strike="noStrike">
                          <a:solidFill>
                            <a:srgbClr val="800000"/>
                          </a:solidFill>
                          <a:effectLst/>
                          <a:latin typeface="tahoma" panose="020B0604030504040204" pitchFamily="34" charset="0"/>
                          <a:hlinkClick r:id="rId3"/>
                        </a:rPr>
                        <a:t>Бразилия — Бельгия</a:t>
                      </a:r>
                      <a:endParaRPr lang="ru-RU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 : 2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2684695"/>
                  </a:ext>
                </a:extLst>
              </a:tr>
              <a:tr h="421719">
                <a:tc>
                  <a:txBody>
                    <a:bodyPr/>
                    <a:lstStyle/>
                    <a:p>
                      <a:pPr algn="ctr"/>
                      <a:r>
                        <a:rPr lang="ru-RU" u="none" strike="noStrike">
                          <a:solidFill>
                            <a:srgbClr val="800000"/>
                          </a:solidFill>
                          <a:effectLst/>
                          <a:latin typeface="tahoma" panose="020B0604030504040204" pitchFamily="34" charset="0"/>
                          <a:hlinkClick r:id="rId4"/>
                        </a:rPr>
                        <a:t>Швеция — Англия</a:t>
                      </a:r>
                      <a:endParaRPr lang="ru-RU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 : 2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945316"/>
                  </a:ext>
                </a:extLst>
              </a:tr>
              <a:tr h="421719">
                <a:tc>
                  <a:txBody>
                    <a:bodyPr/>
                    <a:lstStyle/>
                    <a:p>
                      <a:pPr algn="ctr"/>
                      <a:r>
                        <a:rPr lang="ru-RU" u="none" strike="noStrike">
                          <a:solidFill>
                            <a:srgbClr val="800000"/>
                          </a:solidFill>
                          <a:effectLst/>
                          <a:latin typeface="tahoma" panose="020B0604030504040204" pitchFamily="34" charset="0"/>
                          <a:hlinkClick r:id="rId5"/>
                        </a:rPr>
                        <a:t>Россия — Хорватия</a:t>
                      </a:r>
                      <a:endParaRPr lang="ru-RU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2 : 2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55886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56195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38893" y="372019"/>
            <a:ext cx="3657600" cy="582827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Стадия плей-офф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640351" y="1238796"/>
            <a:ext cx="7802881" cy="2504530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Полуфинал</a:t>
            </a:r>
            <a:endParaRPr lang="ru-RU" dirty="0"/>
          </a:p>
          <a:p>
            <a:pPr algn="just"/>
            <a:r>
              <a:rPr lang="ru-RU" dirty="0" smtClean="0"/>
              <a:t>	В двух </a:t>
            </a:r>
            <a:r>
              <a:rPr lang="ru-RU" dirty="0"/>
              <a:t>полуфиналах турнира встретятся победители четвертьфинальных пар. Полуфинальные матчи состоятся в Санкт-Петербурге — 10 июля и в Москве на стадионе «Лужники» — 11 июля.</a:t>
            </a:r>
          </a:p>
          <a:p>
            <a:pPr algn="just"/>
            <a:r>
              <a:rPr lang="ru-RU" dirty="0" smtClean="0"/>
              <a:t>	Примечательно</a:t>
            </a:r>
            <a:r>
              <a:rPr lang="ru-RU" dirty="0"/>
              <a:t>, что к полуфинальной стадии среди претендентов на титул остались только европейские команды.</a:t>
            </a:r>
          </a:p>
          <a:p>
            <a:pPr algn="just"/>
            <a:r>
              <a:rPr lang="ru-RU" dirty="0"/>
              <a:t>.</a:t>
            </a:r>
          </a:p>
          <a:p>
            <a:pPr algn="just"/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2725613"/>
              </p:ext>
            </p:extLst>
          </p:nvPr>
        </p:nvGraphicFramePr>
        <p:xfrm>
          <a:off x="6332537" y="3743326"/>
          <a:ext cx="3532188" cy="1246503"/>
        </p:xfrm>
        <a:graphic>
          <a:graphicData uri="http://schemas.openxmlformats.org/drawingml/2006/table">
            <a:tbl>
              <a:tblPr/>
              <a:tblGrid>
                <a:gridCol w="2724944">
                  <a:extLst>
                    <a:ext uri="{9D8B030D-6E8A-4147-A177-3AD203B41FA5}">
                      <a16:colId xmlns:a16="http://schemas.microsoft.com/office/drawing/2014/main" val="2486969530"/>
                    </a:ext>
                  </a:extLst>
                </a:gridCol>
                <a:gridCol w="807244">
                  <a:extLst>
                    <a:ext uri="{9D8B030D-6E8A-4147-A177-3AD203B41FA5}">
                      <a16:colId xmlns:a16="http://schemas.microsoft.com/office/drawing/2014/main" val="4283221501"/>
                    </a:ext>
                  </a:extLst>
                </a:gridCol>
              </a:tblGrid>
              <a:tr h="415501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команды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счет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8054929"/>
                  </a:ext>
                </a:extLst>
              </a:tr>
              <a:tr h="415501">
                <a:tc>
                  <a:txBody>
                    <a:bodyPr/>
                    <a:lstStyle/>
                    <a:p>
                      <a:pPr algn="ctr"/>
                      <a:r>
                        <a:rPr lang="ru-RU" u="none" strike="noStrike">
                          <a:solidFill>
                            <a:srgbClr val="800000"/>
                          </a:solidFill>
                          <a:effectLst/>
                          <a:latin typeface="tahoma" panose="020B0604030504040204" pitchFamily="34" charset="0"/>
                          <a:hlinkClick r:id="rId2"/>
                        </a:rPr>
                        <a:t>Франция — Бельгия</a:t>
                      </a:r>
                      <a:endParaRPr lang="ru-RU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 : 0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3019005"/>
                  </a:ext>
                </a:extLst>
              </a:tr>
              <a:tr h="415501">
                <a:tc>
                  <a:txBody>
                    <a:bodyPr/>
                    <a:lstStyle/>
                    <a:p>
                      <a:pPr algn="ctr"/>
                      <a:r>
                        <a:rPr lang="ru-RU" u="none" strike="noStrike">
                          <a:solidFill>
                            <a:srgbClr val="800000"/>
                          </a:solidFill>
                          <a:effectLst/>
                          <a:latin typeface="tahoma" panose="020B0604030504040204" pitchFamily="34" charset="0"/>
                          <a:hlinkClick r:id="rId3"/>
                        </a:rPr>
                        <a:t>Англия — Хорватия</a:t>
                      </a:r>
                      <a:endParaRPr lang="ru-RU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 : 2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99237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52257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38893" y="372019"/>
            <a:ext cx="3657600" cy="582827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Стадия плей-офф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640351" y="1238796"/>
            <a:ext cx="7246349" cy="5123904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b="1" dirty="0"/>
              <a:t>Полуфинал</a:t>
            </a:r>
            <a:endParaRPr lang="ru-RU" dirty="0"/>
          </a:p>
          <a:p>
            <a:pPr algn="just"/>
            <a:r>
              <a:rPr lang="ru-RU" dirty="0" smtClean="0"/>
              <a:t>	В двух </a:t>
            </a:r>
            <a:r>
              <a:rPr lang="ru-RU" dirty="0"/>
              <a:t>полуфиналах турнира встретятся победители четвертьфинальных пар. Полуфинальные матчи состоятся в Санкт-Петербурге — 10 июля и в Москве на стадионе «Лужники» — 11 июля.</a:t>
            </a:r>
          </a:p>
          <a:p>
            <a:pPr algn="just"/>
            <a:r>
              <a:rPr lang="ru-RU" dirty="0" smtClean="0"/>
              <a:t>	Примечательно</a:t>
            </a:r>
            <a:r>
              <a:rPr lang="ru-RU" dirty="0"/>
              <a:t>, что к полуфинальной стадии среди претендентов на титул остались только европейские команды</a:t>
            </a:r>
            <a:r>
              <a:rPr lang="ru-RU" dirty="0" smtClean="0"/>
              <a:t>.</a:t>
            </a:r>
          </a:p>
          <a:p>
            <a:pPr algn="ctr"/>
            <a:r>
              <a:rPr lang="ru-RU" b="1" dirty="0"/>
              <a:t>Матч за 3-е место</a:t>
            </a:r>
            <a:endParaRPr lang="ru-RU" dirty="0"/>
          </a:p>
          <a:p>
            <a:pPr algn="just"/>
            <a:r>
              <a:rPr lang="ru-RU" dirty="0" smtClean="0"/>
              <a:t>	Матч </a:t>
            </a:r>
            <a:r>
              <a:rPr lang="ru-RU" dirty="0"/>
              <a:t>за третье место между командами Бельгии и Англии состоялся 14 июля на арене «Санкт-Петербург». Примечательно, что этот матч стал уже вторым между командами на этом турнире — в групповом турнире эти команды выступали в одной группе. В первой игре бельгийцы победили со счетом 1:0</a:t>
            </a:r>
            <a:r>
              <a:rPr lang="ru-RU" dirty="0" smtClean="0"/>
              <a:t>.</a:t>
            </a:r>
          </a:p>
          <a:p>
            <a:pPr algn="just"/>
            <a:r>
              <a:rPr lang="ru-RU" dirty="0" smtClean="0"/>
              <a:t> </a:t>
            </a:r>
            <a:r>
              <a:rPr lang="ru-RU" dirty="0"/>
              <a:t>В матче за 3-е место сборная Бельгии одержала более уверенную победу со счетом 2:0 и впервые в своей футбольной истории завоевала бронзовые медали чемпионата мира. В сборной Бельгии на 4-й минуте отличился защитник Томас </a:t>
            </a:r>
            <a:r>
              <a:rPr lang="ru-RU" dirty="0" err="1"/>
              <a:t>Менье</a:t>
            </a:r>
            <a:r>
              <a:rPr lang="ru-RU" dirty="0"/>
              <a:t>, а на 82-й минуте </a:t>
            </a:r>
            <a:r>
              <a:rPr lang="ru-RU" dirty="0" err="1"/>
              <a:t>Эден</a:t>
            </a:r>
            <a:r>
              <a:rPr lang="ru-RU" dirty="0"/>
              <a:t> </a:t>
            </a:r>
            <a:r>
              <a:rPr lang="ru-RU" dirty="0" err="1"/>
              <a:t>Азар</a:t>
            </a:r>
            <a:r>
              <a:rPr lang="ru-RU" dirty="0"/>
              <a:t> довел счет до победного</a:t>
            </a:r>
            <a:r>
              <a:rPr lang="ru-RU" dirty="0" smtClean="0"/>
              <a:t>.</a:t>
            </a:r>
            <a:endParaRPr lang="ru-RU" dirty="0"/>
          </a:p>
          <a:p>
            <a:pPr algn="just"/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98320"/>
              </p:ext>
            </p:extLst>
          </p:nvPr>
        </p:nvGraphicFramePr>
        <p:xfrm>
          <a:off x="8443232" y="1466851"/>
          <a:ext cx="3532188" cy="1246503"/>
        </p:xfrm>
        <a:graphic>
          <a:graphicData uri="http://schemas.openxmlformats.org/drawingml/2006/table">
            <a:tbl>
              <a:tblPr/>
              <a:tblGrid>
                <a:gridCol w="2724944">
                  <a:extLst>
                    <a:ext uri="{9D8B030D-6E8A-4147-A177-3AD203B41FA5}">
                      <a16:colId xmlns:a16="http://schemas.microsoft.com/office/drawing/2014/main" val="2486969530"/>
                    </a:ext>
                  </a:extLst>
                </a:gridCol>
                <a:gridCol w="807244">
                  <a:extLst>
                    <a:ext uri="{9D8B030D-6E8A-4147-A177-3AD203B41FA5}">
                      <a16:colId xmlns:a16="http://schemas.microsoft.com/office/drawing/2014/main" val="4283221501"/>
                    </a:ext>
                  </a:extLst>
                </a:gridCol>
              </a:tblGrid>
              <a:tr h="415501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команды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счет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8054929"/>
                  </a:ext>
                </a:extLst>
              </a:tr>
              <a:tr h="415501">
                <a:tc>
                  <a:txBody>
                    <a:bodyPr/>
                    <a:lstStyle/>
                    <a:p>
                      <a:pPr algn="ctr"/>
                      <a:r>
                        <a:rPr lang="ru-RU" u="none" strike="noStrike">
                          <a:solidFill>
                            <a:srgbClr val="800000"/>
                          </a:solidFill>
                          <a:effectLst/>
                          <a:latin typeface="tahoma" panose="020B0604030504040204" pitchFamily="34" charset="0"/>
                          <a:hlinkClick r:id="rId2"/>
                        </a:rPr>
                        <a:t>Франция — Бельгия</a:t>
                      </a:r>
                      <a:endParaRPr lang="ru-RU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 : 0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3019005"/>
                  </a:ext>
                </a:extLst>
              </a:tr>
              <a:tr h="415501">
                <a:tc>
                  <a:txBody>
                    <a:bodyPr/>
                    <a:lstStyle/>
                    <a:p>
                      <a:pPr algn="ctr"/>
                      <a:r>
                        <a:rPr lang="ru-RU" u="none" strike="noStrike">
                          <a:solidFill>
                            <a:srgbClr val="800000"/>
                          </a:solidFill>
                          <a:effectLst/>
                          <a:latin typeface="tahoma" panose="020B0604030504040204" pitchFamily="34" charset="0"/>
                          <a:hlinkClick r:id="rId3"/>
                        </a:rPr>
                        <a:t>Англия — Хорватия</a:t>
                      </a:r>
                      <a:endParaRPr lang="ru-RU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 : 2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99237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33838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38893" y="372019"/>
            <a:ext cx="3657600" cy="582827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Стадия плей-офф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640351" y="1238795"/>
            <a:ext cx="6379573" cy="5342979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Финал</a:t>
            </a:r>
            <a:endParaRPr lang="ru-RU" dirty="0"/>
          </a:p>
          <a:p>
            <a:pPr algn="just"/>
            <a:r>
              <a:rPr lang="ru-RU" dirty="0" smtClean="0"/>
              <a:t> 	</a:t>
            </a:r>
            <a:r>
              <a:rPr lang="ru-RU" dirty="0" smtClean="0">
                <a:solidFill>
                  <a:srgbClr val="002060"/>
                </a:solidFill>
              </a:rPr>
              <a:t>Финал </a:t>
            </a:r>
            <a:r>
              <a:rPr lang="ru-RU" dirty="0">
                <a:solidFill>
                  <a:srgbClr val="002060"/>
                </a:solidFill>
              </a:rPr>
              <a:t>чемпионата мира между командами Франции и Хорватии состоится 15 июля на арене «Лужники». Для сборной Франции это уже третий финал в ее футбольной истории. Первый раз французы играли в финале домашнего чемпионата 1998 года и стали чемпионами мира, уверенно переиграв сборную со счетом 3:0. Во второй раз сборная Франции играла в финале в 2006 году. В этом матче они встречались с итальянцами и уступили им в серии послематчевых пенальти.</a:t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dirty="0">
                <a:solidFill>
                  <a:srgbClr val="002060"/>
                </a:solidFill>
              </a:rPr>
              <a:t>Для сборной Хорватии это первый выход в финал чемпионата мира.</a:t>
            </a:r>
          </a:p>
          <a:p>
            <a:pPr algn="just"/>
            <a:r>
              <a:rPr lang="ru-RU" dirty="0" smtClean="0">
                <a:solidFill>
                  <a:srgbClr val="002060"/>
                </a:solidFill>
              </a:rPr>
              <a:t>	В </a:t>
            </a:r>
            <a:r>
              <a:rPr lang="ru-RU" dirty="0">
                <a:solidFill>
                  <a:srgbClr val="002060"/>
                </a:solidFill>
              </a:rPr>
              <a:t>красивом и драматичном финальном матче сборная Франции победила сборную Хорватии со счетом 4:2 и стал чемпионом мира по футболу 2018 года. Франция стала двукратными обладателем высшего футбольного титула. Серебряные медали чемпионата достались сборной Хорватии, которая добилась наивысшего результата в своей футбольной истории.</a:t>
            </a:r>
          </a:p>
          <a:p>
            <a:pPr algn="just"/>
            <a:endParaRPr lang="ru-RU" dirty="0"/>
          </a:p>
        </p:txBody>
      </p:sp>
      <p:pic>
        <p:nvPicPr>
          <p:cNvPr id="7" name="Рисунок 6" descr="https://img.fifa.com/image/upload/t_s2/a6tshzs3pwcly3wnj98a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2987" y="1601788"/>
            <a:ext cx="4418013" cy="38941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904395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38892" y="372019"/>
            <a:ext cx="4743157" cy="582827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Лучшие бомбардиры ЧМ-2018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640352" y="1238795"/>
            <a:ext cx="5274674" cy="4057105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Гарри </a:t>
            </a:r>
            <a:r>
              <a:rPr lang="ru-RU" dirty="0" err="1">
                <a:solidFill>
                  <a:srgbClr val="002060"/>
                </a:solidFill>
              </a:rPr>
              <a:t>Кейн</a:t>
            </a:r>
            <a:r>
              <a:rPr lang="ru-RU" dirty="0">
                <a:solidFill>
                  <a:srgbClr val="002060"/>
                </a:solidFill>
              </a:rPr>
              <a:t> (Англия) — 6</a:t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dirty="0" err="1">
                <a:solidFill>
                  <a:srgbClr val="002060"/>
                </a:solidFill>
              </a:rPr>
              <a:t>Криштиану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Роналду</a:t>
            </a:r>
            <a:r>
              <a:rPr lang="ru-RU" dirty="0">
                <a:solidFill>
                  <a:srgbClr val="002060"/>
                </a:solidFill>
              </a:rPr>
              <a:t> (Португалия) — 4</a:t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dirty="0" err="1">
                <a:solidFill>
                  <a:srgbClr val="002060"/>
                </a:solidFill>
              </a:rPr>
              <a:t>Ромелу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Лукаку</a:t>
            </a:r>
            <a:r>
              <a:rPr lang="ru-RU" dirty="0">
                <a:solidFill>
                  <a:srgbClr val="002060"/>
                </a:solidFill>
              </a:rPr>
              <a:t> (Бельгия) — 4</a:t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dirty="0">
                <a:solidFill>
                  <a:srgbClr val="002060"/>
                </a:solidFill>
              </a:rPr>
              <a:t>Денис </a:t>
            </a:r>
            <a:r>
              <a:rPr lang="ru-RU" dirty="0" err="1">
                <a:solidFill>
                  <a:srgbClr val="002060"/>
                </a:solidFill>
              </a:rPr>
              <a:t>Черышев</a:t>
            </a:r>
            <a:r>
              <a:rPr lang="ru-RU" dirty="0">
                <a:solidFill>
                  <a:srgbClr val="002060"/>
                </a:solidFill>
              </a:rPr>
              <a:t> (Россия) — 4</a:t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dirty="0">
                <a:solidFill>
                  <a:srgbClr val="002060"/>
                </a:solidFill>
              </a:rPr>
              <a:t>Антуан </a:t>
            </a:r>
            <a:r>
              <a:rPr lang="ru-RU" dirty="0" err="1">
                <a:solidFill>
                  <a:srgbClr val="002060"/>
                </a:solidFill>
              </a:rPr>
              <a:t>Гризманн</a:t>
            </a:r>
            <a:r>
              <a:rPr lang="ru-RU" dirty="0">
                <a:solidFill>
                  <a:srgbClr val="002060"/>
                </a:solidFill>
              </a:rPr>
              <a:t> (Франция) — 4</a:t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dirty="0" err="1">
                <a:solidFill>
                  <a:srgbClr val="002060"/>
                </a:solidFill>
              </a:rPr>
              <a:t>Килиан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Мбаппе</a:t>
            </a:r>
            <a:r>
              <a:rPr lang="ru-RU" dirty="0">
                <a:solidFill>
                  <a:srgbClr val="002060"/>
                </a:solidFill>
              </a:rPr>
              <a:t> (Франция) — 4</a:t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dirty="0">
                <a:solidFill>
                  <a:srgbClr val="002060"/>
                </a:solidFill>
              </a:rPr>
              <a:t>Артем Дзюба (Россия) — 3</a:t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dirty="0">
                <a:solidFill>
                  <a:srgbClr val="002060"/>
                </a:solidFill>
              </a:rPr>
              <a:t>Диего </a:t>
            </a:r>
            <a:r>
              <a:rPr lang="ru-RU" dirty="0" err="1">
                <a:solidFill>
                  <a:srgbClr val="002060"/>
                </a:solidFill>
              </a:rPr>
              <a:t>Коста</a:t>
            </a:r>
            <a:r>
              <a:rPr lang="ru-RU" dirty="0">
                <a:solidFill>
                  <a:srgbClr val="002060"/>
                </a:solidFill>
              </a:rPr>
              <a:t> (Испания) — 3</a:t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dirty="0" err="1">
                <a:solidFill>
                  <a:srgbClr val="002060"/>
                </a:solidFill>
              </a:rPr>
              <a:t>Эдинсон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Кавани</a:t>
            </a:r>
            <a:r>
              <a:rPr lang="ru-RU" dirty="0">
                <a:solidFill>
                  <a:srgbClr val="002060"/>
                </a:solidFill>
              </a:rPr>
              <a:t> (Уругвай) — 3</a:t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dirty="0" err="1">
                <a:solidFill>
                  <a:srgbClr val="002060"/>
                </a:solidFill>
              </a:rPr>
              <a:t>Йерри</a:t>
            </a:r>
            <a:r>
              <a:rPr lang="ru-RU" dirty="0">
                <a:solidFill>
                  <a:srgbClr val="002060"/>
                </a:solidFill>
              </a:rPr>
              <a:t> Мина (Колумбия) — 3</a:t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dirty="0" err="1">
                <a:solidFill>
                  <a:srgbClr val="002060"/>
                </a:solidFill>
              </a:rPr>
              <a:t>Эден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Адар</a:t>
            </a:r>
            <a:r>
              <a:rPr lang="ru-RU" dirty="0">
                <a:solidFill>
                  <a:srgbClr val="002060"/>
                </a:solidFill>
              </a:rPr>
              <a:t> (Бельгия) — 3</a:t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dirty="0">
                <a:solidFill>
                  <a:srgbClr val="002060"/>
                </a:solidFill>
              </a:rPr>
              <a:t>Иван </a:t>
            </a:r>
            <a:r>
              <a:rPr lang="ru-RU" dirty="0" err="1">
                <a:solidFill>
                  <a:srgbClr val="002060"/>
                </a:solidFill>
              </a:rPr>
              <a:t>Перишич</a:t>
            </a:r>
            <a:r>
              <a:rPr lang="ru-RU" dirty="0">
                <a:solidFill>
                  <a:srgbClr val="002060"/>
                </a:solidFill>
              </a:rPr>
              <a:t> (Хорватия) — 3</a:t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dirty="0">
                <a:solidFill>
                  <a:srgbClr val="002060"/>
                </a:solidFill>
              </a:rPr>
              <a:t>Марио </a:t>
            </a:r>
            <a:r>
              <a:rPr lang="ru-RU" dirty="0" err="1">
                <a:solidFill>
                  <a:srgbClr val="002060"/>
                </a:solidFill>
              </a:rPr>
              <a:t>Манджукич</a:t>
            </a:r>
            <a:r>
              <a:rPr lang="ru-RU" dirty="0">
                <a:solidFill>
                  <a:srgbClr val="002060"/>
                </a:solidFill>
              </a:rPr>
              <a:t> (Хорватия) — 3.</a:t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dirty="0">
                <a:solidFill>
                  <a:srgbClr val="002060"/>
                </a:solidFill>
              </a:rPr>
              <a:t>Более 15 футболистов забили по 2 мяча.</a:t>
            </a:r>
          </a:p>
          <a:p>
            <a:pPr algn="just"/>
            <a:endParaRPr lang="ru-RU" dirty="0"/>
          </a:p>
        </p:txBody>
      </p:sp>
      <p:pic>
        <p:nvPicPr>
          <p:cNvPr id="8194" name="Picture 2" descr="http://www.readfootball.com/sites/default/files/news-img/1428_33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3400" y="1072628"/>
            <a:ext cx="5852583" cy="43894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9129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38892" y="372019"/>
            <a:ext cx="5486108" cy="582827"/>
          </a:xfrm>
        </p:spPr>
        <p:txBody>
          <a:bodyPr>
            <a:normAutofit/>
          </a:bodyPr>
          <a:lstStyle/>
          <a:p>
            <a:r>
              <a:rPr lang="ru-RU" b="1" dirty="0"/>
              <a:t>Награды и призы чемпионата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640352" y="1238795"/>
            <a:ext cx="5274674" cy="4057105"/>
          </a:xfrm>
        </p:spPr>
        <p:txBody>
          <a:bodyPr>
            <a:normAutofit/>
          </a:bodyPr>
          <a:lstStyle/>
          <a:p>
            <a:r>
              <a:rPr lang="ru-RU" dirty="0" smtClean="0"/>
              <a:t>«</a:t>
            </a:r>
            <a:r>
              <a:rPr lang="ru-RU" dirty="0"/>
              <a:t>Золотой мяч» (лучший игрок чемпионата) — Лука </a:t>
            </a:r>
            <a:r>
              <a:rPr lang="ru-RU" dirty="0" err="1"/>
              <a:t>Модрич</a:t>
            </a:r>
            <a:r>
              <a:rPr lang="ru-RU" dirty="0"/>
              <a:t> (Хорватия)</a:t>
            </a:r>
            <a:br>
              <a:rPr lang="ru-RU" dirty="0"/>
            </a:br>
            <a:r>
              <a:rPr lang="ru-RU" dirty="0"/>
              <a:t>«Серебряный мяч» — </a:t>
            </a:r>
            <a:r>
              <a:rPr lang="ru-RU" dirty="0" err="1"/>
              <a:t>Эден</a:t>
            </a:r>
            <a:r>
              <a:rPr lang="ru-RU" dirty="0"/>
              <a:t> </a:t>
            </a:r>
            <a:r>
              <a:rPr lang="ru-RU" dirty="0" err="1"/>
              <a:t>Адар</a:t>
            </a:r>
            <a:r>
              <a:rPr lang="ru-RU" dirty="0"/>
              <a:t> (Бельгия)</a:t>
            </a:r>
            <a:br>
              <a:rPr lang="ru-RU" dirty="0"/>
            </a:br>
            <a:r>
              <a:rPr lang="ru-RU" dirty="0"/>
              <a:t>«Бронзовый мяч» — Антуан </a:t>
            </a:r>
            <a:r>
              <a:rPr lang="ru-RU" dirty="0" err="1"/>
              <a:t>Гризманн</a:t>
            </a:r>
            <a:r>
              <a:rPr lang="ru-RU" dirty="0"/>
              <a:t> (Франция)</a:t>
            </a:r>
            <a:br>
              <a:rPr lang="ru-RU" dirty="0"/>
            </a:br>
            <a:r>
              <a:rPr lang="ru-RU" dirty="0"/>
              <a:t>«Золотая </a:t>
            </a:r>
            <a:r>
              <a:rPr lang="ru-RU" dirty="0" err="1"/>
              <a:t>бутса</a:t>
            </a:r>
            <a:r>
              <a:rPr lang="ru-RU" dirty="0"/>
              <a:t>» (лучший бомбардир турнира) — Гарри </a:t>
            </a:r>
            <a:r>
              <a:rPr lang="ru-RU" dirty="0" err="1"/>
              <a:t>Кейн</a:t>
            </a:r>
            <a:r>
              <a:rPr lang="ru-RU" dirty="0"/>
              <a:t> (Англия)</a:t>
            </a:r>
            <a:br>
              <a:rPr lang="ru-RU" dirty="0"/>
            </a:br>
            <a:r>
              <a:rPr lang="ru-RU" dirty="0"/>
              <a:t>«Золотая перчатка» (лучший вратарь чемпионата – приз им. Льва Яшина) — </a:t>
            </a:r>
            <a:r>
              <a:rPr lang="ru-RU" dirty="0" err="1"/>
              <a:t>Тибо</a:t>
            </a:r>
            <a:r>
              <a:rPr lang="ru-RU" dirty="0"/>
              <a:t> </a:t>
            </a:r>
            <a:r>
              <a:rPr lang="ru-RU" dirty="0" err="1"/>
              <a:t>Куртуа</a:t>
            </a:r>
            <a:r>
              <a:rPr lang="ru-RU" dirty="0"/>
              <a:t> (Бельгия)</a:t>
            </a:r>
            <a:br>
              <a:rPr lang="ru-RU" dirty="0"/>
            </a:br>
            <a:r>
              <a:rPr lang="ru-RU" dirty="0"/>
              <a:t>Приз лучшего молодого игрока — </a:t>
            </a:r>
            <a:r>
              <a:rPr lang="ru-RU" dirty="0" err="1"/>
              <a:t>Килиан</a:t>
            </a:r>
            <a:r>
              <a:rPr lang="ru-RU" dirty="0"/>
              <a:t> </a:t>
            </a:r>
            <a:r>
              <a:rPr lang="ru-RU" dirty="0" err="1"/>
              <a:t>Мбаппе</a:t>
            </a:r>
            <a:r>
              <a:rPr lang="ru-RU" dirty="0"/>
              <a:t> (Франция)</a:t>
            </a:r>
            <a:br>
              <a:rPr lang="ru-RU" dirty="0"/>
            </a:br>
            <a:r>
              <a:rPr lang="ru-RU" dirty="0"/>
              <a:t>Приз «За честную игру FIFA» — сборная Испании</a:t>
            </a:r>
          </a:p>
        </p:txBody>
      </p:sp>
      <p:pic>
        <p:nvPicPr>
          <p:cNvPr id="5" name="Рисунок 4" descr="https://img.fifa.com/image/upload/t_l2/ro5kwcvuyb1znptnm659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45" r="-1"/>
          <a:stretch/>
        </p:blipFill>
        <p:spPr bwMode="auto">
          <a:xfrm>
            <a:off x="6143626" y="1533525"/>
            <a:ext cx="5657850" cy="48577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768495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38892" y="372019"/>
            <a:ext cx="5486108" cy="582827"/>
          </a:xfrm>
        </p:spPr>
        <p:txBody>
          <a:bodyPr>
            <a:normAutofit/>
          </a:bodyPr>
          <a:lstStyle/>
          <a:p>
            <a:r>
              <a:rPr lang="ru-RU" b="1" dirty="0"/>
              <a:t>Лучший гол чемпионата мира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640352" y="1238795"/>
            <a:ext cx="5274674" cy="4057105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	В </a:t>
            </a:r>
            <a:r>
              <a:rPr lang="ru-RU" dirty="0"/>
              <a:t>списке голосования участвовало 18 голов, среди которых также были голы игроков сборной России Дениса </a:t>
            </a:r>
            <a:r>
              <a:rPr lang="ru-RU" dirty="0" err="1"/>
              <a:t>Черышева</a:t>
            </a:r>
            <a:r>
              <a:rPr lang="ru-RU" dirty="0"/>
              <a:t> и Артема Дзюбы.</a:t>
            </a:r>
          </a:p>
          <a:p>
            <a:pPr algn="just"/>
            <a:r>
              <a:rPr lang="ru-RU" dirty="0" smtClean="0"/>
              <a:t>	Лучшим </a:t>
            </a:r>
            <a:r>
              <a:rPr lang="ru-RU" dirty="0"/>
              <a:t>голом на турнире признан гол защитника сборной Франции </a:t>
            </a:r>
            <a:r>
              <a:rPr lang="ru-RU" dirty="0" err="1"/>
              <a:t>Бенжамена</a:t>
            </a:r>
            <a:r>
              <a:rPr lang="ru-RU" dirty="0"/>
              <a:t> </a:t>
            </a:r>
            <a:r>
              <a:rPr lang="ru-RU" dirty="0" err="1"/>
              <a:t>Павара</a:t>
            </a:r>
            <a:r>
              <a:rPr lang="ru-RU" dirty="0"/>
              <a:t> в ворота сборной Аргентины (4:3) в матче 1/8 финала ЧМ-2018.</a:t>
            </a:r>
          </a:p>
          <a:p>
            <a:endParaRPr lang="ru-RU" dirty="0"/>
          </a:p>
        </p:txBody>
      </p:sp>
      <p:pic>
        <p:nvPicPr>
          <p:cNvPr id="9218" name="Picture 2" descr="http://itd2.mycdn.me/image?id=871332677023&amp;t=20&amp;plc=WEB&amp;tkn=*Xja_1F3hRGnhbOc--ephkGQvDR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2500" y="2515145"/>
            <a:ext cx="5759451" cy="384150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19502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03858" y="391069"/>
            <a:ext cx="3457283" cy="582827"/>
          </a:xfrm>
        </p:spPr>
        <p:txBody>
          <a:bodyPr>
            <a:normAutofit/>
          </a:bodyPr>
          <a:lstStyle/>
          <a:p>
            <a:r>
              <a:rPr lang="ru-RU" b="1" dirty="0"/>
              <a:t>Интересные факты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640351" y="1104900"/>
            <a:ext cx="10942049" cy="5419725"/>
          </a:xfrm>
        </p:spPr>
        <p:txBody>
          <a:bodyPr>
            <a:normAutofit/>
          </a:bodyPr>
          <a:lstStyle/>
          <a:p>
            <a:pPr marL="285750" lvl="0" indent="-285750" algn="just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</a:pPr>
            <a:r>
              <a:rPr lang="ru-RU" altLang="ru-RU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Единственным футболистом на планете, который трижды становился чемпионом мира по футболу, до сих пор остается </a:t>
            </a:r>
            <a:r>
              <a:rPr lang="ru-RU" altLang="ru-RU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легендерный</a:t>
            </a:r>
            <a:r>
              <a:rPr lang="ru-RU" altLang="ru-RU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бразильский футболист</a:t>
            </a:r>
            <a:r>
              <a:rPr lang="ru-RU" altLang="ru-RU" dirty="0">
                <a:solidFill>
                  <a:srgbClr val="00206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r>
              <a:rPr lang="ru-RU" altLang="ru-RU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Пеле</a:t>
            </a:r>
            <a:r>
              <a:rPr lang="ru-RU" altLang="ru-RU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ru-RU" altLang="ru-RU" sz="20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lvl="0" indent="-285750" algn="just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</a:pPr>
            <a:r>
              <a:rPr lang="ru-RU" altLang="ru-RU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Нападающий сборной России Олег Саленко является единственным в мире футболистом, сумевшим забить пять голов в одном матче. Это произошло на ЧМ-1994, когда ему удался пента-</a:t>
            </a:r>
            <a:r>
              <a:rPr lang="ru-RU" altLang="ru-RU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трик</a:t>
            </a:r>
            <a:r>
              <a:rPr lang="ru-RU" altLang="ru-RU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в ворота сборной Камеруна.</a:t>
            </a:r>
            <a:endParaRPr lang="ru-RU" altLang="ru-RU" sz="20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lvl="0" indent="-285750" algn="just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</a:pPr>
            <a:r>
              <a:rPr lang="ru-RU" altLang="ru-RU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Самым возрастным футболистом, когда-либо игравшим в финальных стадиях чемпионатов мира является колумбийский голкипер </a:t>
            </a:r>
            <a:r>
              <a:rPr lang="ru-RU" altLang="ru-RU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Мондрагон</a:t>
            </a:r>
            <a:r>
              <a:rPr lang="ru-RU" altLang="ru-RU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Он вышел на поле в матче с Японией на ЧМ-2014 в возрасте 43 лет и трех дней. Но этот рекорд был побит на этом чемпионате, т.к. в играх турнира принял участие голкипер сборной Египта </a:t>
            </a:r>
            <a:r>
              <a:rPr lang="ru-RU" altLang="ru-RU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Эссаму</a:t>
            </a:r>
            <a:r>
              <a:rPr lang="ru-RU" altLang="ru-RU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Эль-</a:t>
            </a:r>
            <a:r>
              <a:rPr lang="ru-RU" altLang="ru-RU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Хадари</a:t>
            </a:r>
            <a:r>
              <a:rPr lang="ru-RU" altLang="ru-RU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которому уже исполнилось 45 лет и почти пять месяцев!</a:t>
            </a:r>
            <a:endParaRPr lang="ru-RU" altLang="ru-RU" sz="20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lvl="0" indent="-285750" algn="just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</a:pPr>
            <a:r>
              <a:rPr lang="ru-RU" altLang="ru-RU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Впервые в истории проведения чемпионатов мира на этом турнире была использована система </a:t>
            </a:r>
            <a:r>
              <a:rPr lang="ru-RU" altLang="ru-RU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видеопомощи</a:t>
            </a:r>
            <a:r>
              <a:rPr lang="ru-RU" altLang="ru-RU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арбитрам (VAR), которая впервые на высшем уровне была обкатана на</a:t>
            </a:r>
            <a:r>
              <a:rPr lang="ru-RU" altLang="ru-RU" dirty="0">
                <a:solidFill>
                  <a:srgbClr val="00206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r>
              <a:rPr lang="ru-RU" altLang="ru-RU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Кубке Конфедераций, </a:t>
            </a:r>
            <a:r>
              <a:rPr lang="ru-RU" altLang="ru-RU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проходившем </a:t>
            </a:r>
            <a:r>
              <a:rPr lang="ru-RU" altLang="ru-RU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также в России летом 2017 года.</a:t>
            </a:r>
            <a:endParaRPr lang="ru-RU" altLang="ru-RU" sz="20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</a:pPr>
            <a:r>
              <a:rPr lang="ru-RU" altLang="ru-RU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На третьем подряд чемпионате мира </a:t>
            </a:r>
            <a:r>
              <a:rPr lang="ru-RU" altLang="ru-RU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действующй</a:t>
            </a:r>
            <a:r>
              <a:rPr lang="ru-RU" altLang="ru-RU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чемпион мира не смог преодолеть стадию группового этапа. На этом турнире сборная Германии, действующий чемпион мира не смогла пробиться в стадию плей-офф. На чемпионате мира 2014 года из группы не вышла сборная Испании, а на чемпионате мира 2010 года </a:t>
            </a:r>
            <a:r>
              <a:rPr lang="ru-RU" altLang="ru-RU" dirty="0">
                <a:solidFill>
                  <a:srgbClr val="00206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–</a:t>
            </a:r>
            <a:r>
              <a:rPr lang="ru-RU" altLang="ru-RU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сборная Италии.</a:t>
            </a:r>
            <a:endParaRPr lang="ru-RU" altLang="ru-RU" sz="20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lvl="0" indent="-285750" algn="just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</a:pPr>
            <a:r>
              <a:rPr lang="ru-RU" altLang="ru-RU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После победы в серии послематчевых пенальти над сборной Испании национальная сборная России впервые в своей футбольной истории пробилась в 1/4 финала чемпионата.</a:t>
            </a:r>
            <a:endParaRPr lang="ru-RU" altLang="ru-RU" sz="20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lvl="0" indent="-285750" algn="just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</a:pPr>
            <a:r>
              <a:rPr lang="ru-RU" altLang="ru-RU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Так как после окончания четвертьфинальных матчей среди команд, претендующих на победу остались только сборные, представляющие Европу, нынешний чемпионат стал четвертым подряд, в котором чемпионский титул завоевала европейская </a:t>
            </a:r>
            <a:r>
              <a:rPr lang="ru-RU" altLang="ru-RU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сборная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04116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Чемпионат мира по футболу 2018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b="1" dirty="0" smtClean="0"/>
              <a:t>	</a:t>
            </a:r>
            <a:r>
              <a:rPr lang="ru-RU" b="1" dirty="0"/>
              <a:t>Чемпионат мира по футболу 2018 года</a:t>
            </a:r>
            <a:r>
              <a:rPr lang="ru-RU" dirty="0"/>
              <a:t> — 21-й чемпионат мира (ЧМ) по футболу ФИФА, финальная часть которого прошла в России с 14 июня по 15 июля 2018 года. Россия в первый раз в своей истории стала страной-хозяйкой мирового чемпионата по футболу, кроме того, он впервые проводился в Восточной Европе. Также в первый раз </a:t>
            </a:r>
            <a:r>
              <a:rPr lang="ru-RU" dirty="0" err="1"/>
              <a:t>мундиаль</a:t>
            </a:r>
            <a:r>
              <a:rPr lang="ru-RU" dirty="0"/>
              <a:t> проходил на территории сразу двух частей света — Европы и Азии. ЧМ-2018 проводился на 12 стадионах в 11 российских городах. Это первый чемпионат мира по футболу, на котором использовалась система </a:t>
            </a:r>
            <a:r>
              <a:rPr lang="ru-RU" dirty="0" err="1"/>
              <a:t>видеопомощи</a:t>
            </a:r>
            <a:r>
              <a:rPr lang="ru-RU" dirty="0"/>
              <a:t> арбитрам.</a:t>
            </a:r>
          </a:p>
        </p:txBody>
      </p:sp>
    </p:spTree>
    <p:extLst>
      <p:ext uri="{BB962C8B-B14F-4D97-AF65-F5344CB8AC3E}">
        <p14:creationId xmlns:p14="http://schemas.microsoft.com/office/powerpoint/2010/main" val="34433689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69" r="26069"/>
          <a:stretch>
            <a:fillRect/>
          </a:stretch>
        </p:blipFill>
        <p:spPr/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399712" y="914400"/>
            <a:ext cx="6019800" cy="534428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dirty="0"/>
              <a:t>Талисман</a:t>
            </a:r>
          </a:p>
        </p:txBody>
      </p:sp>
      <p:sp>
        <p:nvSpPr>
          <p:cNvPr id="7" name="Текст 3"/>
          <p:cNvSpPr txBox="1">
            <a:spLocks/>
          </p:cNvSpPr>
          <p:nvPr/>
        </p:nvSpPr>
        <p:spPr>
          <a:xfrm>
            <a:off x="4679799" y="2049851"/>
            <a:ext cx="6021388" cy="185591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2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0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9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9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9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9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9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9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dirty="0" smtClean="0">
                <a:solidFill>
                  <a:srgbClr val="002060"/>
                </a:solidFill>
              </a:rPr>
              <a:t>	Официальным талисманом турнира стал Волк по кличке </a:t>
            </a:r>
            <a:r>
              <a:rPr lang="ru-RU" dirty="0" err="1" smtClean="0">
                <a:solidFill>
                  <a:srgbClr val="002060"/>
                </a:solidFill>
              </a:rPr>
              <a:t>Забивака</a:t>
            </a:r>
            <a:r>
              <a:rPr lang="ru-RU" dirty="0" smtClean="0">
                <a:solidFill>
                  <a:srgbClr val="002060"/>
                </a:solidFill>
              </a:rPr>
              <a:t>. Волк с коричнево-белой шерстью в футболке со словами RUSSIA 2018 с надетыми оранжевыми спортивными очками. 	Сочетание белого, синего и красного в футболке и шортах представляют национальные цвета команды России.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69357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5459" y="586696"/>
            <a:ext cx="7049059" cy="1093744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Эмблема турнира «Чемпионата мира по футболу 2018»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904736" y="2075935"/>
            <a:ext cx="6796216" cy="3698789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 smtClean="0"/>
              <a:t>	Центральная </a:t>
            </a:r>
            <a:r>
              <a:rPr lang="ru-RU" dirty="0"/>
              <a:t>часть эмблемы – кубок мира по футболу: футбольный мяч, который покоится на витой стойке. </a:t>
            </a:r>
            <a:endParaRPr lang="ru-RU" dirty="0" smtClean="0"/>
          </a:p>
          <a:p>
            <a:pPr algn="just"/>
            <a:r>
              <a:rPr lang="ru-RU" dirty="0"/>
              <a:t>	</a:t>
            </a:r>
            <a:r>
              <a:rPr lang="ru-RU" dirty="0" smtClean="0"/>
              <a:t>В </a:t>
            </a:r>
            <a:r>
              <a:rPr lang="ru-RU" dirty="0"/>
              <a:t>форме и цветах символа разработчики постарались передать национальный колорит страны-хозяйки. </a:t>
            </a:r>
            <a:endParaRPr lang="ru-RU" dirty="0" smtClean="0"/>
          </a:p>
          <a:p>
            <a:pPr algn="just"/>
            <a:r>
              <a:rPr lang="ru-RU" dirty="0"/>
              <a:t>	</a:t>
            </a:r>
            <a:r>
              <a:rPr lang="ru-RU" dirty="0" smtClean="0"/>
              <a:t>Главной </a:t>
            </a:r>
            <a:r>
              <a:rPr lang="ru-RU" dirty="0"/>
              <a:t>темой логотипа стали достижения России в космосе. Огненная стойка символизирует взлёт ракеты, мяч – первый спутник, а три синих полукружья с серебряными звёздочками – иллюминаторы, в которых отображаются звёзды. </a:t>
            </a:r>
            <a:endParaRPr lang="ru-RU" dirty="0" smtClean="0"/>
          </a:p>
          <a:p>
            <a:pPr algn="just"/>
            <a:r>
              <a:rPr lang="ru-RU" dirty="0"/>
              <a:t>	</a:t>
            </a:r>
            <a:r>
              <a:rPr lang="ru-RU" dirty="0" smtClean="0"/>
              <a:t>Под </a:t>
            </a:r>
            <a:r>
              <a:rPr lang="ru-RU" dirty="0"/>
              <a:t>витой стойкой выведена большая надпись «FIFA WORLD CUP RUSSIA 2018</a:t>
            </a:r>
            <a:r>
              <a:rPr lang="ru-RU" dirty="0" smtClean="0"/>
              <a:t>».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1" name="Picture 2" descr="Файл:FIFA World Cup 2018 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076" y="1762818"/>
            <a:ext cx="2744724" cy="3031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35299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90260" y="421248"/>
            <a:ext cx="5914060" cy="1371600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Церемония открытия чемпионата мира по футболу 2018 года</a:t>
            </a:r>
            <a:r>
              <a:rPr lang="ru-RU" dirty="0" smtClean="0"/>
              <a:t>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624795" y="2055724"/>
            <a:ext cx="5914061" cy="3771930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 smtClean="0"/>
              <a:t>	</a:t>
            </a:r>
            <a:r>
              <a:rPr lang="ru-RU" dirty="0"/>
              <a:t>Церемония открытия чемпионата мира началась в 17:30 (МСК) 14 июня на стадионе Лужники.</a:t>
            </a:r>
          </a:p>
          <a:p>
            <a:pPr algn="just"/>
            <a:r>
              <a:rPr lang="ru-RU" dirty="0" smtClean="0"/>
              <a:t>	Официально </a:t>
            </a:r>
            <a:r>
              <a:rPr lang="ru-RU" dirty="0"/>
              <a:t>чемпионат открыли президент Российской Федерации Владимир Путин и президент ФИФА </a:t>
            </a:r>
            <a:r>
              <a:rPr lang="ru-RU" dirty="0" err="1"/>
              <a:t>Джанни</a:t>
            </a:r>
            <a:r>
              <a:rPr lang="ru-RU" dirty="0"/>
              <a:t> </a:t>
            </a:r>
            <a:r>
              <a:rPr lang="ru-RU" dirty="0" err="1"/>
              <a:t>Инфантино</a:t>
            </a:r>
            <a:r>
              <a:rPr lang="ru-RU" dirty="0"/>
              <a:t>.</a:t>
            </a:r>
          </a:p>
          <a:p>
            <a:pPr algn="just"/>
            <a:r>
              <a:rPr lang="ru-RU" dirty="0" smtClean="0"/>
              <a:t>	Официальную </a:t>
            </a:r>
            <a:r>
              <a:rPr lang="ru-RU" dirty="0"/>
              <a:t>песню чемпионата мира-2018 исполнили американский актёр, хип-хоп-исполнитель </a:t>
            </a:r>
            <a:r>
              <a:rPr lang="ru-RU" dirty="0" err="1"/>
              <a:t>Уилл</a:t>
            </a:r>
            <a:r>
              <a:rPr lang="ru-RU" dirty="0"/>
              <a:t> Смит и Ники Джем, а также </a:t>
            </a:r>
            <a:r>
              <a:rPr lang="ru-RU" dirty="0" err="1"/>
              <a:t>косоварская</a:t>
            </a:r>
            <a:r>
              <a:rPr lang="ru-RU" dirty="0"/>
              <a:t> исполнительница Эра </a:t>
            </a:r>
            <a:r>
              <a:rPr lang="ru-RU" dirty="0" err="1"/>
              <a:t>Истрефи</a:t>
            </a:r>
            <a:r>
              <a:rPr lang="ru-RU" dirty="0"/>
              <a:t> и американский музыкант </a:t>
            </a:r>
            <a:r>
              <a:rPr lang="ru-RU" dirty="0" err="1"/>
              <a:t>Дипло</a:t>
            </a:r>
            <a:r>
              <a:rPr lang="ru-RU" dirty="0"/>
              <a:t>. На церемонии открытия спели солистка Венской оперы Аида </a:t>
            </a:r>
            <a:r>
              <a:rPr lang="ru-RU" dirty="0" err="1"/>
              <a:t>Гарифуллина</a:t>
            </a:r>
            <a:r>
              <a:rPr lang="ru-RU" dirty="0"/>
              <a:t> и британский поп-певец Робби Уильямс. В церемонии был задействован бразильский футболист </a:t>
            </a:r>
            <a:r>
              <a:rPr lang="ru-RU" dirty="0" err="1"/>
              <a:t>Роналдо</a:t>
            </a:r>
            <a:r>
              <a:rPr lang="ru-RU" dirty="0"/>
              <a:t>. Режиссёром шоу стал Феликс Михайлов.</a:t>
            </a:r>
          </a:p>
        </p:txBody>
      </p:sp>
      <p:pic>
        <p:nvPicPr>
          <p:cNvPr id="1026" name="Picture 2" descr="https://meduza.io/image/attachments/images/003/067/138/large/Itegk65hNJZP5_bLU4h6G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379" y="586711"/>
            <a:ext cx="4769226" cy="3180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turvpragu.by/wp-content/uploads/2018/06/d0b8d0b3d180d0b0-d0b2-d184d183d182d0b1d0bed0bb-d0b4d0b5d0bbd0be-d0bfd0bed0bbd0b8d182d0b8d187d0b5d181d0bad0bed0b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5432" y="4062866"/>
            <a:ext cx="3341120" cy="21028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78493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города, </a:t>
            </a:r>
            <a:r>
              <a:rPr lang="ru-RU" dirty="0"/>
              <a:t>которые </a:t>
            </a:r>
            <a:r>
              <a:rPr lang="ru-RU" dirty="0" smtClean="0"/>
              <a:t>принимали </a:t>
            </a:r>
            <a:r>
              <a:rPr lang="ru-RU" dirty="0"/>
              <a:t>матчи чемпионата </a:t>
            </a:r>
            <a:r>
              <a:rPr lang="ru-RU" dirty="0" smtClean="0"/>
              <a:t>мира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2" y="685801"/>
            <a:ext cx="3393518" cy="3894438"/>
          </a:xfrm>
        </p:spPr>
        <p:txBody>
          <a:bodyPr>
            <a:normAutofit fontScale="85000" lnSpcReduction="2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2100" dirty="0" smtClean="0">
                <a:solidFill>
                  <a:srgbClr val="002060"/>
                </a:solidFill>
              </a:rPr>
              <a:t>Москва</a:t>
            </a:r>
            <a:endParaRPr lang="ru-RU" sz="2100" dirty="0">
              <a:solidFill>
                <a:srgbClr val="002060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2100" dirty="0" smtClean="0">
                <a:solidFill>
                  <a:srgbClr val="002060"/>
                </a:solidFill>
              </a:rPr>
              <a:t>Калининград</a:t>
            </a:r>
            <a:endParaRPr lang="ru-RU" sz="2100" dirty="0">
              <a:solidFill>
                <a:srgbClr val="002060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2100" dirty="0" smtClean="0">
                <a:solidFill>
                  <a:srgbClr val="002060"/>
                </a:solidFill>
              </a:rPr>
              <a:t>Санкт-Петербург</a:t>
            </a:r>
            <a:endParaRPr lang="ru-RU" sz="2100" dirty="0">
              <a:solidFill>
                <a:srgbClr val="002060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2100" dirty="0" smtClean="0">
                <a:solidFill>
                  <a:srgbClr val="002060"/>
                </a:solidFill>
              </a:rPr>
              <a:t>Волгоград</a:t>
            </a:r>
            <a:endParaRPr lang="ru-RU" sz="2100" dirty="0">
              <a:solidFill>
                <a:srgbClr val="002060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2100" dirty="0" smtClean="0">
                <a:solidFill>
                  <a:srgbClr val="002060"/>
                </a:solidFill>
              </a:rPr>
              <a:t>Казань</a:t>
            </a:r>
            <a:endParaRPr lang="ru-RU" sz="2100" dirty="0">
              <a:solidFill>
                <a:srgbClr val="002060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2100" dirty="0">
                <a:solidFill>
                  <a:srgbClr val="002060"/>
                </a:solidFill>
              </a:rPr>
              <a:t>Нижний </a:t>
            </a:r>
            <a:r>
              <a:rPr lang="ru-RU" sz="2100" dirty="0" smtClean="0">
                <a:solidFill>
                  <a:srgbClr val="002060"/>
                </a:solidFill>
              </a:rPr>
              <a:t>Новгород</a:t>
            </a:r>
            <a:endParaRPr lang="ru-RU" sz="2100" dirty="0">
              <a:solidFill>
                <a:srgbClr val="002060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2100" dirty="0" smtClean="0">
                <a:solidFill>
                  <a:srgbClr val="002060"/>
                </a:solidFill>
              </a:rPr>
              <a:t>Самара</a:t>
            </a:r>
            <a:endParaRPr lang="ru-RU" sz="2100" dirty="0">
              <a:solidFill>
                <a:srgbClr val="002060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2100" dirty="0" smtClean="0">
                <a:solidFill>
                  <a:srgbClr val="002060"/>
                </a:solidFill>
              </a:rPr>
              <a:t>Саранск</a:t>
            </a:r>
            <a:endParaRPr lang="ru-RU" sz="2100" dirty="0">
              <a:solidFill>
                <a:srgbClr val="002060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2100" dirty="0" smtClean="0">
                <a:solidFill>
                  <a:srgbClr val="002060"/>
                </a:solidFill>
              </a:rPr>
              <a:t>Ростов-на-Дону</a:t>
            </a:r>
            <a:endParaRPr lang="ru-RU" sz="2100" dirty="0">
              <a:solidFill>
                <a:srgbClr val="002060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2100" dirty="0" smtClean="0">
                <a:solidFill>
                  <a:srgbClr val="002060"/>
                </a:solidFill>
              </a:rPr>
              <a:t>Сочи</a:t>
            </a:r>
            <a:endParaRPr lang="ru-RU" sz="2100" dirty="0">
              <a:solidFill>
                <a:srgbClr val="002060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2100" dirty="0" smtClean="0">
                <a:solidFill>
                  <a:srgbClr val="002060"/>
                </a:solidFill>
              </a:rPr>
              <a:t>Екатеринбург</a:t>
            </a:r>
            <a:endParaRPr lang="ru-RU" sz="2100" dirty="0">
              <a:solidFill>
                <a:srgbClr val="002060"/>
              </a:solidFill>
            </a:endParaRPr>
          </a:p>
          <a:p>
            <a:endParaRPr lang="ru-RU" dirty="0"/>
          </a:p>
        </p:txBody>
      </p:sp>
      <p:pic>
        <p:nvPicPr>
          <p:cNvPr id="1028" name="Picture 4" descr="http://sportzakupka.ru/uploads/posts/2016-02/1454410274_chm_footb_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7877" y="818785"/>
            <a:ext cx="4587718" cy="36284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43270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49336" y="534928"/>
            <a:ext cx="3657600" cy="541638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Посещаемость</a:t>
            </a:r>
            <a:endParaRPr lang="ru-RU" sz="28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969248" y="3398617"/>
            <a:ext cx="3657600" cy="311885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dirty="0" smtClean="0"/>
              <a:t>	</a:t>
            </a:r>
            <a:r>
              <a:rPr lang="ru-RU" sz="1800" dirty="0" smtClean="0">
                <a:solidFill>
                  <a:srgbClr val="002060"/>
                </a:solidFill>
              </a:rPr>
              <a:t>Казань Арена, Казань</a:t>
            </a:r>
            <a:endParaRPr lang="ru-RU" sz="1800" dirty="0">
              <a:solidFill>
                <a:srgbClr val="002060"/>
              </a:solidFill>
            </a:endParaRPr>
          </a:p>
        </p:txBody>
      </p:sp>
      <p:sp>
        <p:nvSpPr>
          <p:cNvPr id="6" name="Текст 3"/>
          <p:cNvSpPr txBox="1">
            <a:spLocks/>
          </p:cNvSpPr>
          <p:nvPr/>
        </p:nvSpPr>
        <p:spPr>
          <a:xfrm>
            <a:off x="5218236" y="1388450"/>
            <a:ext cx="5763273" cy="1915865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2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0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9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9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9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9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9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9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dirty="0" smtClean="0"/>
              <a:t>	</a:t>
            </a:r>
            <a:r>
              <a:rPr lang="ru-RU" dirty="0">
                <a:solidFill>
                  <a:srgbClr val="002060"/>
                </a:solidFill>
              </a:rPr>
              <a:t>По итогам турнира общая посещаемость Чемпионата мира составила 3 031 768 человек, средняя посещаемость — 47 371 зрителя за игру, а средняя заполняемость трибун — 98,43 %. По средней посещаемости Чемпионат мира 2018 на момент своего завершения стал десятым в истории из 21 </a:t>
            </a:r>
            <a:r>
              <a:rPr lang="ru-RU" dirty="0" err="1">
                <a:solidFill>
                  <a:srgbClr val="002060"/>
                </a:solidFill>
              </a:rPr>
              <a:t>мундиаля</a:t>
            </a:r>
            <a:r>
              <a:rPr lang="ru-RU" dirty="0">
                <a:solidFill>
                  <a:srgbClr val="002060"/>
                </a:solidFill>
              </a:rPr>
              <a:t>.</a:t>
            </a:r>
          </a:p>
          <a:p>
            <a:pPr algn="just"/>
            <a:r>
              <a:rPr lang="ru-RU" dirty="0" smtClean="0">
                <a:solidFill>
                  <a:srgbClr val="002060"/>
                </a:solidFill>
              </a:rPr>
              <a:t>	Самая </a:t>
            </a:r>
            <a:r>
              <a:rPr lang="ru-RU" dirty="0">
                <a:solidFill>
                  <a:srgbClr val="002060"/>
                </a:solidFill>
              </a:rPr>
              <a:t>высокая общая посещаемость зафиксирована на стадионе </a:t>
            </a:r>
            <a:r>
              <a:rPr lang="ru-RU" dirty="0" smtClean="0">
                <a:solidFill>
                  <a:srgbClr val="002060"/>
                </a:solidFill>
              </a:rPr>
              <a:t>Лужники.</a:t>
            </a:r>
            <a:endParaRPr lang="ru-RU" sz="1800" dirty="0">
              <a:solidFill>
                <a:srgbClr val="002060"/>
              </a:solidFill>
            </a:endParaRPr>
          </a:p>
        </p:txBody>
      </p:sp>
      <p:sp>
        <p:nvSpPr>
          <p:cNvPr id="8" name="Текст 3"/>
          <p:cNvSpPr txBox="1">
            <a:spLocks/>
          </p:cNvSpPr>
          <p:nvPr/>
        </p:nvSpPr>
        <p:spPr>
          <a:xfrm>
            <a:off x="388029" y="649804"/>
            <a:ext cx="3657600" cy="311885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2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0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9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9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9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9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9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9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dirty="0" smtClean="0">
                <a:solidFill>
                  <a:srgbClr val="002060"/>
                </a:solidFill>
              </a:rPr>
              <a:t>Стадион Лужники</a:t>
            </a:r>
            <a:r>
              <a:rPr lang="ru-RU" sz="1800" dirty="0" smtClean="0">
                <a:solidFill>
                  <a:srgbClr val="002060"/>
                </a:solidFill>
              </a:rPr>
              <a:t>, Москва</a:t>
            </a:r>
            <a:endParaRPr lang="ru-RU" sz="1800" dirty="0">
              <a:solidFill>
                <a:srgbClr val="002060"/>
              </a:solidFill>
            </a:endParaRPr>
          </a:p>
        </p:txBody>
      </p:sp>
      <p:pic>
        <p:nvPicPr>
          <p:cNvPr id="3" name="Picture 2" descr="https://pbs.twimg.com/media/DC8T2kaXoAAKkFZ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540" y="1249072"/>
            <a:ext cx="3942228" cy="29566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52" name="Picture 4" descr="https://mana.su/wp-content/uploads/2017/09/stadiony-k-chempionatu-mira-po-futbolu-2018-goda-v-rossii-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6476" y="3922441"/>
            <a:ext cx="4843145" cy="25547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9254774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38893" y="372019"/>
            <a:ext cx="3657600" cy="582827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Участники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640351" y="1238795"/>
            <a:ext cx="7802881" cy="4746170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dirty="0" smtClean="0"/>
              <a:t>	Заявки </a:t>
            </a:r>
            <a:r>
              <a:rPr lang="ru-RU" dirty="0"/>
              <a:t>для участия подали все 208 членов ФИФА (не считая страны-организатора России), в турнире стартовали 206 команд.</a:t>
            </a:r>
          </a:p>
          <a:p>
            <a:pPr algn="just"/>
            <a:r>
              <a:rPr lang="ru-RU" dirty="0"/>
              <a:t> </a:t>
            </a:r>
            <a:r>
              <a:rPr lang="ru-RU" dirty="0" smtClean="0"/>
              <a:t>	25 </a:t>
            </a:r>
            <a:r>
              <a:rPr lang="ru-RU" dirty="0"/>
              <a:t>июля 2015 года в Константиновском дворце Санкт-Петербурга состоялась жеребьевка отборочного турнира чемпионата мира по футболу 2018 года. </a:t>
            </a:r>
          </a:p>
          <a:p>
            <a:pPr algn="just"/>
            <a:r>
              <a:rPr lang="ru-RU" dirty="0" smtClean="0"/>
              <a:t>	15 </a:t>
            </a:r>
            <a:r>
              <a:rPr lang="ru-RU" dirty="0"/>
              <a:t>ноября 2017 года после завершения всех стыковых матчей стали известны все 32 национальные сборные, получившие право принять участие в чемпионате мира 2018 года.</a:t>
            </a:r>
          </a:p>
          <a:p>
            <a:pPr algn="just"/>
            <a:r>
              <a:rPr lang="ru-RU" dirty="0" smtClean="0"/>
              <a:t>	В </a:t>
            </a:r>
            <a:r>
              <a:rPr lang="ru-RU" dirty="0"/>
              <a:t>результате отбора квалифицировалась 31 команда, в том числе 7 из 8 команд, ранее выигрывавших мировые первенства. Единственная команда из ранее бывших чемпионами мира, не попавшая в финальный турнир, — это сборная Италии. В двух предыдущих чемпионатах участвовали все 8 чемпионов мира. Впервые приняли участие в чемпионате мира сборная Исландии и сборная Панамы.</a:t>
            </a:r>
          </a:p>
          <a:p>
            <a:pPr algn="just"/>
            <a:r>
              <a:rPr lang="ru-RU" dirty="0" smtClean="0"/>
              <a:t>	Жеребьёвка</a:t>
            </a:r>
            <a:r>
              <a:rPr lang="ru-RU" dirty="0"/>
              <a:t> финального турнира, определившая состав групп, состоялась 1 декабря 2017 года в Государственном Кремлёвском дворце. В ней приняли участие 32 команды. В первую корзину для жеребьёвки попала Россия, как организатор чемпионата, и семь лидирующих команд согласно рейтингу ФИФА от 16 октября 2017 года. </a:t>
            </a:r>
          </a:p>
          <a:p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6978837"/>
              </p:ext>
            </p:extLst>
          </p:nvPr>
        </p:nvGraphicFramePr>
        <p:xfrm>
          <a:off x="8816056" y="1670778"/>
          <a:ext cx="2984624" cy="3539304"/>
        </p:xfrm>
        <a:graphic>
          <a:graphicData uri="http://schemas.openxmlformats.org/drawingml/2006/table">
            <a:tbl>
              <a:tblPr/>
              <a:tblGrid>
                <a:gridCol w="2070224">
                  <a:extLst>
                    <a:ext uri="{9D8B030D-6E8A-4147-A177-3AD203B41FA5}">
                      <a16:colId xmlns:a16="http://schemas.microsoft.com/office/drawing/2014/main" val="11214410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128113472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команды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счет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9109012"/>
                  </a:ext>
                </a:extLst>
              </a:tr>
              <a:tr h="372936">
                <a:tc>
                  <a:txBody>
                    <a:bodyPr/>
                    <a:lstStyle/>
                    <a:p>
                      <a:pPr algn="ctr"/>
                      <a:r>
                        <a:rPr lang="ru-RU" sz="1200" u="none" strike="noStrike" dirty="0">
                          <a:solidFill>
                            <a:srgbClr val="800000"/>
                          </a:solidFill>
                          <a:effectLst/>
                          <a:latin typeface="tahoma" panose="020B0604030504040204" pitchFamily="34" charset="0"/>
                          <a:hlinkClick r:id="rId2"/>
                        </a:rPr>
                        <a:t>Франция — Аргентина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4 : 3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9097555"/>
                  </a:ext>
                </a:extLst>
              </a:tr>
              <a:tr h="372936">
                <a:tc>
                  <a:txBody>
                    <a:bodyPr/>
                    <a:lstStyle/>
                    <a:p>
                      <a:pPr algn="ctr"/>
                      <a:r>
                        <a:rPr lang="ru-RU" sz="1200" u="none" strike="noStrike" dirty="0">
                          <a:solidFill>
                            <a:srgbClr val="800000"/>
                          </a:solidFill>
                          <a:effectLst/>
                          <a:latin typeface="tahoma" panose="020B0604030504040204" pitchFamily="34" charset="0"/>
                          <a:hlinkClick r:id="rId3"/>
                        </a:rPr>
                        <a:t>Уругвай — Португалия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2 : 1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1871861"/>
                  </a:ext>
                </a:extLst>
              </a:tr>
              <a:tr h="372936">
                <a:tc>
                  <a:txBody>
                    <a:bodyPr/>
                    <a:lstStyle/>
                    <a:p>
                      <a:pPr algn="ctr"/>
                      <a:r>
                        <a:rPr lang="ru-RU" sz="1200" u="none" strike="noStrike" dirty="0">
                          <a:solidFill>
                            <a:srgbClr val="800000"/>
                          </a:solidFill>
                          <a:effectLst/>
                          <a:latin typeface="tahoma" panose="020B0604030504040204" pitchFamily="34" charset="0"/>
                          <a:hlinkClick r:id="rId4"/>
                        </a:rPr>
                        <a:t>Испания — Россия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 : 1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602107"/>
                  </a:ext>
                </a:extLst>
              </a:tr>
              <a:tr h="559404">
                <a:tc>
                  <a:txBody>
                    <a:bodyPr/>
                    <a:lstStyle/>
                    <a:p>
                      <a:pPr algn="ctr"/>
                      <a:r>
                        <a:rPr lang="ru-RU" sz="1200" u="none" strike="noStrike">
                          <a:solidFill>
                            <a:srgbClr val="800000"/>
                          </a:solidFill>
                          <a:effectLst/>
                          <a:latin typeface="tahoma" panose="020B0604030504040204" pitchFamily="34" charset="0"/>
                          <a:hlinkClick r:id="rId5"/>
                        </a:rPr>
                        <a:t>Хорватия — Дания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 : 1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2027735"/>
                  </a:ext>
                </a:extLst>
              </a:tr>
              <a:tr h="372936">
                <a:tc>
                  <a:txBody>
                    <a:bodyPr/>
                    <a:lstStyle/>
                    <a:p>
                      <a:pPr algn="ctr"/>
                      <a:r>
                        <a:rPr lang="ru-RU" sz="1200" u="none" strike="noStrike">
                          <a:solidFill>
                            <a:srgbClr val="800000"/>
                          </a:solidFill>
                          <a:effectLst/>
                          <a:latin typeface="tahoma" panose="020B0604030504040204" pitchFamily="34" charset="0"/>
                          <a:hlinkClick r:id="rId6"/>
                        </a:rPr>
                        <a:t>Бразилия — Мексика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2 : 0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1988619"/>
                  </a:ext>
                </a:extLst>
              </a:tr>
              <a:tr h="372936">
                <a:tc>
                  <a:txBody>
                    <a:bodyPr/>
                    <a:lstStyle/>
                    <a:p>
                      <a:pPr algn="ctr"/>
                      <a:r>
                        <a:rPr lang="ru-RU" sz="1200" u="none" strike="noStrike" dirty="0">
                          <a:solidFill>
                            <a:srgbClr val="800000"/>
                          </a:solidFill>
                          <a:effectLst/>
                          <a:latin typeface="tahoma" panose="020B0604030504040204" pitchFamily="34" charset="0"/>
                          <a:hlinkClick r:id="rId7"/>
                        </a:rPr>
                        <a:t>Бельгия — Япония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3 : 2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1372198"/>
                  </a:ext>
                </a:extLst>
              </a:tr>
              <a:tr h="559404">
                <a:tc>
                  <a:txBody>
                    <a:bodyPr/>
                    <a:lstStyle/>
                    <a:p>
                      <a:pPr algn="ctr"/>
                      <a:r>
                        <a:rPr lang="ru-RU" sz="1200" u="none" strike="noStrike" dirty="0">
                          <a:solidFill>
                            <a:srgbClr val="800000"/>
                          </a:solidFill>
                          <a:effectLst/>
                          <a:latin typeface="tahoma" panose="020B0604030504040204" pitchFamily="34" charset="0"/>
                          <a:hlinkClick r:id="rId8"/>
                        </a:rPr>
                        <a:t>Швеция — Швейцария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 : 0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171033"/>
                  </a:ext>
                </a:extLst>
              </a:tr>
              <a:tr h="372936">
                <a:tc>
                  <a:txBody>
                    <a:bodyPr/>
                    <a:lstStyle/>
                    <a:p>
                      <a:pPr algn="ctr"/>
                      <a:r>
                        <a:rPr lang="ru-RU" sz="1200" u="none" strike="noStrike" dirty="0">
                          <a:solidFill>
                            <a:srgbClr val="800000"/>
                          </a:solidFill>
                          <a:effectLst/>
                          <a:latin typeface="tahoma" panose="020B0604030504040204" pitchFamily="34" charset="0"/>
                          <a:hlinkClick r:id="rId9"/>
                        </a:rPr>
                        <a:t>Колумбия — Англия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 : 1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48119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07051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38893" y="372019"/>
            <a:ext cx="3657600" cy="582827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Стадия плей-офф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640351" y="1238795"/>
            <a:ext cx="7802881" cy="4746170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ru-RU" b="1" dirty="0"/>
              <a:t>1/8 финала</a:t>
            </a:r>
            <a:endParaRPr lang="ru-RU" dirty="0"/>
          </a:p>
          <a:p>
            <a:pPr algn="just"/>
            <a:r>
              <a:rPr lang="ru-RU" dirty="0" smtClean="0"/>
              <a:t>	Необходимо </a:t>
            </a:r>
            <a:r>
              <a:rPr lang="ru-RU" dirty="0"/>
              <a:t>отметить, что команды, которые считаются фаворитами чемпионата, такие как Аргентина, Испания, смогли пройти в стадию плей-офф, только благодаря забитым голам на последних минутах матча.</a:t>
            </a:r>
          </a:p>
          <a:p>
            <a:pPr algn="just"/>
            <a:r>
              <a:rPr lang="ru-RU" dirty="0" smtClean="0"/>
              <a:t>	Настоящей </a:t>
            </a:r>
            <a:r>
              <a:rPr lang="ru-RU" dirty="0"/>
              <a:t>сенсацией стал невыход из группы действующих чемпионов мира — сборной Германии. Немцы сумели одержать только одну победу при двух поражениях и закончили турнир на последнем месте в группе, да еще и с отрицательной разницей забитых мячей (2-4).</a:t>
            </a:r>
          </a:p>
          <a:p>
            <a:pPr algn="just"/>
            <a:r>
              <a:rPr lang="ru-RU" dirty="0" smtClean="0"/>
              <a:t>	Еще </a:t>
            </a:r>
            <a:r>
              <a:rPr lang="ru-RU" dirty="0"/>
              <a:t>одной особенностью нынешнего чемпионата стало то, что в 1/8 финала впервые за 32 года не вышла ни одна сборная с африканского континента.</a:t>
            </a:r>
          </a:p>
          <a:p>
            <a:pPr algn="just"/>
            <a:r>
              <a:rPr lang="ru-RU" dirty="0" smtClean="0"/>
              <a:t>	Впервые </a:t>
            </a:r>
            <a:r>
              <a:rPr lang="ru-RU" dirty="0"/>
              <a:t>в истории мировых чемпионатов судьбу путевки в плей-офф решило количество полученных командой желтых карточек. В группе H </a:t>
            </a:r>
            <a:r>
              <a:rPr lang="ru-RU" dirty="0" err="1"/>
              <a:t>cборные</a:t>
            </a:r>
            <a:r>
              <a:rPr lang="ru-RU" dirty="0"/>
              <a:t> Японии и Сенегала набрали одинаковое количество очков — по четыре при одинаковой разнице мячей — 4:4. Результат личной встречи — 2:2 также не определил победителя. По последнему дополнительному показателю — коэффициенту </a:t>
            </a:r>
            <a:r>
              <a:rPr lang="ru-RU" dirty="0" err="1"/>
              <a:t>фэйр-плей</a:t>
            </a:r>
            <a:r>
              <a:rPr lang="ru-RU" dirty="0"/>
              <a:t> в 1/8 прошла сборная Японии, т.к. ее игроки получили четыре желтые карточки, а игроки сборной Сенегала шесть.</a:t>
            </a:r>
          </a:p>
          <a:p>
            <a:pPr algn="just"/>
            <a:r>
              <a:rPr lang="ru-RU" dirty="0" smtClean="0"/>
              <a:t>	Сборная </a:t>
            </a:r>
            <a:r>
              <a:rPr lang="ru-RU" dirty="0"/>
              <a:t>России в серии послематчевых пенальти повергла сборную Испанию — признанного фаворита турнира и впервые в своей истории вышла в 1/4 финала чемпионата мира.</a:t>
            </a:r>
          </a:p>
          <a:p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6978837"/>
              </p:ext>
            </p:extLst>
          </p:nvPr>
        </p:nvGraphicFramePr>
        <p:xfrm>
          <a:off x="8816056" y="1670778"/>
          <a:ext cx="2984624" cy="3539304"/>
        </p:xfrm>
        <a:graphic>
          <a:graphicData uri="http://schemas.openxmlformats.org/drawingml/2006/table">
            <a:tbl>
              <a:tblPr/>
              <a:tblGrid>
                <a:gridCol w="2070224">
                  <a:extLst>
                    <a:ext uri="{9D8B030D-6E8A-4147-A177-3AD203B41FA5}">
                      <a16:colId xmlns:a16="http://schemas.microsoft.com/office/drawing/2014/main" val="11214410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128113472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команды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счет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9109012"/>
                  </a:ext>
                </a:extLst>
              </a:tr>
              <a:tr h="372936">
                <a:tc>
                  <a:txBody>
                    <a:bodyPr/>
                    <a:lstStyle/>
                    <a:p>
                      <a:pPr algn="ctr"/>
                      <a:r>
                        <a:rPr lang="ru-RU" sz="1200" u="none" strike="noStrike" dirty="0">
                          <a:solidFill>
                            <a:srgbClr val="800000"/>
                          </a:solidFill>
                          <a:effectLst/>
                          <a:latin typeface="tahoma" panose="020B0604030504040204" pitchFamily="34" charset="0"/>
                          <a:hlinkClick r:id="rId2"/>
                        </a:rPr>
                        <a:t>Франция — Аргентина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4 : 3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9097555"/>
                  </a:ext>
                </a:extLst>
              </a:tr>
              <a:tr h="372936">
                <a:tc>
                  <a:txBody>
                    <a:bodyPr/>
                    <a:lstStyle/>
                    <a:p>
                      <a:pPr algn="ctr"/>
                      <a:r>
                        <a:rPr lang="ru-RU" sz="1200" u="none" strike="noStrike" dirty="0">
                          <a:solidFill>
                            <a:srgbClr val="800000"/>
                          </a:solidFill>
                          <a:effectLst/>
                          <a:latin typeface="tahoma" panose="020B0604030504040204" pitchFamily="34" charset="0"/>
                          <a:hlinkClick r:id="rId3"/>
                        </a:rPr>
                        <a:t>Уругвай — Португалия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2 : 1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1871861"/>
                  </a:ext>
                </a:extLst>
              </a:tr>
              <a:tr h="372936">
                <a:tc>
                  <a:txBody>
                    <a:bodyPr/>
                    <a:lstStyle/>
                    <a:p>
                      <a:pPr algn="ctr"/>
                      <a:r>
                        <a:rPr lang="ru-RU" sz="1200" u="none" strike="noStrike" dirty="0">
                          <a:solidFill>
                            <a:srgbClr val="800000"/>
                          </a:solidFill>
                          <a:effectLst/>
                          <a:latin typeface="tahoma" panose="020B0604030504040204" pitchFamily="34" charset="0"/>
                          <a:hlinkClick r:id="rId4"/>
                        </a:rPr>
                        <a:t>Испания — Россия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 : 1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602107"/>
                  </a:ext>
                </a:extLst>
              </a:tr>
              <a:tr h="559404">
                <a:tc>
                  <a:txBody>
                    <a:bodyPr/>
                    <a:lstStyle/>
                    <a:p>
                      <a:pPr algn="ctr"/>
                      <a:r>
                        <a:rPr lang="ru-RU" sz="1200" u="none" strike="noStrike">
                          <a:solidFill>
                            <a:srgbClr val="800000"/>
                          </a:solidFill>
                          <a:effectLst/>
                          <a:latin typeface="tahoma" panose="020B0604030504040204" pitchFamily="34" charset="0"/>
                          <a:hlinkClick r:id="rId5"/>
                        </a:rPr>
                        <a:t>Хорватия — Дания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 : 1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2027735"/>
                  </a:ext>
                </a:extLst>
              </a:tr>
              <a:tr h="372936">
                <a:tc>
                  <a:txBody>
                    <a:bodyPr/>
                    <a:lstStyle/>
                    <a:p>
                      <a:pPr algn="ctr"/>
                      <a:r>
                        <a:rPr lang="ru-RU" sz="1200" u="none" strike="noStrike">
                          <a:solidFill>
                            <a:srgbClr val="800000"/>
                          </a:solidFill>
                          <a:effectLst/>
                          <a:latin typeface="tahoma" panose="020B0604030504040204" pitchFamily="34" charset="0"/>
                          <a:hlinkClick r:id="rId6"/>
                        </a:rPr>
                        <a:t>Бразилия — Мексика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2 : 0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1988619"/>
                  </a:ext>
                </a:extLst>
              </a:tr>
              <a:tr h="372936">
                <a:tc>
                  <a:txBody>
                    <a:bodyPr/>
                    <a:lstStyle/>
                    <a:p>
                      <a:pPr algn="ctr"/>
                      <a:r>
                        <a:rPr lang="ru-RU" sz="1200" u="none" strike="noStrike" dirty="0">
                          <a:solidFill>
                            <a:srgbClr val="800000"/>
                          </a:solidFill>
                          <a:effectLst/>
                          <a:latin typeface="tahoma" panose="020B0604030504040204" pitchFamily="34" charset="0"/>
                          <a:hlinkClick r:id="rId7"/>
                        </a:rPr>
                        <a:t>Бельгия — Япония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3 : 2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1372198"/>
                  </a:ext>
                </a:extLst>
              </a:tr>
              <a:tr h="559404">
                <a:tc>
                  <a:txBody>
                    <a:bodyPr/>
                    <a:lstStyle/>
                    <a:p>
                      <a:pPr algn="ctr"/>
                      <a:r>
                        <a:rPr lang="ru-RU" sz="1200" u="none" strike="noStrike" dirty="0">
                          <a:solidFill>
                            <a:srgbClr val="800000"/>
                          </a:solidFill>
                          <a:effectLst/>
                          <a:latin typeface="tahoma" panose="020B0604030504040204" pitchFamily="34" charset="0"/>
                          <a:hlinkClick r:id="rId8"/>
                        </a:rPr>
                        <a:t>Швеция — Швейцария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 : 0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171033"/>
                  </a:ext>
                </a:extLst>
              </a:tr>
              <a:tr h="372936">
                <a:tc>
                  <a:txBody>
                    <a:bodyPr/>
                    <a:lstStyle/>
                    <a:p>
                      <a:pPr algn="ctr"/>
                      <a:r>
                        <a:rPr lang="ru-RU" sz="1200" u="none" strike="noStrike" dirty="0">
                          <a:solidFill>
                            <a:srgbClr val="800000"/>
                          </a:solidFill>
                          <a:effectLst/>
                          <a:latin typeface="tahoma" panose="020B0604030504040204" pitchFamily="34" charset="0"/>
                          <a:hlinkClick r:id="rId9"/>
                        </a:rPr>
                        <a:t>Колумбия — Англия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 : 1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48119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6761542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853</TotalTime>
  <Words>257</Words>
  <Application>Microsoft Office PowerPoint</Application>
  <PresentationFormat>Широкоэкранный</PresentationFormat>
  <Paragraphs>140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6" baseType="lpstr">
      <vt:lpstr>Arial</vt:lpstr>
      <vt:lpstr>Calibri</vt:lpstr>
      <vt:lpstr>Century Gothic</vt:lpstr>
      <vt:lpstr>Courier New</vt:lpstr>
      <vt:lpstr>tahoma</vt:lpstr>
      <vt:lpstr>Times New Roman</vt:lpstr>
      <vt:lpstr>Wingdings</vt:lpstr>
      <vt:lpstr>Wingdings 3</vt:lpstr>
      <vt:lpstr>Сектор</vt:lpstr>
      <vt:lpstr>Чемпионат мира по футболу 2018 </vt:lpstr>
      <vt:lpstr>Чемпионат мира по футболу 2018</vt:lpstr>
      <vt:lpstr>Презентация PowerPoint</vt:lpstr>
      <vt:lpstr>Эмблема турнира «Чемпионата мира по футболу 2018»</vt:lpstr>
      <vt:lpstr>Церемония открытия чемпионата мира по футболу 2018 года. </vt:lpstr>
      <vt:lpstr>города, которые принимали матчи чемпионата мира</vt:lpstr>
      <vt:lpstr>Посещаемость</vt:lpstr>
      <vt:lpstr>Участники</vt:lpstr>
      <vt:lpstr>Стадия плей-офф</vt:lpstr>
      <vt:lpstr>Стадия плей-офф</vt:lpstr>
      <vt:lpstr>Стадия плей-офф</vt:lpstr>
      <vt:lpstr>Стадия плей-офф</vt:lpstr>
      <vt:lpstr>Стадия плей-офф</vt:lpstr>
      <vt:lpstr>Лучшие бомбардиры ЧМ-2018</vt:lpstr>
      <vt:lpstr>Награды и призы чемпионата</vt:lpstr>
      <vt:lpstr>Лучший гол чемпионата мира</vt:lpstr>
      <vt:lpstr>Интересные факты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Захар</dc:creator>
  <cp:lastModifiedBy>Учитель</cp:lastModifiedBy>
  <cp:revision>65</cp:revision>
  <cp:lastPrinted>2018-10-18T19:07:45Z</cp:lastPrinted>
  <dcterms:created xsi:type="dcterms:W3CDTF">2017-05-16T20:09:19Z</dcterms:created>
  <dcterms:modified xsi:type="dcterms:W3CDTF">2022-10-11T07:44:59Z</dcterms:modified>
</cp:coreProperties>
</file>