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2" r:id="rId2"/>
    <p:sldId id="256" r:id="rId3"/>
    <p:sldId id="258" r:id="rId4"/>
    <p:sldId id="260" r:id="rId5"/>
    <p:sldId id="261" r:id="rId6"/>
    <p:sldId id="259" r:id="rId7"/>
    <p:sldId id="263" r:id="rId8"/>
    <p:sldId id="266" r:id="rId9"/>
    <p:sldId id="265" r:id="rId10"/>
    <p:sldId id="264" r:id="rId11"/>
    <p:sldId id="267" r:id="rId12"/>
    <p:sldId id="268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D1A32F"/>
    <a:srgbClr val="D60093"/>
    <a:srgbClr val="66FF3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03.10.2022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Татьяна\Desktop\img62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785918" y="1500174"/>
            <a:ext cx="5715040" cy="28315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3200" b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Формирование коммуникативных навыков у дошкольников с детским аутизмом».</a:t>
            </a:r>
          </a:p>
          <a:p>
            <a:pPr algn="ctr"/>
            <a:r>
              <a:rPr lang="ru-RU" sz="3200" b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Татьяна\Desktop\img62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143108" y="1214422"/>
            <a:ext cx="6143668" cy="4985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b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Исследование игровой деятельности.</a:t>
            </a:r>
          </a:p>
          <a:p>
            <a:pPr algn="just"/>
            <a:r>
              <a:rPr lang="ru-RU" sz="2000" b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 Цель данного этапа исследования - выявление особенностей и уровня </a:t>
            </a:r>
            <a:r>
              <a:rPr lang="ru-RU" sz="2000" b="1" dirty="0" err="1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сформированности</a:t>
            </a:r>
            <a:r>
              <a:rPr lang="ru-RU" sz="2000" b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 игровых навыков у детей с детским аутизмом.</a:t>
            </a:r>
          </a:p>
          <a:p>
            <a:pPr algn="just"/>
            <a:endParaRPr lang="ru-RU" sz="2000" b="1" dirty="0" smtClean="0">
              <a:solidFill>
                <a:srgbClr val="FF0066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000" b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Проведение данного этапа констатирующего эксперимента было продиктовано необходимостью выявления уровня </a:t>
            </a:r>
            <a:r>
              <a:rPr lang="ru-RU" sz="2000" b="1" dirty="0" err="1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сформированности</a:t>
            </a:r>
            <a:r>
              <a:rPr lang="ru-RU" sz="2000" b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 игровых навыков. Исследование игровой деятельности позволит впоследствии при проведении педагогической коррекции подобрать игровые приемы, соответствующие уровню развития дошкольников с детским аутизмом. </a:t>
            </a:r>
            <a:endParaRPr lang="ru-RU" sz="2000" b="1" dirty="0" smtClean="0">
              <a:solidFill>
                <a:srgbClr val="FF0066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000" b="1" dirty="0" smtClean="0">
              <a:solidFill>
                <a:srgbClr val="FF0066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000" b="1" dirty="0" smtClean="0">
              <a:solidFill>
                <a:srgbClr val="FF0066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Татьяна\Desktop\img62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357554" y="1285860"/>
            <a:ext cx="5214974" cy="28315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Исследование </a:t>
            </a:r>
            <a:r>
              <a:rPr lang="ru-RU" sz="2000" b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было построено на разделении освоения ребенком игры </a:t>
            </a:r>
            <a:endParaRPr lang="ru-RU" sz="2000" b="1" dirty="0" smtClean="0">
              <a:solidFill>
                <a:srgbClr val="FF0066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2000" b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а  4 </a:t>
            </a:r>
            <a:r>
              <a:rPr lang="ru-RU" sz="2000" b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основных </a:t>
            </a:r>
            <a:r>
              <a:rPr lang="ru-RU" sz="2000" b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вида:</a:t>
            </a:r>
          </a:p>
          <a:p>
            <a:endParaRPr lang="ru-RU" sz="2000" b="1" dirty="0" smtClean="0">
              <a:solidFill>
                <a:srgbClr val="FF0066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1.        Комбинационная игра. </a:t>
            </a:r>
          </a:p>
          <a:p>
            <a:r>
              <a:rPr lang="ru-RU" sz="2000" b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2.       Функциональная игра. </a:t>
            </a:r>
          </a:p>
          <a:p>
            <a:r>
              <a:rPr lang="ru-RU" sz="2000" b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3.       Символическая игра. </a:t>
            </a:r>
          </a:p>
          <a:p>
            <a:r>
              <a:rPr lang="ru-RU" sz="2000" b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4.       Сюжетно-ролевая игра.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Татьяна\Desktop\img62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571736" y="1357298"/>
            <a:ext cx="5786478" cy="43088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b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Результаты исследования предполагают необходимость разработки и внедрения дифференцированной системы педагогической коррекции, направленной на формирование коммуникативной мотивации, вербальных, невербальных и альтернативных средств коммуникации, базовых коммуникативных функций, </a:t>
            </a:r>
            <a:r>
              <a:rPr lang="ru-RU" sz="2000" b="1" dirty="0" err="1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социоэмоциональных</a:t>
            </a:r>
            <a:r>
              <a:rPr lang="ru-RU" sz="2000" b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, диалоговых и игровых навыков у дошкольников с детским аутизмом.</a:t>
            </a:r>
          </a:p>
          <a:p>
            <a:pPr algn="just"/>
            <a:r>
              <a:rPr lang="ru-RU" sz="2000" b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Татьяна\Desktop\img62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785918" y="1000108"/>
            <a:ext cx="6786610" cy="40626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b="1" i="1" dirty="0" smtClean="0">
                <a:solidFill>
                  <a:srgbClr val="FF0066"/>
                </a:solidFill>
              </a:rPr>
              <a:t>Целью </a:t>
            </a:r>
            <a:r>
              <a:rPr lang="ru-RU" sz="2000" b="1" dirty="0" smtClean="0">
                <a:solidFill>
                  <a:srgbClr val="FF0066"/>
                </a:solidFill>
              </a:rPr>
              <a:t>исследования является изучение развития коммуникативной сферы у детей с аутизмом и рассмотрение возможных путей ее формирования.</a:t>
            </a:r>
          </a:p>
          <a:p>
            <a:pPr algn="just"/>
            <a:r>
              <a:rPr lang="ru-RU" sz="2000" b="1" i="1" dirty="0" smtClean="0">
                <a:solidFill>
                  <a:srgbClr val="FF0066"/>
                </a:solidFill>
              </a:rPr>
              <a:t>Задачи исследования: </a:t>
            </a:r>
          </a:p>
          <a:p>
            <a:pPr algn="just"/>
            <a:r>
              <a:rPr lang="ru-RU" sz="2000" b="1" dirty="0" smtClean="0">
                <a:solidFill>
                  <a:srgbClr val="FF0066"/>
                </a:solidFill>
              </a:rPr>
              <a:t>1.        Определить методы изучения коммуникативных и игровых навыков у дошкольников с детским аутизмом; </a:t>
            </a:r>
          </a:p>
          <a:p>
            <a:pPr algn="just"/>
            <a:r>
              <a:rPr lang="ru-RU" sz="2000" b="1" dirty="0" smtClean="0">
                <a:solidFill>
                  <a:srgbClr val="FF0066"/>
                </a:solidFill>
              </a:rPr>
              <a:t>2.         Изучить специфические особенности и выявить уровни </a:t>
            </a:r>
            <a:r>
              <a:rPr lang="ru-RU" sz="2000" b="1" dirty="0" err="1" smtClean="0">
                <a:solidFill>
                  <a:srgbClr val="FF0066"/>
                </a:solidFill>
              </a:rPr>
              <a:t>сформированности</a:t>
            </a:r>
            <a:r>
              <a:rPr lang="ru-RU" sz="2000" b="1" dirty="0" smtClean="0">
                <a:solidFill>
                  <a:srgbClr val="FF0066"/>
                </a:solidFill>
              </a:rPr>
              <a:t> коммуникативных навыков у детей дошкольного возраста с детским аутизмом; </a:t>
            </a:r>
          </a:p>
          <a:p>
            <a:pPr algn="just"/>
            <a:r>
              <a:rPr lang="ru-RU" sz="2000" b="1" dirty="0" smtClean="0">
                <a:solidFill>
                  <a:srgbClr val="FF0066"/>
                </a:solidFill>
              </a:rPr>
              <a:t>3.        Выявить особенности и уровни </a:t>
            </a:r>
            <a:r>
              <a:rPr lang="ru-RU" sz="2000" b="1" dirty="0" err="1" smtClean="0">
                <a:solidFill>
                  <a:srgbClr val="FF0066"/>
                </a:solidFill>
              </a:rPr>
              <a:t>сформированности</a:t>
            </a:r>
            <a:r>
              <a:rPr lang="ru-RU" sz="2000" b="1" dirty="0" smtClean="0">
                <a:solidFill>
                  <a:srgbClr val="FF0066"/>
                </a:solidFill>
              </a:rPr>
              <a:t> игровых навыков у детей дошкольного возраста с детским аутизмом.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Татьяна\Desktop\img62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785918" y="1071546"/>
            <a:ext cx="6929486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b="1" i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ru-RU" sz="2000" b="1" i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етоды исследования: </a:t>
            </a:r>
            <a:endParaRPr lang="ru-RU" sz="2000" b="1" i="1" dirty="0" smtClean="0">
              <a:solidFill>
                <a:srgbClr val="FF0066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>
              <a:buFont typeface="Wingdings" pitchFamily="2" charset="2"/>
              <a:buChar char="§"/>
            </a:pPr>
            <a:r>
              <a:rPr lang="ru-RU" sz="2000" b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изучение анамнестических данных; </a:t>
            </a:r>
          </a:p>
          <a:p>
            <a:pPr lvl="0" algn="just">
              <a:buFont typeface="Wingdings" pitchFamily="2" charset="2"/>
              <a:buChar char="§"/>
            </a:pPr>
            <a:r>
              <a:rPr lang="ru-RU" sz="2000" b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наблюдение за детьми в совместной деятельности, повседневной жизни;           </a:t>
            </a:r>
          </a:p>
          <a:p>
            <a:pPr lvl="0" algn="just">
              <a:buFont typeface="Wingdings" pitchFamily="2" charset="2"/>
              <a:buChar char="§"/>
            </a:pPr>
            <a:r>
              <a:rPr lang="ru-RU" sz="2000" b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проведение индивидуальных бесед с детьми; </a:t>
            </a:r>
          </a:p>
          <a:p>
            <a:pPr lvl="0" algn="just">
              <a:buFont typeface="Wingdings" pitchFamily="2" charset="2"/>
              <a:buChar char="§"/>
            </a:pPr>
            <a:r>
              <a:rPr lang="ru-RU" sz="2000" b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адаптированный вариант методики «Оценка социальных и коммуникативных навыков у детей с аутизмом»;</a:t>
            </a:r>
          </a:p>
          <a:p>
            <a:pPr lvl="0" algn="just">
              <a:buFont typeface="Wingdings" pitchFamily="2" charset="2"/>
              <a:buChar char="§"/>
            </a:pPr>
            <a:r>
              <a:rPr lang="ru-RU" sz="2000" b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«Анкета для наблюдений за игрой»; </a:t>
            </a:r>
          </a:p>
          <a:p>
            <a:pPr lvl="0" algn="just">
              <a:buFont typeface="Wingdings" pitchFamily="2" charset="2"/>
              <a:buChar char="§"/>
            </a:pPr>
            <a:r>
              <a:rPr lang="ru-RU" sz="2000" b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методика «Оценка игровых способностей»; </a:t>
            </a:r>
          </a:p>
          <a:p>
            <a:pPr lvl="0" algn="just">
              <a:buFont typeface="Wingdings" pitchFamily="2" charset="2"/>
              <a:buChar char="§"/>
            </a:pPr>
            <a:r>
              <a:rPr lang="ru-RU" sz="2000" b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количественный и качественный анализ полученных данных.</a:t>
            </a:r>
          </a:p>
          <a:p>
            <a:pPr algn="just">
              <a:buFont typeface="Wingdings" pitchFamily="2" charset="2"/>
              <a:buChar char="§"/>
            </a:pPr>
            <a:endParaRPr lang="ru-RU" sz="2000" b="1" dirty="0">
              <a:solidFill>
                <a:srgbClr val="FF0066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Татьяна\Desktop\img62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928794" y="1428736"/>
            <a:ext cx="6572296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b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Цель </a:t>
            </a:r>
            <a:r>
              <a:rPr lang="ru-RU" sz="2000" b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первого </a:t>
            </a:r>
            <a:r>
              <a:rPr lang="ru-RU" sz="2000" b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этапа - выявление </a:t>
            </a:r>
            <a:r>
              <a:rPr lang="ru-RU" sz="2000" b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специфических </a:t>
            </a:r>
            <a:r>
              <a:rPr lang="ru-RU" sz="2000" b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особенностей </a:t>
            </a:r>
            <a:r>
              <a:rPr lang="ru-RU" sz="2000" b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и уровня </a:t>
            </a:r>
            <a:r>
              <a:rPr lang="ru-RU" sz="2000" b="1" dirty="0" err="1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сформированности</a:t>
            </a:r>
            <a:r>
              <a:rPr lang="ru-RU" sz="2000" b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 коммуникативных навыков у детей с детским аутизмом. </a:t>
            </a:r>
          </a:p>
          <a:p>
            <a:pPr algn="just"/>
            <a:r>
              <a:rPr lang="ru-RU" sz="2000" b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Задачи: </a:t>
            </a:r>
          </a:p>
          <a:p>
            <a:pPr lvl="0" algn="just">
              <a:buFont typeface="Wingdings" pitchFamily="2" charset="2"/>
              <a:buChar char="§"/>
            </a:pPr>
            <a:r>
              <a:rPr lang="ru-RU" sz="2000" b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Определить методы исследования коммуникативных навыков у детей с детским аутизмом. </a:t>
            </a:r>
          </a:p>
          <a:p>
            <a:pPr lvl="0" algn="just">
              <a:buFont typeface="Wingdings" pitchFamily="2" charset="2"/>
              <a:buChar char="§"/>
            </a:pPr>
            <a:r>
              <a:rPr lang="ru-RU" sz="2000" b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Изучить особенности коммуникации у детей с аутизмом, проанализировать полученные результаты.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Татьяна\Desktop\img62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214546" y="1428736"/>
            <a:ext cx="6143668" cy="40626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b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На данном этапе изучались </a:t>
            </a:r>
            <a:r>
              <a:rPr lang="ru-RU" sz="2000" b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особенности коммуникативных навыков </a:t>
            </a:r>
            <a:r>
              <a:rPr lang="ru-RU" sz="2000" b="1" dirty="0" err="1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аутичных</a:t>
            </a:r>
            <a:r>
              <a:rPr lang="ru-RU" sz="2000" b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 детей: виды коммуникации, использующиеся детьми в процессе общения, возможности коммуникации, сфера общения, выявлялись наиболее эффективные средства общения с ребенком, специфические коммуникативные нарушения. Выявлялся уровень развития коммуникации у детей с аутизмом в зависимости от </a:t>
            </a:r>
            <a:r>
              <a:rPr lang="ru-RU" sz="2000" b="1" dirty="0" err="1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сформированности</a:t>
            </a:r>
            <a:r>
              <a:rPr lang="ru-RU" sz="2000" b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 базовых коммуникативных функций, </a:t>
            </a:r>
            <a:r>
              <a:rPr lang="ru-RU" sz="2000" b="1" dirty="0" err="1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социоэмоциональных</a:t>
            </a:r>
            <a:r>
              <a:rPr lang="ru-RU" sz="2000" b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 и диалоговых навыков.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Татьяна\Desktop\img62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428860" y="1357298"/>
            <a:ext cx="5786478" cy="43704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b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Целью второго этапа стало выявление особенностей и уровня </a:t>
            </a:r>
            <a:r>
              <a:rPr lang="ru-RU" sz="2000" b="1" dirty="0" err="1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сформированности</a:t>
            </a:r>
            <a:r>
              <a:rPr lang="ru-RU" sz="2000" b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 игровых навыков у детей с детским аутизмом. Исследование игровых навыков позволит впоследствии при проведении педагогической коррекции подобрать игровые приемы, соответствующие уровню развития дошкольников с детским аутизмом.</a:t>
            </a:r>
          </a:p>
          <a:p>
            <a:pPr algn="just"/>
            <a:r>
              <a:rPr lang="ru-RU" sz="2000" b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Задачи: </a:t>
            </a:r>
          </a:p>
          <a:p>
            <a:pPr lvl="0" algn="just">
              <a:buFont typeface="Wingdings" pitchFamily="2" charset="2"/>
              <a:buChar char="§"/>
            </a:pPr>
            <a:r>
              <a:rPr lang="ru-RU" sz="2000" b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Определить методы исследования игровых навыков у детей с детским аутизмом; </a:t>
            </a:r>
          </a:p>
          <a:p>
            <a:pPr lvl="0" algn="just">
              <a:buFont typeface="Wingdings" pitchFamily="2" charset="2"/>
              <a:buChar char="§"/>
            </a:pPr>
            <a:r>
              <a:rPr lang="ru-RU" sz="2000" b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Изучить особенности игры у детей с аутизмом, проанализировать полученные результаты.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Татьяна\Desktop\img62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786050" y="1357298"/>
            <a:ext cx="5429288" cy="40626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b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Уровень </a:t>
            </a:r>
            <a:r>
              <a:rPr lang="ru-RU" sz="2000" b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развития игровых навыков </a:t>
            </a:r>
            <a:r>
              <a:rPr lang="ru-RU" sz="2000" b="1" dirty="0" err="1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аутичных</a:t>
            </a:r>
            <a:r>
              <a:rPr lang="ru-RU" sz="2000" b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 детей определялся в зависимости от их умения манипулировать предметами, исследовать взаимосвязи между ними, употреблять объекты в соответствии с их функциональным назначением, использовать предметы-заместители, приписывать различным объектам несуществующие свойства, использовать пантомиму для изображения действий с воображаемым предметом, придумывать сюжет и выступать в определенной роли.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Татьяна\Desktop\img62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285984" y="1000108"/>
            <a:ext cx="5929354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b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Исследование </a:t>
            </a:r>
            <a:r>
              <a:rPr lang="ru-RU" sz="2000" b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вербальной и невербальной коммуникации детей с аутизмом.</a:t>
            </a:r>
          </a:p>
          <a:p>
            <a:pPr algn="just"/>
            <a:r>
              <a:rPr lang="ru-RU" sz="2000" b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 Цель данного этапа - выявить особенности и уровень </a:t>
            </a:r>
            <a:r>
              <a:rPr lang="ru-RU" sz="2000" b="1" dirty="0" err="1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сформированности</a:t>
            </a:r>
            <a:r>
              <a:rPr lang="ru-RU" sz="2000" b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 коммуникативных навыков у детей с детским аутизмом. На данном этапе подбирались наиболее объективные методы исследования, позволяющие провести комплексную диагностику и оценить уровень </a:t>
            </a:r>
            <a:r>
              <a:rPr lang="ru-RU" sz="2000" b="1" dirty="0" err="1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сформированности</a:t>
            </a:r>
            <a:r>
              <a:rPr lang="ru-RU" sz="2000" b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 коммуникативных навыков изучаемых детей. Для получения данных о коммуникативных навыках детей в качестве основы была выбрана методика «Оценка социальных и коммуникативных навыков у детей с аутизмом». </a:t>
            </a:r>
            <a:endParaRPr lang="ru-RU" sz="2000" b="1" dirty="0">
              <a:solidFill>
                <a:srgbClr val="FF0066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Татьяна\Desktop\img62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500298" y="1428736"/>
            <a:ext cx="5572164" cy="28315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Особенности </a:t>
            </a:r>
            <a:r>
              <a:rPr lang="ru-RU" sz="2000" b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коммуникации у детей дошкольного возраста с детским аутизмом выявлялись по трем блокам коммуникативных навыков</a:t>
            </a:r>
            <a:r>
              <a:rPr lang="ru-RU" sz="2000" b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endParaRPr lang="ru-RU" sz="2000" b="1" dirty="0" smtClean="0">
              <a:solidFill>
                <a:srgbClr val="FF0066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§"/>
            </a:pPr>
            <a:r>
              <a:rPr lang="ru-RU" sz="2000" b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  базовые </a:t>
            </a:r>
            <a:r>
              <a:rPr lang="ru-RU" sz="2000" b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коммуникативные </a:t>
            </a:r>
            <a:r>
              <a:rPr lang="ru-RU" sz="2000" b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функции;</a:t>
            </a:r>
          </a:p>
          <a:p>
            <a:pPr>
              <a:buFont typeface="Wingdings" pitchFamily="2" charset="2"/>
              <a:buChar char="§"/>
            </a:pPr>
            <a:r>
              <a:rPr lang="ru-RU" sz="2000" b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социоэмоциональные</a:t>
            </a:r>
            <a:r>
              <a:rPr lang="ru-RU" sz="2000" b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 навыки;</a:t>
            </a:r>
          </a:p>
          <a:p>
            <a:pPr>
              <a:buFont typeface="Wingdings" pitchFamily="2" charset="2"/>
              <a:buChar char="§"/>
            </a:pPr>
            <a:r>
              <a:rPr lang="ru-RU" sz="2000" b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  диалоговые навыки.</a:t>
            </a:r>
            <a:endParaRPr lang="ru-RU" sz="2000" b="1" dirty="0" smtClean="0">
              <a:solidFill>
                <a:srgbClr val="FF0066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486</Words>
  <PresentationFormat>Экран (4:3)</PresentationFormat>
  <Paragraphs>46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Татьяна</dc:creator>
  <cp:lastModifiedBy>Светлана</cp:lastModifiedBy>
  <cp:revision>4</cp:revision>
  <dcterms:created xsi:type="dcterms:W3CDTF">2022-10-03T16:51:41Z</dcterms:created>
  <dcterms:modified xsi:type="dcterms:W3CDTF">2022-10-03T17:31:09Z</dcterms:modified>
</cp:coreProperties>
</file>