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0" r:id="rId3"/>
    <p:sldId id="269" r:id="rId4"/>
    <p:sldId id="261" r:id="rId5"/>
    <p:sldId id="290" r:id="rId6"/>
    <p:sldId id="291"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293" r:id="rId24"/>
    <p:sldId id="262" r:id="rId25"/>
    <p:sldId id="272" r:id="rId26"/>
    <p:sldId id="263" r:id="rId27"/>
    <p:sldId id="270"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8" r:id="rId43"/>
    <p:sldId id="257" r:id="rId4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FF"/>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p:cViewPr varScale="1">
        <p:scale>
          <a:sx n="74" d="100"/>
          <a:sy n="74" d="100"/>
        </p:scale>
        <p:origin x="128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3077" name="Picture 5" descr="C:\Users\Татьяна\Desktop\Скрап-набор Ирисы\el\ptitesouris element 24.png"/>
          <p:cNvPicPr>
            <a:picLocks noChangeAspect="1" noChangeArrowheads="1"/>
          </p:cNvPicPr>
          <p:nvPr userDrawn="1"/>
        </p:nvPicPr>
        <p:blipFill>
          <a:blip r:embed="rId2" cstate="print"/>
          <a:srcRect l="33489" t="11519" r="25052" b="22661"/>
          <a:stretch>
            <a:fillRect/>
          </a:stretch>
        </p:blipFill>
        <p:spPr bwMode="auto">
          <a:xfrm>
            <a:off x="0" y="1571612"/>
            <a:ext cx="1857324" cy="2857496"/>
          </a:xfrm>
          <a:prstGeom prst="rect">
            <a:avLst/>
          </a:prstGeom>
          <a:noFill/>
        </p:spPr>
      </p:pic>
      <p:pic>
        <p:nvPicPr>
          <p:cNvPr id="13" name="Picture 5" descr="C:\Users\Татьяна\Desktop\Скрап-набор Ирисы\el\ptitesouris element 24.png"/>
          <p:cNvPicPr>
            <a:picLocks noChangeAspect="1" noChangeArrowheads="1"/>
          </p:cNvPicPr>
          <p:nvPr userDrawn="1"/>
        </p:nvPicPr>
        <p:blipFill>
          <a:blip r:embed="rId2" cstate="print"/>
          <a:srcRect l="14352" t="11519" r="25052" b="22661"/>
          <a:stretch>
            <a:fillRect/>
          </a:stretch>
        </p:blipFill>
        <p:spPr bwMode="auto">
          <a:xfrm>
            <a:off x="0" y="4000504"/>
            <a:ext cx="2714612" cy="2857496"/>
          </a:xfrm>
          <a:prstGeom prst="rect">
            <a:avLst/>
          </a:prstGeom>
          <a:noFill/>
        </p:spPr>
      </p:pic>
      <p:pic>
        <p:nvPicPr>
          <p:cNvPr id="3076" name="Picture 4" descr="C:\Users\Татьяна\Desktop\Скрап-набор Ирисы\el\ptitesouris element 21.png"/>
          <p:cNvPicPr>
            <a:picLocks noChangeAspect="1" noChangeArrowheads="1"/>
          </p:cNvPicPr>
          <p:nvPr userDrawn="1"/>
        </p:nvPicPr>
        <p:blipFill>
          <a:blip r:embed="rId3" cstate="print"/>
          <a:srcRect/>
          <a:stretch>
            <a:fillRect/>
          </a:stretch>
        </p:blipFill>
        <p:spPr bwMode="auto">
          <a:xfrm rot="14253736">
            <a:off x="-1339130" y="551729"/>
            <a:ext cx="4112533" cy="2640886"/>
          </a:xfrm>
          <a:prstGeom prst="rect">
            <a:avLst/>
          </a:prstGeom>
          <a:noFill/>
        </p:spPr>
      </p:pic>
      <p:pic>
        <p:nvPicPr>
          <p:cNvPr id="9" name="Picture 3" descr="C:\Users\Татьяна\Desktop\Скрап-набор Ирисы\el\ptitesouris element 43.png"/>
          <p:cNvPicPr>
            <a:picLocks noChangeAspect="1" noChangeArrowheads="1"/>
          </p:cNvPicPr>
          <p:nvPr userDrawn="1"/>
        </p:nvPicPr>
        <p:blipFill>
          <a:blip r:embed="rId4" cstate="print"/>
          <a:srcRect l="50000" r="12752" b="5477"/>
          <a:stretch>
            <a:fillRect/>
          </a:stretch>
        </p:blipFill>
        <p:spPr bwMode="auto">
          <a:xfrm>
            <a:off x="0" y="0"/>
            <a:ext cx="2143076" cy="5286412"/>
          </a:xfrm>
          <a:prstGeom prst="rect">
            <a:avLst/>
          </a:prstGeom>
          <a:noFill/>
          <a:effectLst>
            <a:outerShdw blurRad="50800" dist="38100" algn="l" rotWithShape="0">
              <a:srgbClr val="00B050">
                <a:alpha val="40000"/>
              </a:srgbClr>
            </a:outerShdw>
          </a:effectLst>
        </p:spPr>
      </p:pic>
      <p:pic>
        <p:nvPicPr>
          <p:cNvPr id="3074" name="Picture 2" descr="C:\Users\Татьяна\Desktop\Скрап-набор Ирисы\el\ptitesouris element 37.png"/>
          <p:cNvPicPr>
            <a:picLocks noChangeAspect="1" noChangeArrowheads="1"/>
          </p:cNvPicPr>
          <p:nvPr userDrawn="1"/>
        </p:nvPicPr>
        <p:blipFill>
          <a:blip r:embed="rId5" cstate="print"/>
          <a:srcRect l="44922" t="13116" r="16716" b="38457"/>
          <a:stretch>
            <a:fillRect/>
          </a:stretch>
        </p:blipFill>
        <p:spPr bwMode="auto">
          <a:xfrm>
            <a:off x="0" y="2411811"/>
            <a:ext cx="2357422" cy="4446189"/>
          </a:xfrm>
          <a:prstGeom prst="rect">
            <a:avLst/>
          </a:prstGeom>
          <a:noFill/>
          <a:effectLst>
            <a:outerShdw blurRad="50800" dist="38100" sx="107000" sy="107000" algn="l" rotWithShape="0">
              <a:srgbClr val="9933FF">
                <a:alpha val="40000"/>
              </a:srgbClr>
            </a:outerShdw>
          </a:effectLst>
        </p:spPr>
      </p:pic>
      <p:pic>
        <p:nvPicPr>
          <p:cNvPr id="3075" name="Picture 3" descr="C:\Users\Татьяна\Desktop\Скрап-набор Ирисы\el\ptitesouris element 43.png"/>
          <p:cNvPicPr>
            <a:picLocks noChangeAspect="1" noChangeArrowheads="1"/>
          </p:cNvPicPr>
          <p:nvPr userDrawn="1"/>
        </p:nvPicPr>
        <p:blipFill>
          <a:blip r:embed="rId6" cstate="print"/>
          <a:srcRect l="33335" r="12121" b="9803"/>
          <a:stretch>
            <a:fillRect/>
          </a:stretch>
        </p:blipFill>
        <p:spPr bwMode="auto">
          <a:xfrm>
            <a:off x="0" y="4643446"/>
            <a:ext cx="1285852" cy="2214554"/>
          </a:xfrm>
          <a:prstGeom prst="rect">
            <a:avLst/>
          </a:prstGeom>
          <a:noFill/>
        </p:spPr>
      </p:pic>
      <p:pic>
        <p:nvPicPr>
          <p:cNvPr id="11" name="Picture 3" descr="C:\Users\Татьяна\Desktop\Скрап-набор Ирисы\el\ptitesouris element 43.png"/>
          <p:cNvPicPr>
            <a:picLocks noChangeAspect="1" noChangeArrowheads="1"/>
          </p:cNvPicPr>
          <p:nvPr userDrawn="1"/>
        </p:nvPicPr>
        <p:blipFill>
          <a:blip r:embed="rId7" cstate="print"/>
          <a:srcRect l="33335" r="12121" b="9803"/>
          <a:stretch>
            <a:fillRect/>
          </a:stretch>
        </p:blipFill>
        <p:spPr bwMode="auto">
          <a:xfrm>
            <a:off x="0" y="5991244"/>
            <a:ext cx="503271" cy="866756"/>
          </a:xfrm>
          <a:prstGeom prst="rect">
            <a:avLst/>
          </a:prstGeom>
          <a:noFill/>
        </p:spPr>
      </p:pic>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15" name="Рамка 14"/>
          <p:cNvSpPr/>
          <p:nvPr userDrawn="1"/>
        </p:nvSpPr>
        <p:spPr>
          <a:xfrm>
            <a:off x="0" y="0"/>
            <a:ext cx="9144000" cy="6858000"/>
          </a:xfrm>
          <a:prstGeom prst="frame">
            <a:avLst>
              <a:gd name="adj1" fmla="val 1241"/>
            </a:avLst>
          </a:prstGeom>
          <a:solidFill>
            <a:srgbClr val="CC66FF"/>
          </a:solidFill>
          <a:ln cap="rnd" cmpd="sng">
            <a:solidFill>
              <a:srgbClr val="7030A0"/>
            </a:solidFill>
            <a:round/>
          </a:ln>
          <a:scene3d>
            <a:camera prst="orthographicFront"/>
            <a:lightRig rig="threePt" dir="t"/>
          </a:scene3d>
          <a:sp3d extrusionH="76200" contourW="12700">
            <a:bevelT w="165100" prst="coolSlant"/>
            <a:extrusionClr>
              <a:srgbClr val="9933FF"/>
            </a:extrusionClr>
            <a:contourClr>
              <a:srgbClr val="9933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6" name="TextBox 15"/>
          <p:cNvSpPr txBox="1"/>
          <p:nvPr userDrawn="1"/>
        </p:nvSpPr>
        <p:spPr>
          <a:xfrm>
            <a:off x="8501090" y="6500834"/>
            <a:ext cx="538930" cy="246221"/>
          </a:xfrm>
          <a:prstGeom prst="rect">
            <a:avLst/>
          </a:prstGeom>
          <a:noFill/>
        </p:spPr>
        <p:txBody>
          <a:bodyPr wrap="none" rtlCol="0">
            <a:spAutoFit/>
          </a:bodyPr>
          <a:lstStyle/>
          <a:p>
            <a:r>
              <a:rPr lang="ru-RU" sz="1000" dirty="0" smtClean="0">
                <a:solidFill>
                  <a:srgbClr val="CC66FF"/>
                </a:solidFill>
                <a:latin typeface="Monotype Corsiva" pitchFamily="66" charset="0"/>
              </a:rPr>
              <a:t>Б.Т.В.</a:t>
            </a:r>
            <a:endParaRPr lang="ru-RU" sz="1000" dirty="0">
              <a:solidFill>
                <a:srgbClr val="CC66FF"/>
              </a:solidFill>
              <a:latin typeface="Monotype Corsiva" pitchFamily="66"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11" name="Picture 5" descr="C:\Users\Татьяна\Desktop\Скрап-набор Ирисы\el\ptitesouris element 24.png"/>
          <p:cNvPicPr>
            <a:picLocks noChangeAspect="1" noChangeArrowheads="1"/>
          </p:cNvPicPr>
          <p:nvPr userDrawn="1"/>
        </p:nvPicPr>
        <p:blipFill>
          <a:blip r:embed="rId2" cstate="print"/>
          <a:srcRect l="14352" t="11519" r="25052" b="22661"/>
          <a:stretch>
            <a:fillRect/>
          </a:stretch>
        </p:blipFill>
        <p:spPr bwMode="auto">
          <a:xfrm rot="5400000">
            <a:off x="71442" y="4071946"/>
            <a:ext cx="2714612" cy="2857496"/>
          </a:xfrm>
          <a:prstGeom prst="rect">
            <a:avLst/>
          </a:prstGeom>
          <a:noFill/>
        </p:spPr>
      </p:pic>
      <p:pic>
        <p:nvPicPr>
          <p:cNvPr id="12" name="Picture 5" descr="C:\Users\Татьяна\Desktop\Скрап-набор Ирисы\el\ptitesouris element 24.png"/>
          <p:cNvPicPr>
            <a:picLocks noChangeAspect="1" noChangeArrowheads="1"/>
          </p:cNvPicPr>
          <p:nvPr userDrawn="1"/>
        </p:nvPicPr>
        <p:blipFill>
          <a:blip r:embed="rId2" cstate="print"/>
          <a:srcRect l="14352" t="11519" r="25052" b="45699"/>
          <a:stretch>
            <a:fillRect/>
          </a:stretch>
        </p:blipFill>
        <p:spPr bwMode="auto">
          <a:xfrm rot="5400000">
            <a:off x="-428640" y="2214566"/>
            <a:ext cx="2714612" cy="1857332"/>
          </a:xfrm>
          <a:prstGeom prst="rect">
            <a:avLst/>
          </a:prstGeom>
          <a:noFill/>
        </p:spPr>
      </p:pic>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10" name="Рамка 9"/>
          <p:cNvSpPr/>
          <p:nvPr userDrawn="1"/>
        </p:nvSpPr>
        <p:spPr>
          <a:xfrm>
            <a:off x="0" y="0"/>
            <a:ext cx="9144000" cy="6858000"/>
          </a:xfrm>
          <a:prstGeom prst="frame">
            <a:avLst>
              <a:gd name="adj1" fmla="val 1312"/>
            </a:avLst>
          </a:prstGeom>
          <a:solidFill>
            <a:srgbClr val="9933FF"/>
          </a:soli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2000"/>
            <a:lum/>
          </a:blip>
          <a:srcRect/>
          <a:stretch>
            <a:fillRect l="-25000" r="-25000"/>
          </a:stretch>
        </a:blipFill>
        <a:effectLst/>
      </p:bgPr>
    </p:bg>
    <p:spTree>
      <p:nvGrpSpPr>
        <p:cNvPr id="1" name=""/>
        <p:cNvGrpSpPr/>
        <p:nvPr/>
      </p:nvGrpSpPr>
      <p:grpSpPr>
        <a:xfrm>
          <a:off x="0" y="0"/>
          <a:ext cx="0" cy="0"/>
          <a:chOff x="0" y="0"/>
          <a:chExt cx="0" cy="0"/>
        </a:xfrm>
      </p:grpSpPr>
      <p:sp>
        <p:nvSpPr>
          <p:cNvPr id="11" name="TextBox 10"/>
          <p:cNvSpPr txBox="1"/>
          <p:nvPr userDrawn="1"/>
        </p:nvSpPr>
        <p:spPr>
          <a:xfrm>
            <a:off x="8501090" y="6500834"/>
            <a:ext cx="538930" cy="246221"/>
          </a:xfrm>
          <a:prstGeom prst="rect">
            <a:avLst/>
          </a:prstGeom>
          <a:noFill/>
        </p:spPr>
        <p:txBody>
          <a:bodyPr wrap="none" rtlCol="0">
            <a:spAutoFit/>
          </a:bodyPr>
          <a:lstStyle/>
          <a:p>
            <a:r>
              <a:rPr lang="ru-RU" sz="1000" dirty="0" smtClean="0">
                <a:solidFill>
                  <a:srgbClr val="CC66FF"/>
                </a:solidFill>
                <a:latin typeface="Monotype Corsiva" pitchFamily="66" charset="0"/>
              </a:rPr>
              <a:t>Б.Т.В.</a:t>
            </a:r>
            <a:endParaRPr lang="ru-RU" sz="1000" dirty="0">
              <a:solidFill>
                <a:srgbClr val="CC66FF"/>
              </a:solidFill>
              <a:latin typeface="Monotype Corsiva" pitchFamily="66" charset="0"/>
            </a:endParaRPr>
          </a:p>
        </p:txBody>
      </p:sp>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
        <p:nvSpPr>
          <p:cNvPr id="10" name="Рамка 9"/>
          <p:cNvSpPr/>
          <p:nvPr userDrawn="1"/>
        </p:nvSpPr>
        <p:spPr>
          <a:xfrm>
            <a:off x="0" y="0"/>
            <a:ext cx="9144000" cy="6858000"/>
          </a:xfrm>
          <a:prstGeom prst="frame">
            <a:avLst>
              <a:gd name="adj1" fmla="val 1312"/>
            </a:avLst>
          </a:prstGeom>
          <a:solidFill>
            <a:srgbClr val="9933FF"/>
          </a:soli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71400"/>
            <a:ext cx="9036496" cy="4247317"/>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«Первоцветы Воронежской области»</a:t>
            </a:r>
          </a:p>
          <a:p>
            <a:pPr algn="ctr"/>
            <a:endParaRPr lang="ru-RU" sz="5400"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endParaRPr>
          </a:p>
          <a:p>
            <a:pPr algn="ctr"/>
            <a:r>
              <a:rPr lang="ru-RU" sz="5400"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a:t>
            </a:r>
            <a:r>
              <a:rPr lang="ru-RU" sz="5400"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Информационно-познавательный</a:t>
            </a:r>
          </a:p>
          <a:p>
            <a:pPr algn="ctr"/>
            <a:r>
              <a:rPr lang="ru-RU" sz="5400"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альбом   </a:t>
            </a:r>
          </a:p>
          <a:p>
            <a:pPr algn="ctr"/>
            <a:r>
              <a:rPr lang="ru-RU" sz="5400"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«Ирис карликовый и песчаный»</a:t>
            </a:r>
            <a:endParaRPr lang="ru-RU" sz="5400"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endParaRPr>
          </a:p>
        </p:txBody>
      </p:sp>
      <p:sp>
        <p:nvSpPr>
          <p:cNvPr id="5" name="TextBox 4"/>
          <p:cNvSpPr txBox="1"/>
          <p:nvPr/>
        </p:nvSpPr>
        <p:spPr>
          <a:xfrm>
            <a:off x="2627784" y="4643446"/>
            <a:ext cx="6189838" cy="1323439"/>
          </a:xfrm>
          <a:prstGeom prst="rect">
            <a:avLst/>
          </a:prstGeom>
          <a:noFill/>
        </p:spPr>
        <p:txBody>
          <a:bodyPr wrap="square" rtlCol="0">
            <a:spAutoFit/>
          </a:bodyPr>
          <a:lstStyle/>
          <a:p>
            <a:pPr algn="ctr"/>
            <a:endParaRPr lang="ru-RU" sz="2000" b="1" dirty="0" smtClean="0">
              <a:solidFill>
                <a:srgbClr val="660066"/>
              </a:solidFill>
              <a:latin typeface="a_RomanusTitul" pitchFamily="82" charset="-52"/>
            </a:endParaRPr>
          </a:p>
          <a:p>
            <a:pPr algn="ctr"/>
            <a:endParaRPr lang="ru-RU" sz="2000" b="1" dirty="0">
              <a:solidFill>
                <a:srgbClr val="660066"/>
              </a:solidFill>
              <a:latin typeface="a_RomanusTitul" pitchFamily="82" charset="-52"/>
            </a:endParaRPr>
          </a:p>
          <a:p>
            <a:pPr algn="ctr"/>
            <a:r>
              <a:rPr lang="ru-RU" sz="2000" b="1" dirty="0" smtClean="0">
                <a:solidFill>
                  <a:srgbClr val="660066"/>
                </a:solidFill>
                <a:latin typeface="a_RomanusTitul" pitchFamily="82" charset="-52"/>
              </a:rPr>
              <a:t>Подготовили обучающиеся 7а, 7б классов под руководством  воспитателя КОУ ВО «</a:t>
            </a:r>
            <a:r>
              <a:rPr lang="ru-RU" sz="2000" b="1" dirty="0">
                <a:solidFill>
                  <a:srgbClr val="660066"/>
                </a:solidFill>
                <a:latin typeface="a_RomanusTitul" pitchFamily="82" charset="-52"/>
              </a:rPr>
              <a:t>Е</a:t>
            </a:r>
            <a:r>
              <a:rPr lang="ru-RU" sz="2000" b="1" dirty="0" smtClean="0">
                <a:solidFill>
                  <a:srgbClr val="660066"/>
                </a:solidFill>
                <a:latin typeface="a_RomanusTitul" pitchFamily="82" charset="-52"/>
              </a:rPr>
              <a:t>лань-Коленовский ЦППМСП»  </a:t>
            </a:r>
            <a:r>
              <a:rPr lang="ru-RU" sz="2000" b="1" dirty="0" err="1" smtClean="0">
                <a:solidFill>
                  <a:srgbClr val="660066"/>
                </a:solidFill>
                <a:latin typeface="a_RomanusTitul" pitchFamily="82" charset="-52"/>
              </a:rPr>
              <a:t>Чопоровой</a:t>
            </a:r>
            <a:r>
              <a:rPr lang="ru-RU" sz="2000" b="1" dirty="0" smtClean="0">
                <a:solidFill>
                  <a:srgbClr val="660066"/>
                </a:solidFill>
                <a:latin typeface="a_RomanusTitul" pitchFamily="82" charset="-52"/>
              </a:rPr>
              <a:t> Веры Владимировны</a:t>
            </a:r>
            <a:endParaRPr lang="ru-RU" sz="2000" dirty="0">
              <a:solidFill>
                <a:srgbClr val="660066"/>
              </a:solidFill>
              <a:latin typeface="a_RomanusTitul" pitchFamily="82" charset="-5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188640"/>
            <a:ext cx="4038600" cy="5937523"/>
          </a:xfrm>
        </p:spPr>
        <p:txBody>
          <a:bodyPr>
            <a:normAutofit/>
          </a:bodyPr>
          <a:lstStyle/>
          <a:p>
            <a:pPr marL="0" indent="0" algn="just" fontAlgn="base">
              <a:buNone/>
            </a:pPr>
            <a:r>
              <a:rPr lang="ru-RU" b="1" dirty="0"/>
              <a:t> </a:t>
            </a:r>
            <a:r>
              <a:rPr lang="ru-RU" sz="1400" b="1" dirty="0">
                <a:solidFill>
                  <a:srgbClr val="7030A0"/>
                </a:solidFill>
                <a:latin typeface="Times New Roman" panose="02020603050405020304" pitchFamily="18" charset="0"/>
                <a:cs typeface="Times New Roman" panose="02020603050405020304" pitchFamily="18" charset="0"/>
              </a:rPr>
              <a:t>«Черри </a:t>
            </a:r>
            <a:r>
              <a:rPr lang="ru-RU" sz="1400" b="1" dirty="0" err="1">
                <a:solidFill>
                  <a:srgbClr val="7030A0"/>
                </a:solidFill>
                <a:latin typeface="Times New Roman" panose="02020603050405020304" pitchFamily="18" charset="0"/>
                <a:cs typeface="Times New Roman" panose="02020603050405020304" pitchFamily="18" charset="0"/>
              </a:rPr>
              <a:t>гарден</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характеризуется наличием бархатного вишневого цветка с фиолетовой окантовкой. Цветет данный сорт растения с первых майских дней и до середины июня. Обычно «Черри </a:t>
            </a:r>
            <a:r>
              <a:rPr lang="ru-RU" sz="1400" dirty="0" err="1">
                <a:solidFill>
                  <a:srgbClr val="7030A0"/>
                </a:solidFill>
                <a:latin typeface="Times New Roman" panose="02020603050405020304" pitchFamily="18" charset="0"/>
                <a:cs typeface="Times New Roman" panose="02020603050405020304" pitchFamily="18" charset="0"/>
              </a:rPr>
              <a:t>гарден</a:t>
            </a:r>
            <a:r>
              <a:rPr lang="ru-RU" sz="1400" dirty="0">
                <a:solidFill>
                  <a:srgbClr val="7030A0"/>
                </a:solidFill>
                <a:latin typeface="Times New Roman" panose="02020603050405020304" pitchFamily="18" charset="0"/>
                <a:cs typeface="Times New Roman" panose="02020603050405020304" pitchFamily="18" charset="0"/>
              </a:rPr>
              <a:t>» высаживают около бордюров, а также применяют в композициях с «собратьями» высокого роста. Максимально карлик может вырасти до 0,3 метра, при этом его широколинейные листья имеют длину 0,1 метра.</a:t>
            </a:r>
          </a:p>
          <a:p>
            <a:pPr marL="0" indent="0" algn="just" fontAlgn="base">
              <a:buNone/>
            </a:pPr>
            <a:r>
              <a:rPr lang="ru-RU" sz="1400" i="1" dirty="0">
                <a:solidFill>
                  <a:srgbClr val="7030A0"/>
                </a:solidFill>
                <a:latin typeface="Times New Roman" panose="02020603050405020304" pitchFamily="18" charset="0"/>
                <a:cs typeface="Times New Roman" panose="02020603050405020304" pitchFamily="18" charset="0"/>
              </a:rPr>
              <a:t>Этот сорт боится высокой влажности, а также должен высаживаться в окультуренный, рыхлый грунт.</a:t>
            </a:r>
            <a:endParaRPr lang="ru-RU" sz="1400" dirty="0">
              <a:solidFill>
                <a:srgbClr val="7030A0"/>
              </a:solidFill>
              <a:latin typeface="Times New Roman" panose="02020603050405020304" pitchFamily="18" charset="0"/>
              <a:cs typeface="Times New Roman" panose="02020603050405020304" pitchFamily="18" charset="0"/>
            </a:endParaRPr>
          </a:p>
          <a:p>
            <a:pPr marL="0" indent="0">
              <a:buNone/>
            </a:pPr>
            <a:endParaRPr lang="ru-RU" sz="1400" dirty="0"/>
          </a:p>
        </p:txBody>
      </p:sp>
      <p:sp>
        <p:nvSpPr>
          <p:cNvPr id="4" name="Объект 3"/>
          <p:cNvSpPr>
            <a:spLocks noGrp="1"/>
          </p:cNvSpPr>
          <p:nvPr>
            <p:ph sz="half" idx="2"/>
          </p:nvPr>
        </p:nvSpPr>
        <p:spPr>
          <a:xfrm>
            <a:off x="4648200" y="188640"/>
            <a:ext cx="4038600" cy="5937523"/>
          </a:xfrm>
        </p:spPr>
        <p:txBody>
          <a:bodyPr>
            <a:normAutofit/>
          </a:bodyPr>
          <a:lstStyle/>
          <a:p>
            <a:pPr marL="0" indent="0">
              <a:buNone/>
            </a:pPr>
            <a:endParaRPr lang="ru-RU" sz="1400" b="1" dirty="0" smtClean="0"/>
          </a:p>
          <a:p>
            <a:pPr marL="0" indent="0">
              <a:buNone/>
            </a:pPr>
            <a:endParaRPr lang="ru-RU" sz="1400" b="1" dirty="0"/>
          </a:p>
          <a:p>
            <a:pPr marL="0" indent="0">
              <a:buNone/>
            </a:pPr>
            <a:endParaRPr lang="ru-RU" sz="1400" b="1" dirty="0" smtClean="0"/>
          </a:p>
          <a:p>
            <a:pPr marL="0" indent="0" algn="just">
              <a:buNone/>
            </a:pPr>
            <a:r>
              <a:rPr lang="ru-RU" sz="1400" b="1" dirty="0" smtClean="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Блю</a:t>
            </a:r>
            <a:r>
              <a:rPr lang="ru-RU" sz="1400" b="1" dirty="0">
                <a:solidFill>
                  <a:srgbClr val="7030A0"/>
                </a:solidFill>
                <a:latin typeface="Times New Roman" panose="02020603050405020304" pitchFamily="18" charset="0"/>
                <a:cs typeface="Times New Roman" panose="02020603050405020304" pitchFamily="18" charset="0"/>
              </a:rPr>
              <a:t> </a:t>
            </a:r>
            <a:r>
              <a:rPr lang="ru-RU" sz="1400" b="1" dirty="0" err="1">
                <a:solidFill>
                  <a:srgbClr val="7030A0"/>
                </a:solidFill>
                <a:latin typeface="Times New Roman" panose="02020603050405020304" pitchFamily="18" charset="0"/>
                <a:cs typeface="Times New Roman" panose="02020603050405020304" pitchFamily="18" charset="0"/>
              </a:rPr>
              <a:t>деним</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Высота растения достигает 0,15 – 0,25 метра. Период цветения куста – апрель-май. Карликовый ирис – это уместный экземпляр для бордюра и альпийской горки. Цветы у растения нежные голубые, они имеют гофрированные окончания. Карлик предпочитает солнце, влагу, а также подпитку.</a:t>
            </a:r>
          </a:p>
          <a:p>
            <a:pPr marL="0" indent="0">
              <a:buNone/>
            </a:pPr>
            <a:endParaRPr lang="ru-RU" dirty="0"/>
          </a:p>
        </p:txBody>
      </p:sp>
      <p:pic>
        <p:nvPicPr>
          <p:cNvPr id="5" name="Рисунок 4" descr="https://stroy-podskazka.ru/images/article/orig/2019/07/iris-karlikovyj-sorta-posadka-i-uhod-5.jpg"/>
          <p:cNvPicPr/>
          <p:nvPr/>
        </p:nvPicPr>
        <p:blipFill>
          <a:blip r:embed="rId2">
            <a:extLst>
              <a:ext uri="{28A0092B-C50C-407E-A947-70E740481C1C}">
                <a14:useLocalDpi xmlns:a14="http://schemas.microsoft.com/office/drawing/2010/main" val="0"/>
              </a:ext>
            </a:extLst>
          </a:blip>
          <a:srcRect/>
          <a:stretch>
            <a:fillRect/>
          </a:stretch>
        </p:blipFill>
        <p:spPr bwMode="auto">
          <a:xfrm>
            <a:off x="539552" y="3157401"/>
            <a:ext cx="3566584" cy="3367943"/>
          </a:xfrm>
          <a:prstGeom prst="rect">
            <a:avLst/>
          </a:prstGeom>
          <a:noFill/>
          <a:ln w="57150">
            <a:solidFill>
              <a:srgbClr val="9933FF"/>
            </a:solidFill>
          </a:ln>
        </p:spPr>
      </p:pic>
      <p:pic>
        <p:nvPicPr>
          <p:cNvPr id="6" name="Рисунок 5" descr="https://stroy-podskazka.ru/images/article/orig/2019/07/iris-karlikovyj-sorta-posadka-i-uhod-6.jpg"/>
          <p:cNvPicPr/>
          <p:nvPr/>
        </p:nvPicPr>
        <p:blipFill>
          <a:blip r:embed="rId3">
            <a:extLst>
              <a:ext uri="{28A0092B-C50C-407E-A947-70E740481C1C}">
                <a14:useLocalDpi xmlns:a14="http://schemas.microsoft.com/office/drawing/2010/main" val="0"/>
              </a:ext>
            </a:extLst>
          </a:blip>
          <a:srcRect/>
          <a:stretch>
            <a:fillRect/>
          </a:stretch>
        </p:blipFill>
        <p:spPr bwMode="auto">
          <a:xfrm>
            <a:off x="4822354" y="3157401"/>
            <a:ext cx="3690292" cy="3353926"/>
          </a:xfrm>
          <a:prstGeom prst="rect">
            <a:avLst/>
          </a:prstGeom>
          <a:noFill/>
          <a:ln w="57150">
            <a:solidFill>
              <a:srgbClr val="9933FF"/>
            </a:solidFill>
          </a:ln>
        </p:spPr>
      </p:pic>
    </p:spTree>
    <p:extLst>
      <p:ext uri="{BB962C8B-B14F-4D97-AF65-F5344CB8AC3E}">
        <p14:creationId xmlns:p14="http://schemas.microsoft.com/office/powerpoint/2010/main" val="4159227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260648"/>
            <a:ext cx="4038600" cy="5865515"/>
          </a:xfrm>
        </p:spPr>
        <p:txBody>
          <a:bodyPr>
            <a:normAutofit/>
          </a:bodyPr>
          <a:lstStyle/>
          <a:p>
            <a:pPr marL="0" indent="0" algn="just">
              <a:buNone/>
            </a:pPr>
            <a:endParaRPr lang="ru-RU" sz="1400" b="1" dirty="0" smtClean="0">
              <a:solidFill>
                <a:srgbClr val="7030A0"/>
              </a:solidFill>
              <a:latin typeface="Times New Roman" panose="02020603050405020304" pitchFamily="18" charset="0"/>
              <a:cs typeface="Times New Roman" panose="02020603050405020304" pitchFamily="18" charset="0"/>
            </a:endParaRPr>
          </a:p>
          <a:p>
            <a:pPr marL="0" indent="0" algn="just">
              <a:buNone/>
            </a:pPr>
            <a:endParaRPr lang="ru-RU" sz="1400" b="1" dirty="0">
              <a:solidFill>
                <a:srgbClr val="7030A0"/>
              </a:solidFill>
              <a:latin typeface="Times New Roman" panose="02020603050405020304" pitchFamily="18" charset="0"/>
              <a:cs typeface="Times New Roman" panose="02020603050405020304" pitchFamily="18" charset="0"/>
            </a:endParaRPr>
          </a:p>
          <a:p>
            <a:pPr marL="0" indent="0" algn="just">
              <a:buNone/>
            </a:pPr>
            <a:r>
              <a:rPr lang="ru-RU" sz="1400" b="1" dirty="0" smtClean="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Кэтс</a:t>
            </a:r>
            <a:r>
              <a:rPr lang="ru-RU" sz="1400" b="1" dirty="0">
                <a:solidFill>
                  <a:srgbClr val="7030A0"/>
                </a:solidFill>
                <a:latin typeface="Times New Roman" panose="02020603050405020304" pitchFamily="18" charset="0"/>
                <a:cs typeface="Times New Roman" panose="02020603050405020304" pitchFamily="18" charset="0"/>
              </a:rPr>
              <a:t> ай»</a:t>
            </a:r>
            <a:r>
              <a:rPr lang="ru-RU" sz="1400" dirty="0">
                <a:solidFill>
                  <a:srgbClr val="7030A0"/>
                </a:solidFill>
                <a:latin typeface="Times New Roman" panose="02020603050405020304" pitchFamily="18" charset="0"/>
                <a:cs typeface="Times New Roman" panose="02020603050405020304" pitchFamily="18" charset="0"/>
              </a:rPr>
              <a:t> является необычным сортом карликового ириса, который имеет темные розовые цветы, в их центре располагается бархатное вишневое пятнышко. Особого внимания заслуживает сиреневый ободок, окружающий вишневое вкрапление в средине.</a:t>
            </a:r>
          </a:p>
          <a:p>
            <a:pPr marL="0" indent="0">
              <a:buNone/>
            </a:pPr>
            <a:endParaRPr lang="ru-RU" dirty="0"/>
          </a:p>
        </p:txBody>
      </p:sp>
      <p:sp>
        <p:nvSpPr>
          <p:cNvPr id="4" name="Объект 3"/>
          <p:cNvSpPr>
            <a:spLocks noGrp="1"/>
          </p:cNvSpPr>
          <p:nvPr>
            <p:ph sz="half" idx="2"/>
          </p:nvPr>
        </p:nvSpPr>
        <p:spPr>
          <a:xfrm>
            <a:off x="4648200" y="260648"/>
            <a:ext cx="4038600" cy="5865515"/>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Брасси</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Данный карликовый сорт ириса вырастает не более 15 сантиметров в высоту. Кусту присуща прикорневая широколинейная листва. Величина цветоносов составляет 3 сантиметра. Он имеет 1 цветок, что окрашен желтым или лиловым цветом. Касатик считается засухоустойчивым и цветет в мае. Высаживать бородатого представителя на солнечном дренированном участке с окультуренной рыхлой почвой.</a:t>
            </a:r>
          </a:p>
          <a:p>
            <a:endParaRPr lang="ru-RU" dirty="0"/>
          </a:p>
        </p:txBody>
      </p:sp>
      <p:pic>
        <p:nvPicPr>
          <p:cNvPr id="5" name="Рисунок 4" descr="https://stroy-podskazka.ru/images/article/orig/2019/07/iris-karlikovyj-sorta-posadka-i-uhod-7.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564903"/>
            <a:ext cx="4019629" cy="3931797"/>
          </a:xfrm>
          <a:prstGeom prst="rect">
            <a:avLst/>
          </a:prstGeom>
          <a:noFill/>
          <a:ln w="57150">
            <a:solidFill>
              <a:srgbClr val="9933FF"/>
            </a:solidFill>
          </a:ln>
        </p:spPr>
      </p:pic>
      <p:pic>
        <p:nvPicPr>
          <p:cNvPr id="6" name="Рисунок 5" descr="https://stroy-podskazka.ru/images/article/orig/2019/07/iris-karlikovyj-sorta-posadka-i-uhod-8.jpg"/>
          <p:cNvPicPr/>
          <p:nvPr/>
        </p:nvPicPr>
        <p:blipFill>
          <a:blip r:embed="rId3">
            <a:extLst>
              <a:ext uri="{28A0092B-C50C-407E-A947-70E740481C1C}">
                <a14:useLocalDpi xmlns:a14="http://schemas.microsoft.com/office/drawing/2010/main" val="0"/>
              </a:ext>
            </a:extLst>
          </a:blip>
          <a:srcRect/>
          <a:stretch>
            <a:fillRect/>
          </a:stretch>
        </p:blipFill>
        <p:spPr bwMode="auto">
          <a:xfrm>
            <a:off x="4717946" y="2564904"/>
            <a:ext cx="4140225" cy="3931796"/>
          </a:xfrm>
          <a:prstGeom prst="rect">
            <a:avLst/>
          </a:prstGeom>
          <a:noFill/>
          <a:ln w="57150">
            <a:solidFill>
              <a:srgbClr val="9933FF"/>
            </a:solidFill>
          </a:ln>
        </p:spPr>
      </p:pic>
    </p:spTree>
    <p:extLst>
      <p:ext uri="{BB962C8B-B14F-4D97-AF65-F5344CB8AC3E}">
        <p14:creationId xmlns:p14="http://schemas.microsoft.com/office/powerpoint/2010/main" val="2058911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260648"/>
            <a:ext cx="4038600" cy="5865515"/>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Ларрикин</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способен привлечь внимание своими чернильными лепестками. Кроме невероятного оттенка, лепестки характеризуются наличием сиреневых бородок на светлом фоне. Высота данного сорта может составлять 45 сантиметров.</a:t>
            </a:r>
          </a:p>
          <a:p>
            <a:pPr marL="0" indent="0">
              <a:buNone/>
            </a:pPr>
            <a:endParaRPr lang="ru-RU" dirty="0"/>
          </a:p>
        </p:txBody>
      </p:sp>
      <p:sp>
        <p:nvSpPr>
          <p:cNvPr id="4" name="Объект 3"/>
          <p:cNvSpPr>
            <a:spLocks noGrp="1"/>
          </p:cNvSpPr>
          <p:nvPr>
            <p:ph sz="half" idx="2"/>
          </p:nvPr>
        </p:nvSpPr>
        <p:spPr>
          <a:xfrm>
            <a:off x="4648200" y="260648"/>
            <a:ext cx="4038600" cy="5865515"/>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«Демон».</a:t>
            </a:r>
            <a:r>
              <a:rPr lang="ru-RU" sz="1400" dirty="0">
                <a:solidFill>
                  <a:srgbClr val="7030A0"/>
                </a:solidFill>
                <a:latin typeface="Times New Roman" panose="02020603050405020304" pitchFamily="18" charset="0"/>
                <a:cs typeface="Times New Roman" panose="02020603050405020304" pitchFamily="18" charset="0"/>
              </a:rPr>
              <a:t> Взрослый карликовый ирис вырастает до 0,3 метра. Цветок имеет размер в 6 сантиметров, ему характерны бархатистость и темный фиолетовый цвет. Куст характеризуется обильностью цветения, а также источает приятный и тонкий аромат.</a:t>
            </a:r>
          </a:p>
          <a:p>
            <a:pPr marL="0" indent="0">
              <a:buNone/>
            </a:pPr>
            <a:endParaRPr lang="ru-RU" dirty="0"/>
          </a:p>
        </p:txBody>
      </p:sp>
      <p:pic>
        <p:nvPicPr>
          <p:cNvPr id="7" name="Рисунок 6" descr="https://stroy-podskazka.ru/images/article/orig/2019/07/iris-karlikovyj-sorta-posadka-i-uhod-9.jpg"/>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88839"/>
            <a:ext cx="4032447" cy="4137323"/>
          </a:xfrm>
          <a:prstGeom prst="rect">
            <a:avLst/>
          </a:prstGeom>
          <a:noFill/>
          <a:ln w="57150">
            <a:solidFill>
              <a:srgbClr val="9933FF"/>
            </a:solidFill>
          </a:ln>
        </p:spPr>
      </p:pic>
      <p:pic>
        <p:nvPicPr>
          <p:cNvPr id="8" name="Рисунок 7" descr="https://stroy-podskazka.ru/images/article/orig/2019/07/iris-karlikovyj-sorta-posadka-i-uhod-10.jpg"/>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988839"/>
            <a:ext cx="4038600" cy="4137323"/>
          </a:xfrm>
          <a:prstGeom prst="rect">
            <a:avLst/>
          </a:prstGeom>
          <a:noFill/>
          <a:ln w="57150">
            <a:solidFill>
              <a:srgbClr val="9933FF"/>
            </a:solidFill>
          </a:ln>
        </p:spPr>
      </p:pic>
    </p:spTree>
    <p:extLst>
      <p:ext uri="{BB962C8B-B14F-4D97-AF65-F5344CB8AC3E}">
        <p14:creationId xmlns:p14="http://schemas.microsoft.com/office/powerpoint/2010/main" val="3704960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09600" y="260648"/>
            <a:ext cx="4038600" cy="5865515"/>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Тикети</a:t>
            </a:r>
            <a:r>
              <a:rPr lang="ru-RU" sz="1400" b="1" dirty="0">
                <a:solidFill>
                  <a:srgbClr val="7030A0"/>
                </a:solidFill>
                <a:latin typeface="Times New Roman" panose="02020603050405020304" pitchFamily="18" charset="0"/>
                <a:cs typeface="Times New Roman" panose="02020603050405020304" pitchFamily="18" charset="0"/>
              </a:rPr>
              <a:t> </a:t>
            </a:r>
            <a:r>
              <a:rPr lang="ru-RU" sz="1400" b="1" dirty="0" err="1">
                <a:solidFill>
                  <a:srgbClr val="7030A0"/>
                </a:solidFill>
                <a:latin typeface="Times New Roman" panose="02020603050405020304" pitchFamily="18" charset="0"/>
                <a:cs typeface="Times New Roman" panose="02020603050405020304" pitchFamily="18" charset="0"/>
              </a:rPr>
              <a:t>бу</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Ирис маленького роста может достигать в высоту 0,3-0,35 метра. Цветет растение в середине лета. В данной фазе оно радует окружающих светло-персиковыми цветами, которые имеют яркую синюю бородку. Цветение у куста обильное, поэтому выглядит он довольно эффектно.</a:t>
            </a:r>
          </a:p>
          <a:p>
            <a:pPr marL="0" indent="0">
              <a:buNone/>
            </a:pPr>
            <a:endParaRPr lang="ru-RU" dirty="0"/>
          </a:p>
        </p:txBody>
      </p:sp>
      <p:sp>
        <p:nvSpPr>
          <p:cNvPr id="4" name="Объект 3"/>
          <p:cNvSpPr>
            <a:spLocks noGrp="1"/>
          </p:cNvSpPr>
          <p:nvPr>
            <p:ph sz="half" idx="2"/>
          </p:nvPr>
        </p:nvSpPr>
        <p:spPr>
          <a:xfrm>
            <a:off x="4648200" y="260648"/>
            <a:ext cx="4038600" cy="5865515"/>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Соул</a:t>
            </a:r>
            <a:r>
              <a:rPr lang="ru-RU" sz="1400" b="1" dirty="0">
                <a:solidFill>
                  <a:srgbClr val="7030A0"/>
                </a:solidFill>
                <a:latin typeface="Times New Roman" panose="02020603050405020304" pitchFamily="18" charset="0"/>
                <a:cs typeface="Times New Roman" panose="02020603050405020304" pitchFamily="18" charset="0"/>
              </a:rPr>
              <a:t> </a:t>
            </a:r>
            <a:r>
              <a:rPr lang="ru-RU" sz="1400" b="1" dirty="0" err="1">
                <a:solidFill>
                  <a:srgbClr val="7030A0"/>
                </a:solidFill>
                <a:latin typeface="Times New Roman" panose="02020603050405020304" pitchFamily="18" charset="0"/>
                <a:cs typeface="Times New Roman" panose="02020603050405020304" pitchFamily="18" charset="0"/>
              </a:rPr>
              <a:t>Мьюзик</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знаменит своими однотонными темно-фиолетовыми цветами, нижние лепестки которых характеризуются наличием бронзовых бородок.</a:t>
            </a:r>
          </a:p>
          <a:p>
            <a:pPr marL="0" indent="0">
              <a:buNone/>
            </a:pPr>
            <a:endParaRPr lang="ru-RU" dirty="0"/>
          </a:p>
        </p:txBody>
      </p:sp>
      <p:pic>
        <p:nvPicPr>
          <p:cNvPr id="5" name="Рисунок 4" descr="https://stroy-podskazka.ru/images/article/orig/2019/07/iris-karlikovyj-sorta-posadka-i-uhod-11.jpg"/>
          <p:cNvPicPr/>
          <p:nvPr/>
        </p:nvPicPr>
        <p:blipFill>
          <a:blip r:embed="rId2">
            <a:extLst>
              <a:ext uri="{28A0092B-C50C-407E-A947-70E740481C1C}">
                <a14:useLocalDpi xmlns:a14="http://schemas.microsoft.com/office/drawing/2010/main" val="0"/>
              </a:ext>
            </a:extLst>
          </a:blip>
          <a:srcRect/>
          <a:stretch>
            <a:fillRect/>
          </a:stretch>
        </p:blipFill>
        <p:spPr bwMode="auto">
          <a:xfrm>
            <a:off x="389384" y="2132855"/>
            <a:ext cx="4038600" cy="3993307"/>
          </a:xfrm>
          <a:prstGeom prst="rect">
            <a:avLst/>
          </a:prstGeom>
          <a:noFill/>
          <a:ln w="57150">
            <a:solidFill>
              <a:srgbClr val="9933FF"/>
            </a:solidFill>
          </a:ln>
        </p:spPr>
      </p:pic>
      <p:pic>
        <p:nvPicPr>
          <p:cNvPr id="6" name="Рисунок 5" descr="https://stroy-podskazka.ru/images/article/orig/2019/07/iris-karlikovyj-sorta-posadka-i-uhod-12.jpg"/>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094497"/>
            <a:ext cx="4118992" cy="4031665"/>
          </a:xfrm>
          <a:prstGeom prst="rect">
            <a:avLst/>
          </a:prstGeom>
          <a:noFill/>
          <a:ln w="57150">
            <a:solidFill>
              <a:srgbClr val="9933FF"/>
            </a:solidFill>
          </a:ln>
        </p:spPr>
      </p:pic>
    </p:spTree>
    <p:extLst>
      <p:ext uri="{BB962C8B-B14F-4D97-AF65-F5344CB8AC3E}">
        <p14:creationId xmlns:p14="http://schemas.microsoft.com/office/powerpoint/2010/main" val="1901312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260648"/>
            <a:ext cx="4038600" cy="5865515"/>
          </a:xfrm>
        </p:spPr>
        <p:txBody>
          <a:bodyPr>
            <a:normAutofit/>
          </a:bodyPr>
          <a:lstStyle/>
          <a:p>
            <a:pPr marL="0" indent="0" algn="just">
              <a:buNone/>
            </a:pPr>
            <a:r>
              <a:rPr lang="ru-RU" sz="1500" b="1" dirty="0">
                <a:solidFill>
                  <a:srgbClr val="7030A0"/>
                </a:solidFill>
                <a:latin typeface="Times New Roman" panose="02020603050405020304" pitchFamily="18" charset="0"/>
                <a:cs typeface="Times New Roman" panose="02020603050405020304" pitchFamily="18" charset="0"/>
              </a:rPr>
              <a:t>«</a:t>
            </a:r>
            <a:r>
              <a:rPr lang="ru-RU" sz="1500" b="1" dirty="0" err="1">
                <a:solidFill>
                  <a:srgbClr val="7030A0"/>
                </a:solidFill>
                <a:latin typeface="Times New Roman" panose="02020603050405020304" pitchFamily="18" charset="0"/>
                <a:cs typeface="Times New Roman" panose="02020603050405020304" pitchFamily="18" charset="0"/>
              </a:rPr>
              <a:t>Пуссикет</a:t>
            </a:r>
            <a:r>
              <a:rPr lang="ru-RU" sz="1500" b="1" dirty="0">
                <a:solidFill>
                  <a:srgbClr val="7030A0"/>
                </a:solidFill>
                <a:latin typeface="Times New Roman" panose="02020603050405020304" pitchFamily="18" charset="0"/>
                <a:cs typeface="Times New Roman" panose="02020603050405020304" pitchFamily="18" charset="0"/>
              </a:rPr>
              <a:t> </a:t>
            </a:r>
            <a:r>
              <a:rPr lang="ru-RU" sz="1500" b="1" dirty="0" err="1">
                <a:solidFill>
                  <a:srgbClr val="7030A0"/>
                </a:solidFill>
                <a:latin typeface="Times New Roman" panose="02020603050405020304" pitchFamily="18" charset="0"/>
                <a:cs typeface="Times New Roman" panose="02020603050405020304" pitchFamily="18" charset="0"/>
              </a:rPr>
              <a:t>пинк</a:t>
            </a:r>
            <a:r>
              <a:rPr lang="ru-RU" sz="1500" b="1" dirty="0">
                <a:solidFill>
                  <a:srgbClr val="7030A0"/>
                </a:solidFill>
                <a:latin typeface="Times New Roman" panose="02020603050405020304" pitchFamily="18" charset="0"/>
                <a:cs typeface="Times New Roman" panose="02020603050405020304" pitchFamily="18" charset="0"/>
              </a:rPr>
              <a:t>»</a:t>
            </a:r>
            <a:r>
              <a:rPr lang="ru-RU" sz="1500" dirty="0">
                <a:solidFill>
                  <a:srgbClr val="7030A0"/>
                </a:solidFill>
                <a:latin typeface="Times New Roman" panose="02020603050405020304" pitchFamily="18" charset="0"/>
                <a:cs typeface="Times New Roman" panose="02020603050405020304" pitchFamily="18" charset="0"/>
              </a:rPr>
              <a:t> – это миниатюрный бородатый ирис, что относится к травянистым многолетникам. Высота цветоноса обычно не превышает 0,2 метра. Диаметр цветов составляет от 7 до 9 сантиметров. Сорт характеризуется красивыми листьями. Лепестки имеют розовую окраску и украшены легкими кружевами. Бородка цветов имеет коралловый оттенок.</a:t>
            </a:r>
          </a:p>
          <a:p>
            <a:endParaRPr lang="ru-RU" dirty="0"/>
          </a:p>
        </p:txBody>
      </p:sp>
      <p:sp>
        <p:nvSpPr>
          <p:cNvPr id="4" name="Объект 3"/>
          <p:cNvSpPr>
            <a:spLocks noGrp="1"/>
          </p:cNvSpPr>
          <p:nvPr>
            <p:ph sz="half" idx="2"/>
          </p:nvPr>
        </p:nvSpPr>
        <p:spPr>
          <a:xfrm>
            <a:off x="4648200" y="260648"/>
            <a:ext cx="4038600" cy="5865515"/>
          </a:xfrm>
        </p:spPr>
        <p:txBody>
          <a:bodyPr>
            <a:normAutofit/>
          </a:bodyPr>
          <a:lstStyle/>
          <a:p>
            <a:pPr marL="0" indent="0" algn="just" fontAlgn="base">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Банбури</a:t>
            </a:r>
            <a:r>
              <a:rPr lang="ru-RU" sz="1400" b="1" dirty="0">
                <a:solidFill>
                  <a:srgbClr val="7030A0"/>
                </a:solidFill>
                <a:latin typeface="Times New Roman" panose="02020603050405020304" pitchFamily="18" charset="0"/>
                <a:cs typeface="Times New Roman" panose="02020603050405020304" pitchFamily="18" charset="0"/>
              </a:rPr>
              <a:t> </a:t>
            </a:r>
            <a:r>
              <a:rPr lang="ru-RU" sz="1400" b="1" dirty="0" err="1">
                <a:solidFill>
                  <a:srgbClr val="7030A0"/>
                </a:solidFill>
                <a:latin typeface="Times New Roman" panose="02020603050405020304" pitchFamily="18" charset="0"/>
                <a:cs typeface="Times New Roman" panose="02020603050405020304" pitchFamily="18" charset="0"/>
              </a:rPr>
              <a:t>раффлс</a:t>
            </a:r>
            <a:r>
              <a:rPr lang="ru-RU" sz="1400" b="1" dirty="0">
                <a:solidFill>
                  <a:srgbClr val="7030A0"/>
                </a:solidFill>
                <a:latin typeface="Times New Roman" panose="02020603050405020304" pitchFamily="18" charset="0"/>
                <a:cs typeface="Times New Roman" panose="02020603050405020304" pitchFamily="18" charset="0"/>
              </a:rPr>
              <a:t>».</a:t>
            </a:r>
            <a:r>
              <a:rPr lang="ru-RU" sz="1400" dirty="0">
                <a:solidFill>
                  <a:srgbClr val="7030A0"/>
                </a:solidFill>
                <a:latin typeface="Times New Roman" panose="02020603050405020304" pitchFamily="18" charset="0"/>
                <a:cs typeface="Times New Roman" panose="02020603050405020304" pitchFamily="18" charset="0"/>
              </a:rPr>
              <a:t> Куст характеризуется высотой в 20-30 сантиметров. Цветет растение голубыми цветками в период с мая по июнь. Представитель карликовых ирисов довольно прост в уходе и может произрастать на любом субстрате.</a:t>
            </a:r>
          </a:p>
          <a:p>
            <a:pPr marL="0" indent="0" algn="just" fontAlgn="base">
              <a:buNone/>
            </a:pPr>
            <a:r>
              <a:rPr lang="ru-RU" sz="1400" i="1" dirty="0">
                <a:solidFill>
                  <a:srgbClr val="7030A0"/>
                </a:solidFill>
                <a:latin typeface="Times New Roman" panose="02020603050405020304" pitchFamily="18" charset="0"/>
                <a:cs typeface="Times New Roman" panose="02020603050405020304" pitchFamily="18" charset="0"/>
              </a:rPr>
              <a:t>Его используют в различных цветочных оформлениях.</a:t>
            </a:r>
            <a:endParaRPr lang="ru-RU" sz="1400" dirty="0">
              <a:solidFill>
                <a:srgbClr val="7030A0"/>
              </a:solidFill>
              <a:latin typeface="Times New Roman" panose="02020603050405020304" pitchFamily="18" charset="0"/>
              <a:cs typeface="Times New Roman" panose="02020603050405020304" pitchFamily="18" charset="0"/>
            </a:endParaRPr>
          </a:p>
          <a:p>
            <a:endParaRPr lang="ru-RU" dirty="0"/>
          </a:p>
        </p:txBody>
      </p:sp>
      <p:pic>
        <p:nvPicPr>
          <p:cNvPr id="5" name="Рисунок 4" descr="https://stroy-podskazka.ru/images/article/orig/2019/07/iris-karlikovyj-sorta-posadka-i-uhod-13.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492896"/>
            <a:ext cx="4038600" cy="3817749"/>
          </a:xfrm>
          <a:prstGeom prst="rect">
            <a:avLst/>
          </a:prstGeom>
          <a:noFill/>
          <a:ln w="57150">
            <a:solidFill>
              <a:srgbClr val="9933FF"/>
            </a:solidFill>
          </a:ln>
        </p:spPr>
      </p:pic>
      <p:pic>
        <p:nvPicPr>
          <p:cNvPr id="6" name="Рисунок 5" descr="https://stroy-podskazka.ru/images/article/orig/2019/07/iris-karlikovyj-sorta-posadka-i-uhod-14.jpg"/>
          <p:cNvPicPr/>
          <p:nvPr/>
        </p:nvPicPr>
        <p:blipFill>
          <a:blip r:embed="rId3">
            <a:extLst>
              <a:ext uri="{28A0092B-C50C-407E-A947-70E740481C1C}">
                <a14:useLocalDpi xmlns:a14="http://schemas.microsoft.com/office/drawing/2010/main" val="0"/>
              </a:ext>
            </a:extLst>
          </a:blip>
          <a:srcRect/>
          <a:stretch>
            <a:fillRect/>
          </a:stretch>
        </p:blipFill>
        <p:spPr bwMode="auto">
          <a:xfrm>
            <a:off x="4860032" y="2492896"/>
            <a:ext cx="3825557" cy="3817750"/>
          </a:xfrm>
          <a:prstGeom prst="rect">
            <a:avLst/>
          </a:prstGeom>
          <a:noFill/>
          <a:ln w="57150">
            <a:solidFill>
              <a:srgbClr val="9933FF"/>
            </a:solidFill>
          </a:ln>
        </p:spPr>
      </p:pic>
    </p:spTree>
    <p:extLst>
      <p:ext uri="{BB962C8B-B14F-4D97-AF65-F5344CB8AC3E}">
        <p14:creationId xmlns:p14="http://schemas.microsoft.com/office/powerpoint/2010/main" val="2094037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67544" y="404664"/>
            <a:ext cx="4038600" cy="5721499"/>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Джазаматаз</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Кустарник имеет палево-желтые бутоны. У куста красивая бордово-коричневая сердцевина с желтой каймой и оранжевой бородкой. Данный сорт ценится за свой приятный аромат. На клумбе этот касатик выглядит веселым и пестрым.</a:t>
            </a:r>
          </a:p>
          <a:p>
            <a:endParaRPr lang="ru-RU" dirty="0"/>
          </a:p>
        </p:txBody>
      </p:sp>
      <p:sp>
        <p:nvSpPr>
          <p:cNvPr id="4" name="Объект 3"/>
          <p:cNvSpPr>
            <a:spLocks noGrp="1"/>
          </p:cNvSpPr>
          <p:nvPr>
            <p:ph sz="half" idx="2"/>
          </p:nvPr>
        </p:nvSpPr>
        <p:spPr>
          <a:xfrm>
            <a:off x="4648200" y="404664"/>
            <a:ext cx="4038600" cy="5721499"/>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«Бей </a:t>
            </a:r>
            <a:r>
              <a:rPr lang="ru-RU" sz="1400" b="1" dirty="0" err="1">
                <a:solidFill>
                  <a:srgbClr val="7030A0"/>
                </a:solidFill>
                <a:latin typeface="Times New Roman" panose="02020603050405020304" pitchFamily="18" charset="0"/>
                <a:cs typeface="Times New Roman" panose="02020603050405020304" pitchFamily="18" charset="0"/>
              </a:rPr>
              <a:t>раффлз</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цветет в мае. Цветоносы растения достигают 20 сантиметров. Сорт характеризуется однотонными светло-голубыми цветами с широкими лепестками. Этому растению присуща сильная </a:t>
            </a:r>
            <a:r>
              <a:rPr lang="ru-RU" sz="1400" dirty="0" err="1">
                <a:solidFill>
                  <a:srgbClr val="7030A0"/>
                </a:solidFill>
                <a:latin typeface="Times New Roman" panose="02020603050405020304" pitchFamily="18" charset="0"/>
                <a:cs typeface="Times New Roman" panose="02020603050405020304" pitchFamily="18" charset="0"/>
              </a:rPr>
              <a:t>гофрированность</a:t>
            </a:r>
            <a:r>
              <a:rPr lang="ru-RU" sz="1400" dirty="0">
                <a:solidFill>
                  <a:srgbClr val="7030A0"/>
                </a:solidFill>
                <a:latin typeface="Times New Roman" panose="02020603050405020304" pitchFamily="18" charset="0"/>
                <a:cs typeface="Times New Roman" panose="02020603050405020304" pitchFamily="18" charset="0"/>
              </a:rPr>
              <a:t> краев. Куст неприхотливый и морозостойкий.</a:t>
            </a:r>
          </a:p>
        </p:txBody>
      </p:sp>
      <p:pic>
        <p:nvPicPr>
          <p:cNvPr id="5" name="Рисунок 4" descr="https://stroy-podskazka.ru/images/article/orig/2019/07/iris-karlikovyj-sorta-posadka-i-uhod-15.jpg"/>
          <p:cNvPicPr/>
          <p:nvPr/>
        </p:nvPicPr>
        <p:blipFill>
          <a:blip r:embed="rId2">
            <a:extLst>
              <a:ext uri="{28A0092B-C50C-407E-A947-70E740481C1C}">
                <a14:useLocalDpi xmlns:a14="http://schemas.microsoft.com/office/drawing/2010/main" val="0"/>
              </a:ext>
            </a:extLst>
          </a:blip>
          <a:srcRect/>
          <a:stretch>
            <a:fillRect/>
          </a:stretch>
        </p:blipFill>
        <p:spPr bwMode="auto">
          <a:xfrm>
            <a:off x="323528" y="2132856"/>
            <a:ext cx="4253644" cy="3993307"/>
          </a:xfrm>
          <a:prstGeom prst="rect">
            <a:avLst/>
          </a:prstGeom>
          <a:noFill/>
          <a:ln w="57150">
            <a:solidFill>
              <a:srgbClr val="9933FF"/>
            </a:solidFill>
          </a:ln>
        </p:spPr>
      </p:pic>
      <p:pic>
        <p:nvPicPr>
          <p:cNvPr id="6" name="Рисунок 5" descr="https://stroy-podskazka.ru/images/article/orig/2019/07/iris-karlikovyj-sorta-posadka-i-uhod-16.jpg"/>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105621"/>
            <a:ext cx="3924201" cy="4020542"/>
          </a:xfrm>
          <a:prstGeom prst="rect">
            <a:avLst/>
          </a:prstGeom>
          <a:noFill/>
          <a:ln w="57150">
            <a:solidFill>
              <a:srgbClr val="9933FF"/>
            </a:solidFill>
          </a:ln>
        </p:spPr>
      </p:pic>
    </p:spTree>
    <p:extLst>
      <p:ext uri="{BB962C8B-B14F-4D97-AF65-F5344CB8AC3E}">
        <p14:creationId xmlns:p14="http://schemas.microsoft.com/office/powerpoint/2010/main" val="1853653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67544" y="404664"/>
            <a:ext cx="4038600" cy="5721499"/>
          </a:xfrm>
        </p:spPr>
        <p:txBody>
          <a:bodyPr>
            <a:normAutofit/>
          </a:bodyPr>
          <a:lstStyle/>
          <a:p>
            <a:pPr marL="0" indent="0" algn="just">
              <a:buNone/>
            </a:pPr>
            <a:r>
              <a:rPr lang="ru-RU" sz="1400" b="1" dirty="0" smtClean="0">
                <a:solidFill>
                  <a:srgbClr val="7030A0"/>
                </a:solidFill>
                <a:latin typeface="Times New Roman" panose="02020603050405020304" pitchFamily="18" charset="0"/>
                <a:cs typeface="Times New Roman" panose="02020603050405020304" pitchFamily="18" charset="0"/>
              </a:rPr>
              <a:t>«</a:t>
            </a:r>
            <a:r>
              <a:rPr lang="ru-RU" sz="1400" b="1" dirty="0" err="1" smtClean="0">
                <a:solidFill>
                  <a:srgbClr val="7030A0"/>
                </a:solidFill>
                <a:latin typeface="Times New Roman" panose="02020603050405020304" pitchFamily="18" charset="0"/>
                <a:cs typeface="Times New Roman" panose="02020603050405020304" pitchFamily="18" charset="0"/>
              </a:rPr>
              <a:t>Пинк</a:t>
            </a:r>
            <a:r>
              <a:rPr lang="ru-RU" sz="1400" b="1" dirty="0" smtClean="0">
                <a:solidFill>
                  <a:srgbClr val="7030A0"/>
                </a:solidFill>
                <a:latin typeface="Times New Roman" panose="02020603050405020304" pitchFamily="18" charset="0"/>
                <a:cs typeface="Times New Roman" panose="02020603050405020304" pitchFamily="18" charset="0"/>
              </a:rPr>
              <a:t> </a:t>
            </a:r>
            <a:r>
              <a:rPr lang="ru-RU" sz="1400" b="1" dirty="0" err="1">
                <a:solidFill>
                  <a:srgbClr val="7030A0"/>
                </a:solidFill>
                <a:latin typeface="Times New Roman" panose="02020603050405020304" pitchFamily="18" charset="0"/>
                <a:cs typeface="Times New Roman" panose="02020603050405020304" pitchFamily="18" charset="0"/>
              </a:rPr>
              <a:t>кастион</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Ирис карлик вырастает до 15 сантиметров. Растение имеет прикорневую листву, 3-сантиметровые цветоносы с лиловыми цветками. Касатик цветет в мае и отлично переносит недостаток влаги. </a:t>
            </a:r>
          </a:p>
        </p:txBody>
      </p:sp>
      <p:sp>
        <p:nvSpPr>
          <p:cNvPr id="4" name="Объект 3"/>
          <p:cNvSpPr>
            <a:spLocks noGrp="1"/>
          </p:cNvSpPr>
          <p:nvPr>
            <p:ph sz="half" idx="2"/>
          </p:nvPr>
        </p:nvSpPr>
        <p:spPr>
          <a:xfrm>
            <a:off x="4648200" y="404664"/>
            <a:ext cx="4038600" cy="5721499"/>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Блэк</a:t>
            </a:r>
            <a:r>
              <a:rPr lang="ru-RU" sz="1400" b="1" dirty="0">
                <a:solidFill>
                  <a:srgbClr val="7030A0"/>
                </a:solidFill>
                <a:latin typeface="Times New Roman" panose="02020603050405020304" pitchFamily="18" charset="0"/>
                <a:cs typeface="Times New Roman" panose="02020603050405020304" pitchFamily="18" charset="0"/>
              </a:rPr>
              <a:t> черри </a:t>
            </a:r>
            <a:r>
              <a:rPr lang="ru-RU" sz="1400" b="1" dirty="0" err="1">
                <a:solidFill>
                  <a:srgbClr val="7030A0"/>
                </a:solidFill>
                <a:latin typeface="Times New Roman" panose="02020603050405020304" pitchFamily="18" charset="0"/>
                <a:cs typeface="Times New Roman" panose="02020603050405020304" pitchFamily="18" charset="0"/>
              </a:rPr>
              <a:t>делайт</a:t>
            </a:r>
            <a:r>
              <a:rPr lang="ru-RU" sz="1400" b="1" dirty="0">
                <a:solidFill>
                  <a:srgbClr val="7030A0"/>
                </a:solidFill>
                <a:latin typeface="Times New Roman" panose="02020603050405020304" pitchFamily="18" charset="0"/>
                <a:cs typeface="Times New Roman" panose="02020603050405020304" pitchFamily="18" charset="0"/>
              </a:rPr>
              <a:t>»</a:t>
            </a:r>
            <a:r>
              <a:rPr lang="ru-RU" sz="1400" dirty="0">
                <a:solidFill>
                  <a:srgbClr val="7030A0"/>
                </a:solidFill>
                <a:latin typeface="Times New Roman" panose="02020603050405020304" pitchFamily="18" charset="0"/>
                <a:cs typeface="Times New Roman" panose="02020603050405020304" pitchFamily="18" charset="0"/>
              </a:rPr>
              <a:t> – уменьшенная версия бородатого ириса, что имеет радужную оболочку. На одной луковице размещается много стеблей, каждый из которых имеет не один цветок. Цветы характеризуются яркостью и привлекательностью. Лепесток белый, но имеет темное вишневое вкрапление. Куст вырастает небольшим, обычно его высота составляет от 20 до 40 сантиметров.</a:t>
            </a:r>
          </a:p>
          <a:p>
            <a:pPr marL="0" indent="0" algn="just">
              <a:buNone/>
            </a:pPr>
            <a:endParaRPr lang="ru-RU" sz="1400" dirty="0">
              <a:solidFill>
                <a:srgbClr val="7030A0"/>
              </a:solidFill>
              <a:latin typeface="Times New Roman" panose="02020603050405020304" pitchFamily="18" charset="0"/>
              <a:cs typeface="Times New Roman" panose="02020603050405020304" pitchFamily="18" charset="0"/>
            </a:endParaRPr>
          </a:p>
        </p:txBody>
      </p:sp>
      <p:pic>
        <p:nvPicPr>
          <p:cNvPr id="7" name="Рисунок 6" descr="https://stroy-podskazka.ru/images/article/orig/2019/07/iris-karlikovyj-sorta-posadka-i-uhod-23.jpg"/>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44823"/>
            <a:ext cx="4038600" cy="4281339"/>
          </a:xfrm>
          <a:prstGeom prst="rect">
            <a:avLst/>
          </a:prstGeom>
          <a:noFill/>
          <a:ln w="57150">
            <a:solidFill>
              <a:srgbClr val="9933FF"/>
            </a:solidFill>
          </a:ln>
        </p:spPr>
      </p:pic>
      <p:pic>
        <p:nvPicPr>
          <p:cNvPr id="8" name="Рисунок 7" descr="https://stroy-podskazka.ru/images/article/orig/2019/07/iris-karlikovyj-sorta-posadka-i-uhod-17.jpg"/>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276872"/>
            <a:ext cx="4140225" cy="4320480"/>
          </a:xfrm>
          <a:prstGeom prst="rect">
            <a:avLst/>
          </a:prstGeom>
          <a:noFill/>
          <a:ln w="57150">
            <a:solidFill>
              <a:srgbClr val="9933FF"/>
            </a:solidFill>
          </a:ln>
        </p:spPr>
      </p:pic>
    </p:spTree>
    <p:extLst>
      <p:ext uri="{BB962C8B-B14F-4D97-AF65-F5344CB8AC3E}">
        <p14:creationId xmlns:p14="http://schemas.microsoft.com/office/powerpoint/2010/main" val="1829913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67544" y="404664"/>
            <a:ext cx="4038600" cy="5721499"/>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a:t>
            </a:r>
            <a:r>
              <a:rPr lang="ru-RU" sz="1400" b="1" dirty="0" err="1">
                <a:solidFill>
                  <a:srgbClr val="7030A0"/>
                </a:solidFill>
                <a:latin typeface="Times New Roman" panose="02020603050405020304" pitchFamily="18" charset="0"/>
                <a:cs typeface="Times New Roman" panose="02020603050405020304" pitchFamily="18" charset="0"/>
              </a:rPr>
              <a:t>Тиклд</a:t>
            </a:r>
            <a:r>
              <a:rPr lang="ru-RU" sz="1400" b="1" dirty="0">
                <a:solidFill>
                  <a:srgbClr val="7030A0"/>
                </a:solidFill>
                <a:latin typeface="Times New Roman" panose="02020603050405020304" pitchFamily="18" charset="0"/>
                <a:cs typeface="Times New Roman" panose="02020603050405020304" pitchFamily="18" charset="0"/>
              </a:rPr>
              <a:t> </a:t>
            </a:r>
            <a:r>
              <a:rPr lang="ru-RU" sz="1400" b="1" dirty="0" err="1">
                <a:solidFill>
                  <a:srgbClr val="7030A0"/>
                </a:solidFill>
                <a:latin typeface="Times New Roman" panose="02020603050405020304" pitchFamily="18" charset="0"/>
                <a:cs typeface="Times New Roman" panose="02020603050405020304" pitchFamily="18" charset="0"/>
              </a:rPr>
              <a:t>пич</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 это цветок, который имеет бутоны нежного лососевого цвета. Сорт считается довольно компактным, цветет регулярно и дружно. Высаживать его лучше на солнечном дренированном участке. </a:t>
            </a:r>
          </a:p>
        </p:txBody>
      </p:sp>
      <p:sp>
        <p:nvSpPr>
          <p:cNvPr id="4" name="Объект 3"/>
          <p:cNvSpPr>
            <a:spLocks noGrp="1"/>
          </p:cNvSpPr>
          <p:nvPr>
            <p:ph sz="half" idx="2"/>
          </p:nvPr>
        </p:nvSpPr>
        <p:spPr>
          <a:xfrm>
            <a:off x="4648200" y="404664"/>
            <a:ext cx="4038600" cy="5721499"/>
          </a:xfrm>
        </p:spPr>
        <p:txBody>
          <a:bodyPr>
            <a:normAutofit/>
          </a:bodyPr>
          <a:lstStyle/>
          <a:p>
            <a:pPr marL="0" indent="0" algn="just">
              <a:buNone/>
            </a:pPr>
            <a:r>
              <a:rPr lang="ru-RU" sz="1400" b="1" dirty="0">
                <a:solidFill>
                  <a:srgbClr val="7030A0"/>
                </a:solidFill>
                <a:latin typeface="Times New Roman" panose="02020603050405020304" pitchFamily="18" charset="0"/>
                <a:cs typeface="Times New Roman" panose="02020603050405020304" pitchFamily="18" charset="0"/>
              </a:rPr>
              <a:t>«Петит полка». </a:t>
            </a:r>
            <a:r>
              <a:rPr lang="ru-RU" sz="1400" dirty="0">
                <a:solidFill>
                  <a:srgbClr val="7030A0"/>
                </a:solidFill>
                <a:latin typeface="Times New Roman" panose="02020603050405020304" pitchFamily="18" charset="0"/>
                <a:cs typeface="Times New Roman" panose="02020603050405020304" pitchFamily="18" charset="0"/>
              </a:rPr>
              <a:t>Данный сорт растения характеризуется наличием контрастных, фиолетово-белых цветочков с волнистыми краями. Высота куста достигает около 0,25 метра. </a:t>
            </a:r>
          </a:p>
        </p:txBody>
      </p:sp>
      <p:pic>
        <p:nvPicPr>
          <p:cNvPr id="9" name="Рисунок 8" descr="https://stroy-podskazka.ru/images/article/orig/2019/07/iris-karlikovyj-sorta-posadka-i-uhod-18.jpg"/>
          <p:cNvPicPr/>
          <p:nvPr/>
        </p:nvPicPr>
        <p:blipFill>
          <a:blip r:embed="rId2">
            <a:extLst>
              <a:ext uri="{28A0092B-C50C-407E-A947-70E740481C1C}">
                <a14:useLocalDpi xmlns:a14="http://schemas.microsoft.com/office/drawing/2010/main" val="0"/>
              </a:ext>
            </a:extLst>
          </a:blip>
          <a:srcRect/>
          <a:stretch>
            <a:fillRect/>
          </a:stretch>
        </p:blipFill>
        <p:spPr bwMode="auto">
          <a:xfrm>
            <a:off x="442429" y="2132857"/>
            <a:ext cx="3913547" cy="3993306"/>
          </a:xfrm>
          <a:prstGeom prst="rect">
            <a:avLst/>
          </a:prstGeom>
          <a:noFill/>
          <a:ln w="57150">
            <a:solidFill>
              <a:srgbClr val="9933FF"/>
            </a:solidFill>
          </a:ln>
        </p:spPr>
      </p:pic>
      <p:pic>
        <p:nvPicPr>
          <p:cNvPr id="10" name="Рисунок 9" descr="https://stroy-podskazka.ru/images/article/orig/2019/07/iris-karlikovyj-sorta-posadka-i-uhod-1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132856"/>
            <a:ext cx="3657637" cy="3993307"/>
          </a:xfrm>
          <a:prstGeom prst="rect">
            <a:avLst/>
          </a:prstGeom>
          <a:noFill/>
          <a:ln w="57150">
            <a:solidFill>
              <a:srgbClr val="9933FF"/>
            </a:solidFill>
          </a:ln>
        </p:spPr>
      </p:pic>
    </p:spTree>
    <p:extLst>
      <p:ext uri="{BB962C8B-B14F-4D97-AF65-F5344CB8AC3E}">
        <p14:creationId xmlns:p14="http://schemas.microsoft.com/office/powerpoint/2010/main" val="1029750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553418" y="260648"/>
            <a:ext cx="8075240" cy="5721499"/>
          </a:xfrm>
        </p:spPr>
        <p:txBody>
          <a:bodyPr>
            <a:normAutofit/>
          </a:bodyPr>
          <a:lstStyle/>
          <a:p>
            <a:pPr marL="0" indent="0" algn="ctr">
              <a:buNone/>
            </a:pPr>
            <a:r>
              <a:rPr lang="ru-RU" sz="1400" b="1" dirty="0">
                <a:solidFill>
                  <a:srgbClr val="7030A0"/>
                </a:solidFill>
                <a:latin typeface="Times New Roman" panose="02020603050405020304" pitchFamily="18" charset="0"/>
                <a:cs typeface="Times New Roman" panose="02020603050405020304" pitchFamily="18" charset="0"/>
              </a:rPr>
              <a:t>«Ред </a:t>
            </a:r>
            <a:r>
              <a:rPr lang="ru-RU" sz="1400" b="1" dirty="0" err="1">
                <a:solidFill>
                  <a:srgbClr val="7030A0"/>
                </a:solidFill>
                <a:latin typeface="Times New Roman" panose="02020603050405020304" pitchFamily="18" charset="0"/>
                <a:cs typeface="Times New Roman" panose="02020603050405020304" pitchFamily="18" charset="0"/>
              </a:rPr>
              <a:t>харт</a:t>
            </a:r>
            <a:r>
              <a:rPr lang="ru-RU" sz="1400" b="1" dirty="0">
                <a:solidFill>
                  <a:srgbClr val="7030A0"/>
                </a:solidFill>
                <a:latin typeface="Times New Roman" panose="02020603050405020304" pitchFamily="18" charset="0"/>
                <a:cs typeface="Times New Roman" panose="02020603050405020304" pitchFamily="18" charset="0"/>
              </a:rPr>
              <a:t>». </a:t>
            </a:r>
            <a:r>
              <a:rPr lang="ru-RU" sz="1400" dirty="0">
                <a:solidFill>
                  <a:srgbClr val="7030A0"/>
                </a:solidFill>
                <a:latin typeface="Times New Roman" panose="02020603050405020304" pitchFamily="18" charset="0"/>
                <a:cs typeface="Times New Roman" panose="02020603050405020304" pitchFamily="18" charset="0"/>
              </a:rPr>
              <a:t>Является компактным кустиком, что вырастает до 0,2 метра. Цветет это растение с конца мая и до первых дней июня. Этот цветок имеет необычную окраску. Лепестки, расположенные снизу – шоколадно-красные, а сверху – бело-фиолетовые. </a:t>
            </a:r>
          </a:p>
        </p:txBody>
      </p:sp>
      <p:sp>
        <p:nvSpPr>
          <p:cNvPr id="4" name="Объект 3"/>
          <p:cNvSpPr>
            <a:spLocks noGrp="1"/>
          </p:cNvSpPr>
          <p:nvPr>
            <p:ph sz="half" idx="2"/>
          </p:nvPr>
        </p:nvSpPr>
        <p:spPr>
          <a:xfrm>
            <a:off x="4648200" y="404664"/>
            <a:ext cx="4038600" cy="5721499"/>
          </a:xfrm>
        </p:spPr>
        <p:txBody>
          <a:bodyPr>
            <a:normAutofit/>
          </a:bodyPr>
          <a:lstStyle/>
          <a:p>
            <a:pPr marL="0" indent="0" algn="just">
              <a:buNone/>
            </a:pPr>
            <a:r>
              <a:rPr lang="ru-RU" sz="1400" dirty="0" smtClean="0">
                <a:solidFill>
                  <a:srgbClr val="7030A0"/>
                </a:solidFill>
                <a:latin typeface="Times New Roman" panose="02020603050405020304" pitchFamily="18" charset="0"/>
                <a:cs typeface="Times New Roman" panose="02020603050405020304" pitchFamily="18" charset="0"/>
              </a:rPr>
              <a:t>. </a:t>
            </a:r>
            <a:endParaRPr lang="ru-RU" sz="1400" dirty="0">
              <a:solidFill>
                <a:srgbClr val="7030A0"/>
              </a:solidFill>
              <a:latin typeface="Times New Roman" panose="02020603050405020304" pitchFamily="18" charset="0"/>
              <a:cs typeface="Times New Roman" panose="02020603050405020304" pitchFamily="18" charset="0"/>
            </a:endParaRPr>
          </a:p>
        </p:txBody>
      </p:sp>
      <p:pic>
        <p:nvPicPr>
          <p:cNvPr id="6" name="Рисунок 5" descr="https://stroy-podskazka.ru/images/article/orig/2019/07/iris-karlikovyj-sorta-posadka-i-uhod-20.jpg"/>
          <p:cNvPicPr/>
          <p:nvPr/>
        </p:nvPicPr>
        <p:blipFill>
          <a:blip r:embed="rId2">
            <a:extLst>
              <a:ext uri="{28A0092B-C50C-407E-A947-70E740481C1C}">
                <a14:useLocalDpi xmlns:a14="http://schemas.microsoft.com/office/drawing/2010/main" val="0"/>
              </a:ext>
            </a:extLst>
          </a:blip>
          <a:srcRect/>
          <a:stretch>
            <a:fillRect/>
          </a:stretch>
        </p:blipFill>
        <p:spPr bwMode="auto">
          <a:xfrm>
            <a:off x="611560" y="1196752"/>
            <a:ext cx="8075239" cy="5256584"/>
          </a:xfrm>
          <a:prstGeom prst="rect">
            <a:avLst/>
          </a:prstGeom>
          <a:noFill/>
          <a:ln w="57150">
            <a:solidFill>
              <a:srgbClr val="9933FF"/>
            </a:solidFill>
          </a:ln>
        </p:spPr>
      </p:pic>
    </p:spTree>
    <p:extLst>
      <p:ext uri="{BB962C8B-B14F-4D97-AF65-F5344CB8AC3E}">
        <p14:creationId xmlns:p14="http://schemas.microsoft.com/office/powerpoint/2010/main" val="2203964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24744"/>
          </a:xfrm>
        </p:spPr>
        <p:txBody>
          <a:bodyPr>
            <a:normAutofit/>
          </a:bodyPr>
          <a:lstStyle/>
          <a:p>
            <a:pPr fontAlgn="base"/>
            <a:r>
              <a:rPr lang="ru-RU" sz="4000" b="1" i="1" dirty="0" smtClean="0">
                <a:solidFill>
                  <a:srgbClr val="7030A0"/>
                </a:solidFill>
                <a:latin typeface="Times New Roman" panose="02020603050405020304" pitchFamily="18" charset="0"/>
                <a:cs typeface="Times New Roman" panose="02020603050405020304" pitchFamily="18" charset="0"/>
              </a:rPr>
              <a:t>Как </a:t>
            </a:r>
            <a:r>
              <a:rPr lang="ru-RU" sz="4000" b="1" i="1" dirty="0">
                <a:solidFill>
                  <a:srgbClr val="7030A0"/>
                </a:solidFill>
                <a:latin typeface="Times New Roman" panose="02020603050405020304" pitchFamily="18" charset="0"/>
                <a:cs typeface="Times New Roman" panose="02020603050405020304" pitchFamily="18" charset="0"/>
              </a:rPr>
              <a:t>посадить?</a:t>
            </a:r>
          </a:p>
        </p:txBody>
      </p:sp>
      <p:sp>
        <p:nvSpPr>
          <p:cNvPr id="4" name="Объект 3"/>
          <p:cNvSpPr>
            <a:spLocks noGrp="1"/>
          </p:cNvSpPr>
          <p:nvPr>
            <p:ph sz="half" idx="2"/>
          </p:nvPr>
        </p:nvSpPr>
        <p:spPr>
          <a:xfrm>
            <a:off x="5292080" y="1124744"/>
            <a:ext cx="3600400" cy="5001419"/>
          </a:xfrm>
        </p:spPr>
        <p:txBody>
          <a:bodyPr>
            <a:noAutofit/>
          </a:bodyPr>
          <a:lstStyle/>
          <a:p>
            <a:pPr marL="0" indent="0" algn="just" fontAlgn="base">
              <a:buNone/>
            </a:pPr>
            <a:r>
              <a:rPr lang="ru-RU" sz="1400" dirty="0">
                <a:solidFill>
                  <a:srgbClr val="7030A0"/>
                </a:solidFill>
                <a:latin typeface="Times New Roman" panose="02020603050405020304" pitchFamily="18" charset="0"/>
                <a:cs typeface="Times New Roman" panose="02020603050405020304" pitchFamily="18" charset="0"/>
              </a:rPr>
              <a:t>Посадка карликовых ирисов осуществляется в теплый период года, а именно с апреля и по август. Данный представитель флоры неплохо реагирует на пересаживание и способен хорошо расти на новых местах. После выбора солнечного, хорошо освещаемого участка, на нем стоит перекопать почву, внеся в нее удобрения с калием, азотом, фосфором. Перед высаживаем каждый черенок касатика необходимо обработать раствором марганца на протяжении нескольких часов. Данное мероприятие позволит ликвидировать риск заражения инфекциями.</a:t>
            </a:r>
          </a:p>
          <a:p>
            <a:pPr marL="0" indent="0" algn="just" fontAlgn="base">
              <a:buNone/>
            </a:pPr>
            <a:r>
              <a:rPr lang="ru-RU" sz="1400" b="1" dirty="0">
                <a:solidFill>
                  <a:srgbClr val="7030A0"/>
                </a:solidFill>
                <a:latin typeface="Times New Roman" panose="02020603050405020304" pitchFamily="18" charset="0"/>
                <a:cs typeface="Times New Roman" panose="02020603050405020304" pitchFamily="18" charset="0"/>
              </a:rPr>
              <a:t>Посадочный материал опускают в яму, при этом корневая шейка должна располагаться над почвенным уровнем. </a:t>
            </a:r>
            <a:r>
              <a:rPr lang="ru-RU" sz="1400" dirty="0">
                <a:solidFill>
                  <a:srgbClr val="7030A0"/>
                </a:solidFill>
                <a:latin typeface="Times New Roman" panose="02020603050405020304" pitchFamily="18" charset="0"/>
                <a:cs typeface="Times New Roman" panose="02020603050405020304" pitchFamily="18" charset="0"/>
              </a:rPr>
              <a:t>Первые 5 дней после высаживания куст стоит обильно орошать. По прохождении нескольких часов после полива субстрат стоит разрыхлить, не повреждая корневую систему.</a:t>
            </a:r>
          </a:p>
          <a:p>
            <a:pPr marL="0" indent="0" algn="just" fontAlgn="base">
              <a:buNone/>
            </a:pPr>
            <a:r>
              <a:rPr lang="ru-RU" sz="1400" i="1" dirty="0">
                <a:solidFill>
                  <a:srgbClr val="7030A0"/>
                </a:solidFill>
                <a:latin typeface="Times New Roman" panose="02020603050405020304" pitchFamily="18" charset="0"/>
                <a:cs typeface="Times New Roman" panose="02020603050405020304" pitchFamily="18" charset="0"/>
              </a:rPr>
              <a:t>Вокруг карликового ириса стоит сделать мульчирование на основе мелких камней и зернистого песка.</a:t>
            </a:r>
            <a:endParaRPr lang="ru-RU" sz="1400" dirty="0">
              <a:solidFill>
                <a:srgbClr val="7030A0"/>
              </a:solidFill>
              <a:latin typeface="Times New Roman" panose="02020603050405020304" pitchFamily="18" charset="0"/>
              <a:cs typeface="Times New Roman" panose="02020603050405020304" pitchFamily="18" charset="0"/>
            </a:endParaRPr>
          </a:p>
          <a:p>
            <a:endParaRPr lang="ru-RU" sz="1400" dirty="0"/>
          </a:p>
        </p:txBody>
      </p:sp>
      <p:pic>
        <p:nvPicPr>
          <p:cNvPr id="6" name="Объект 5" descr="https://stroy-podskazka.ru/images/article/orig/2019/07/iris-karlikovyj-sorta-posadka-i-uhod-27.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124744"/>
            <a:ext cx="4497990" cy="2664296"/>
          </a:xfrm>
          <a:prstGeom prst="rect">
            <a:avLst/>
          </a:prstGeom>
          <a:noFill/>
          <a:ln w="57150">
            <a:solidFill>
              <a:srgbClr val="9933FF"/>
            </a:solidFill>
          </a:ln>
        </p:spPr>
      </p:pic>
      <p:pic>
        <p:nvPicPr>
          <p:cNvPr id="7" name="Рисунок 6" descr="https://stroy-podskazka.ru/images/article/orig/2019/07/iris-karlikovyj-sorta-posadka-i-uhod-28.jpg"/>
          <p:cNvPicPr/>
          <p:nvPr/>
        </p:nvPicPr>
        <p:blipFill>
          <a:blip r:embed="rId3">
            <a:extLst>
              <a:ext uri="{28A0092B-C50C-407E-A947-70E740481C1C}">
                <a14:useLocalDpi xmlns:a14="http://schemas.microsoft.com/office/drawing/2010/main" val="0"/>
              </a:ext>
            </a:extLst>
          </a:blip>
          <a:srcRect/>
          <a:stretch>
            <a:fillRect/>
          </a:stretch>
        </p:blipFill>
        <p:spPr bwMode="auto">
          <a:xfrm>
            <a:off x="457201" y="3933056"/>
            <a:ext cx="4485110" cy="2592288"/>
          </a:xfrm>
          <a:prstGeom prst="rect">
            <a:avLst/>
          </a:prstGeom>
          <a:noFill/>
          <a:ln w="57150">
            <a:solidFill>
              <a:srgbClr val="9933FF"/>
            </a:solidFill>
          </a:ln>
        </p:spPr>
      </p:pic>
    </p:spTree>
    <p:extLst>
      <p:ext uri="{BB962C8B-B14F-4D97-AF65-F5344CB8AC3E}">
        <p14:creationId xmlns:p14="http://schemas.microsoft.com/office/powerpoint/2010/main" val="2670554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normAutofit fontScale="90000"/>
          </a:bodyPr>
          <a:lstStyle/>
          <a:p>
            <a:r>
              <a:rPr lang="ru-RU" b="1" dirty="0" smtClean="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«Первоцветы </a:t>
            </a:r>
            <a: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Воронежской области</a:t>
            </a:r>
            <a:r>
              <a:rPr lang="ru-RU" b="1" dirty="0" smtClean="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a:t>
            </a:r>
            <a:r>
              <a:rPr lang="ru-RU"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a:t>
            </a:r>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a:r>
            <a:b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br>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«Ирис </a:t>
            </a:r>
            <a:r>
              <a:rPr lang="ru-RU"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карликовый и песчаный»</a:t>
            </a:r>
            <a: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
            </a:r>
            <a:b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br>
            <a:endParaRPr lang="ru-RU" dirty="0"/>
          </a:p>
        </p:txBody>
      </p:sp>
      <p:sp>
        <p:nvSpPr>
          <p:cNvPr id="3" name="Объект 2"/>
          <p:cNvSpPr>
            <a:spLocks noGrp="1"/>
          </p:cNvSpPr>
          <p:nvPr>
            <p:ph sz="half" idx="1"/>
          </p:nvPr>
        </p:nvSpPr>
        <p:spPr/>
        <p:txBody>
          <a:bodyPr>
            <a:normAutofit fontScale="25000" lnSpcReduction="20000"/>
          </a:bodyPr>
          <a:lstStyle/>
          <a:p>
            <a:pPr marL="0" indent="0" algn="ctr">
              <a:buNone/>
            </a:pPr>
            <a:r>
              <a:rPr lang="ru-RU" sz="9600" b="1" dirty="0" smtClean="0">
                <a:solidFill>
                  <a:schemeClr val="accent4">
                    <a:lumMod val="50000"/>
                  </a:schemeClr>
                </a:solidFill>
                <a:latin typeface="Times New Roman" panose="02020603050405020304" pitchFamily="18" charset="0"/>
                <a:cs typeface="Times New Roman" panose="02020603050405020304" pitchFamily="18" charset="0"/>
              </a:rPr>
              <a:t>Цель:</a:t>
            </a:r>
            <a:endParaRPr lang="ru-RU" sz="9600" dirty="0">
              <a:solidFill>
                <a:schemeClr val="accent4">
                  <a:lumMod val="50000"/>
                </a:schemeClr>
              </a:solidFill>
              <a:latin typeface="Times New Roman" panose="02020603050405020304" pitchFamily="18" charset="0"/>
              <a:cs typeface="Times New Roman" panose="02020603050405020304" pitchFamily="18" charset="0"/>
            </a:endParaRPr>
          </a:p>
          <a:p>
            <a:pPr algn="just"/>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изучить биологию первоцветов, их разнообразие  и выявить факторы, влияющие на их распространение</a:t>
            </a:r>
            <a:r>
              <a:rPr lang="ru-RU" sz="9600" b="1" dirty="0" smtClean="0">
                <a:solidFill>
                  <a:schemeClr val="accent4">
                    <a:lumMod val="50000"/>
                  </a:schemeClr>
                </a:solidFill>
                <a:latin typeface="Times New Roman" panose="02020603050405020304" pitchFamily="18" charset="0"/>
                <a:cs typeface="Times New Roman" panose="02020603050405020304" pitchFamily="18" charset="0"/>
              </a:rPr>
              <a:t> </a:t>
            </a:r>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и исчезновение</a:t>
            </a:r>
            <a:r>
              <a:rPr lang="ru-RU" sz="9600" b="1" dirty="0">
                <a:solidFill>
                  <a:schemeClr val="accent4">
                    <a:lumMod val="50000"/>
                  </a:schemeClr>
                </a:solidFill>
                <a:latin typeface="Times New Roman" panose="02020603050405020304" pitchFamily="18" charset="0"/>
                <a:cs typeface="Times New Roman" panose="02020603050405020304" pitchFamily="18" charset="0"/>
              </a:rPr>
              <a:t>;</a:t>
            </a:r>
            <a:r>
              <a:rPr lang="ru-RU" sz="9600" b="1" dirty="0" smtClean="0">
                <a:solidFill>
                  <a:schemeClr val="accent4">
                    <a:lumMod val="50000"/>
                  </a:schemeClr>
                </a:solidFill>
                <a:latin typeface="Times New Roman" panose="02020603050405020304" pitchFamily="18" charset="0"/>
                <a:cs typeface="Times New Roman" panose="02020603050405020304" pitchFamily="18" charset="0"/>
              </a:rPr>
              <a:t> </a:t>
            </a:r>
          </a:p>
          <a:p>
            <a:pPr algn="just"/>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выяснить какие виды занесены в Красную книгу Воронежской области и являются особо охраняемые.</a:t>
            </a:r>
          </a:p>
          <a:p>
            <a:pPr marL="0" indent="0">
              <a:buNone/>
            </a:pPr>
            <a:endParaRPr lang="ru-RU" dirty="0"/>
          </a:p>
        </p:txBody>
      </p:sp>
      <p:sp>
        <p:nvSpPr>
          <p:cNvPr id="4" name="Объект 3"/>
          <p:cNvSpPr>
            <a:spLocks noGrp="1"/>
          </p:cNvSpPr>
          <p:nvPr>
            <p:ph sz="half" idx="2"/>
          </p:nvPr>
        </p:nvSpPr>
        <p:spPr/>
        <p:txBody>
          <a:bodyPr>
            <a:normAutofit fontScale="25000" lnSpcReduction="20000"/>
          </a:bodyPr>
          <a:lstStyle/>
          <a:p>
            <a:pPr marL="0" indent="0" algn="ctr">
              <a:buNone/>
            </a:pPr>
            <a:r>
              <a:rPr lang="ru-RU" sz="9600" b="1" dirty="0">
                <a:solidFill>
                  <a:schemeClr val="accent4">
                    <a:lumMod val="50000"/>
                  </a:schemeClr>
                </a:solidFill>
                <a:latin typeface="Times New Roman" panose="02020603050405020304" pitchFamily="18" charset="0"/>
                <a:cs typeface="Times New Roman" panose="02020603050405020304" pitchFamily="18" charset="0"/>
              </a:rPr>
              <a:t>Задачи:</a:t>
            </a:r>
            <a:r>
              <a:rPr lang="ru-RU" sz="9600" dirty="0">
                <a:solidFill>
                  <a:schemeClr val="accent4">
                    <a:lumMod val="50000"/>
                  </a:schemeClr>
                </a:solidFill>
                <a:latin typeface="Times New Roman" panose="02020603050405020304" pitchFamily="18" charset="0"/>
                <a:cs typeface="Times New Roman" panose="02020603050405020304" pitchFamily="18" charset="0"/>
              </a:rPr>
              <a:t>  </a:t>
            </a:r>
            <a:endParaRPr lang="ru-RU" sz="9600" dirty="0" smtClean="0">
              <a:solidFill>
                <a:schemeClr val="accent4">
                  <a:lumMod val="50000"/>
                </a:schemeClr>
              </a:solidFill>
              <a:latin typeface="Times New Roman" panose="02020603050405020304" pitchFamily="18" charset="0"/>
              <a:cs typeface="Times New Roman" panose="02020603050405020304" pitchFamily="18" charset="0"/>
            </a:endParaRPr>
          </a:p>
          <a:p>
            <a:pPr algn="just"/>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узнать</a:t>
            </a:r>
            <a:r>
              <a:rPr lang="ru-RU" sz="9600" dirty="0">
                <a:solidFill>
                  <a:schemeClr val="accent4">
                    <a:lumMod val="50000"/>
                  </a:schemeClr>
                </a:solidFill>
                <a:latin typeface="Times New Roman" panose="02020603050405020304" pitchFamily="18" charset="0"/>
                <a:cs typeface="Times New Roman" panose="02020603050405020304" pitchFamily="18" charset="0"/>
              </a:rPr>
              <a:t>, какие растения являются первоцветами, и почему их так назвали;</a:t>
            </a:r>
          </a:p>
          <a:p>
            <a:pPr algn="just"/>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выявить</a:t>
            </a:r>
            <a:r>
              <a:rPr lang="ru-RU" sz="9600" dirty="0">
                <a:solidFill>
                  <a:schemeClr val="accent4">
                    <a:lumMod val="50000"/>
                  </a:schemeClr>
                </a:solidFill>
                <a:latin typeface="Times New Roman" panose="02020603050405020304" pitchFamily="18" charset="0"/>
                <a:cs typeface="Times New Roman" panose="02020603050405020304" pitchFamily="18" charset="0"/>
              </a:rPr>
              <a:t>, какие первоцветы сохранились в окрестностях </a:t>
            </a:r>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Воронежской области;</a:t>
            </a:r>
            <a:endParaRPr lang="ru-RU" sz="9600" dirty="0">
              <a:solidFill>
                <a:schemeClr val="accent4">
                  <a:lumMod val="50000"/>
                </a:schemeClr>
              </a:solidFill>
              <a:latin typeface="Times New Roman" panose="02020603050405020304" pitchFamily="18" charset="0"/>
              <a:cs typeface="Times New Roman" panose="02020603050405020304" pitchFamily="18" charset="0"/>
            </a:endParaRPr>
          </a:p>
          <a:p>
            <a:pPr algn="just"/>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определить </a:t>
            </a:r>
            <a:r>
              <a:rPr lang="ru-RU" sz="9600" dirty="0">
                <a:solidFill>
                  <a:schemeClr val="accent4">
                    <a:lumMod val="50000"/>
                  </a:schemeClr>
                </a:solidFill>
                <a:latin typeface="Times New Roman" panose="02020603050405020304" pitchFamily="18" charset="0"/>
                <a:cs typeface="Times New Roman" panose="02020603050405020304" pitchFamily="18" charset="0"/>
              </a:rPr>
              <a:t>факторы, влияющие на плотность популяции первоцветов</a:t>
            </a:r>
            <a:r>
              <a:rPr lang="ru-RU" sz="9600" b="1" dirty="0">
                <a:solidFill>
                  <a:schemeClr val="accent4">
                    <a:lumMod val="50000"/>
                  </a:schemeClr>
                </a:solidFill>
                <a:latin typeface="Times New Roman" panose="02020603050405020304" pitchFamily="18" charset="0"/>
                <a:cs typeface="Times New Roman" panose="02020603050405020304" pitchFamily="18" charset="0"/>
              </a:rPr>
              <a:t>;</a:t>
            </a:r>
            <a:endParaRPr lang="ru-RU" sz="9600" dirty="0">
              <a:solidFill>
                <a:schemeClr val="accent4">
                  <a:lumMod val="50000"/>
                </a:schemeClr>
              </a:solidFill>
              <a:latin typeface="Times New Roman" panose="02020603050405020304" pitchFamily="18" charset="0"/>
              <a:cs typeface="Times New Roman" panose="02020603050405020304" pitchFamily="18" charset="0"/>
            </a:endParaRPr>
          </a:p>
          <a:p>
            <a:pPr algn="just"/>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активизировать </a:t>
            </a:r>
            <a:r>
              <a:rPr lang="ru-RU" sz="9600" dirty="0">
                <a:solidFill>
                  <a:schemeClr val="accent4">
                    <a:lumMod val="50000"/>
                  </a:schemeClr>
                </a:solidFill>
                <a:latin typeface="Times New Roman" panose="02020603050405020304" pitchFamily="18" charset="0"/>
                <a:cs typeface="Times New Roman" panose="02020603050405020304" pitchFamily="18" charset="0"/>
              </a:rPr>
              <a:t>работу по формированию экологической грамотности учащихся </a:t>
            </a:r>
            <a:r>
              <a:rPr lang="ru-RU" sz="9600" dirty="0" smtClean="0">
                <a:solidFill>
                  <a:schemeClr val="accent4">
                    <a:lumMod val="50000"/>
                  </a:schemeClr>
                </a:solidFill>
                <a:latin typeface="Times New Roman" panose="02020603050405020304" pitchFamily="18" charset="0"/>
                <a:cs typeface="Times New Roman" panose="02020603050405020304" pitchFamily="18" charset="0"/>
              </a:rPr>
              <a:t>школы.</a:t>
            </a:r>
            <a:endParaRPr lang="ru-RU" sz="9600" dirty="0">
              <a:solidFill>
                <a:schemeClr val="accent4">
                  <a:lumMod val="50000"/>
                </a:schemeClr>
              </a:solidFill>
              <a:latin typeface="Times New Roman" panose="02020603050405020304" pitchFamily="18"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682564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Как правильно ухаживать?</a:t>
            </a:r>
            <a:br>
              <a:rPr lang="ru-RU" b="1" i="1" dirty="0">
                <a:solidFill>
                  <a:srgbClr val="7030A0"/>
                </a:solidFill>
                <a:latin typeface="Times New Roman" panose="02020603050405020304" pitchFamily="18" charset="0"/>
                <a:cs typeface="Times New Roman" panose="02020603050405020304" pitchFamily="18" charset="0"/>
              </a:rPr>
            </a:b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4942384" y="1526058"/>
            <a:ext cx="3744416" cy="4525963"/>
          </a:xfrm>
        </p:spPr>
        <p:txBody>
          <a:bodyPr>
            <a:normAutofit fontScale="62500" lnSpcReduction="20000"/>
          </a:bodyPr>
          <a:lstStyle/>
          <a:p>
            <a:pPr marL="0" indent="0" algn="just">
              <a:buNone/>
            </a:pPr>
            <a:r>
              <a:rPr lang="ru-RU" sz="2500" dirty="0">
                <a:solidFill>
                  <a:srgbClr val="7030A0"/>
                </a:solidFill>
                <a:latin typeface="Times New Roman" panose="02020603050405020304" pitchFamily="18" charset="0"/>
                <a:cs typeface="Times New Roman" panose="02020603050405020304" pitchFamily="18" charset="0"/>
              </a:rPr>
              <a:t>Уход за миниатюрными ирисами не подразумевает ничего сложного. В весеннее время до момента </a:t>
            </a:r>
            <a:r>
              <a:rPr lang="ru-RU" sz="2500" dirty="0" err="1">
                <a:solidFill>
                  <a:srgbClr val="7030A0"/>
                </a:solidFill>
                <a:latin typeface="Times New Roman" panose="02020603050405020304" pitchFamily="18" charset="0"/>
                <a:cs typeface="Times New Roman" panose="02020603050405020304" pitchFamily="18" charset="0"/>
              </a:rPr>
              <a:t>бутонизации</a:t>
            </a:r>
            <a:r>
              <a:rPr lang="ru-RU" sz="2500" dirty="0">
                <a:solidFill>
                  <a:srgbClr val="7030A0"/>
                </a:solidFill>
                <a:latin typeface="Times New Roman" panose="02020603050405020304" pitchFamily="18" charset="0"/>
                <a:cs typeface="Times New Roman" panose="02020603050405020304" pitchFamily="18" charset="0"/>
              </a:rPr>
              <a:t> растение стоит подкормить калийно-фосфорным удобрением. Оно способствует хорошей </a:t>
            </a:r>
            <a:r>
              <a:rPr lang="ru-RU" sz="2500" dirty="0" err="1">
                <a:solidFill>
                  <a:srgbClr val="7030A0"/>
                </a:solidFill>
                <a:latin typeface="Times New Roman" panose="02020603050405020304" pitchFamily="18" charset="0"/>
                <a:cs typeface="Times New Roman" panose="02020603050405020304" pitchFamily="18" charset="0"/>
              </a:rPr>
              <a:t>бутонизации</a:t>
            </a:r>
            <a:r>
              <a:rPr lang="ru-RU" sz="2500" dirty="0">
                <a:solidFill>
                  <a:srgbClr val="7030A0"/>
                </a:solidFill>
                <a:latin typeface="Times New Roman" panose="02020603050405020304" pitchFamily="18" charset="0"/>
                <a:cs typeface="Times New Roman" panose="02020603050405020304" pitchFamily="18" charset="0"/>
              </a:rPr>
              <a:t> и красоте бутонов. </a:t>
            </a:r>
            <a:r>
              <a:rPr lang="ru-RU" sz="2500" b="1" dirty="0">
                <a:solidFill>
                  <a:srgbClr val="7030A0"/>
                </a:solidFill>
                <a:latin typeface="Times New Roman" panose="02020603050405020304" pitchFamily="18" charset="0"/>
                <a:cs typeface="Times New Roman" panose="02020603050405020304" pitchFamily="18" charset="0"/>
              </a:rPr>
              <a:t>Для стимуляции цветения стоит вносить азотисто-калийный состав в первые весенние дни. </a:t>
            </a:r>
            <a:r>
              <a:rPr lang="ru-RU" sz="2500" dirty="0">
                <a:solidFill>
                  <a:srgbClr val="7030A0"/>
                </a:solidFill>
                <a:latin typeface="Times New Roman" panose="02020603050405020304" pitchFamily="18" charset="0"/>
                <a:cs typeface="Times New Roman" panose="02020603050405020304" pitchFamily="18" charset="0"/>
              </a:rPr>
              <a:t>Также не стоит забывать о том, что через 20 суток после предыдущей подкормки касатиков стоит удобрить фосфором и азотом. Во время цветения ирисам требуются минеральные подкормки. На протяжении всего сезона садоводам стоит обрезать бутоны, которые увядают. Ближе к осени кусты стоит подстричь, оставив листву длиной в 0,1 метра. На каждом фрагменте стоит оставлять как минимум 1 розетку.</a:t>
            </a:r>
          </a:p>
          <a:p>
            <a:endParaRPr lang="ru-RU" dirty="0"/>
          </a:p>
        </p:txBody>
      </p:sp>
      <p:pic>
        <p:nvPicPr>
          <p:cNvPr id="5" name="Объект 4" descr="https://stroy-podskazka.ru/images/article/orig/2019/07/iris-karlikovyj-sorta-posadka-i-uhod-31.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846139"/>
            <a:ext cx="4336976" cy="2798886"/>
          </a:xfrm>
          <a:prstGeom prst="rect">
            <a:avLst/>
          </a:prstGeom>
          <a:noFill/>
          <a:ln w="57150">
            <a:solidFill>
              <a:srgbClr val="9933FF"/>
            </a:solidFill>
          </a:ln>
        </p:spPr>
      </p:pic>
      <p:pic>
        <p:nvPicPr>
          <p:cNvPr id="6" name="Рисунок 5" descr="https://stroy-podskazka.ru/images/article/orig/2019/07/iris-karlikovyj-sorta-posadka-i-uhod-32.jpg"/>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89040"/>
            <a:ext cx="4348718" cy="2799532"/>
          </a:xfrm>
          <a:prstGeom prst="rect">
            <a:avLst/>
          </a:prstGeom>
          <a:noFill/>
          <a:ln w="57150">
            <a:solidFill>
              <a:srgbClr val="9933FF"/>
            </a:solidFill>
          </a:ln>
        </p:spPr>
      </p:pic>
    </p:spTree>
    <p:extLst>
      <p:ext uri="{BB962C8B-B14F-4D97-AF65-F5344CB8AC3E}">
        <p14:creationId xmlns:p14="http://schemas.microsoft.com/office/powerpoint/2010/main" val="35289060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Размножение</a:t>
            </a:r>
            <a:br>
              <a:rPr lang="ru-RU" b="1" i="1" dirty="0">
                <a:solidFill>
                  <a:srgbClr val="7030A0"/>
                </a:solidFill>
                <a:latin typeface="Times New Roman" panose="02020603050405020304" pitchFamily="18" charset="0"/>
                <a:cs typeface="Times New Roman" panose="02020603050405020304" pitchFamily="18" charset="0"/>
              </a:rPr>
            </a:b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724128" y="1052736"/>
            <a:ext cx="2962672" cy="5073427"/>
          </a:xfrm>
        </p:spPr>
        <p:txBody>
          <a:bodyPr>
            <a:normAutofit fontScale="55000" lnSpcReduction="20000"/>
          </a:bodyPr>
          <a:lstStyle/>
          <a:p>
            <a:pPr marL="0" indent="0" algn="just" fontAlgn="base">
              <a:buNone/>
            </a:pPr>
            <a:r>
              <a:rPr lang="ru-RU" sz="2500" dirty="0">
                <a:solidFill>
                  <a:srgbClr val="7030A0"/>
                </a:solidFill>
                <a:latin typeface="Times New Roman" panose="02020603050405020304" pitchFamily="18" charset="0"/>
                <a:cs typeface="Times New Roman" panose="02020603050405020304" pitchFamily="18" charset="0"/>
              </a:rPr>
              <a:t>На сегодняшний день известно</a:t>
            </a:r>
            <a:r>
              <a:rPr lang="ru-RU" sz="2500" b="1" dirty="0">
                <a:solidFill>
                  <a:srgbClr val="7030A0"/>
                </a:solidFill>
                <a:latin typeface="Times New Roman" panose="02020603050405020304" pitchFamily="18" charset="0"/>
                <a:cs typeface="Times New Roman" panose="02020603050405020304" pitchFamily="18" charset="0"/>
              </a:rPr>
              <a:t> 2 способа размножения миниатюрного ириса:</a:t>
            </a:r>
            <a:endParaRPr lang="ru-RU" sz="2500" dirty="0">
              <a:solidFill>
                <a:srgbClr val="7030A0"/>
              </a:solidFill>
              <a:latin typeface="Times New Roman" panose="02020603050405020304" pitchFamily="18" charset="0"/>
              <a:cs typeface="Times New Roman" panose="02020603050405020304" pitchFamily="18" charset="0"/>
            </a:endParaRPr>
          </a:p>
          <a:p>
            <a:pPr lvl="0" algn="just" fontAlgn="base"/>
            <a:r>
              <a:rPr lang="ru-RU" sz="2500" dirty="0">
                <a:solidFill>
                  <a:srgbClr val="7030A0"/>
                </a:solidFill>
                <a:latin typeface="Times New Roman" panose="02020603050405020304" pitchFamily="18" charset="0"/>
                <a:cs typeface="Times New Roman" panose="02020603050405020304" pitchFamily="18" charset="0"/>
              </a:rPr>
              <a:t>вегетативный;</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с помощью семян.</a:t>
            </a:r>
          </a:p>
          <a:p>
            <a:pPr marL="0" indent="0" algn="just" fontAlgn="base">
              <a:buNone/>
            </a:pPr>
            <a:r>
              <a:rPr lang="ru-RU" sz="2500" dirty="0">
                <a:solidFill>
                  <a:srgbClr val="7030A0"/>
                </a:solidFill>
                <a:latin typeface="Times New Roman" panose="02020603050405020304" pitchFamily="18" charset="0"/>
                <a:cs typeface="Times New Roman" panose="02020603050405020304" pitchFamily="18" charset="0"/>
              </a:rPr>
              <a:t>Зачастую садоводы размножают данный вид растения делением корневой системы. Это мероприятие можно проводить в любое время теплого сезона. Согласно мнению профессионалов, делать это стоит после периода покоя. Кусты касатика можно вырастить, используя семена. Данный вариант идеально подходит для выведения новых форм растения. Культуру сеют как осенью, так и весной, но только после </a:t>
            </a:r>
            <a:r>
              <a:rPr lang="ru-RU" sz="2500" dirty="0" err="1">
                <a:solidFill>
                  <a:srgbClr val="7030A0"/>
                </a:solidFill>
                <a:latin typeface="Times New Roman" panose="02020603050405020304" pitchFamily="18" charset="0"/>
                <a:cs typeface="Times New Roman" panose="02020603050405020304" pitchFamily="18" charset="0"/>
              </a:rPr>
              <a:t>стратифицирования</a:t>
            </a:r>
            <a:r>
              <a:rPr lang="ru-RU" sz="2500" dirty="0">
                <a:solidFill>
                  <a:srgbClr val="7030A0"/>
                </a:solidFill>
                <a:latin typeface="Times New Roman" panose="02020603050405020304" pitchFamily="18" charset="0"/>
                <a:cs typeface="Times New Roman" panose="02020603050405020304" pitchFamily="18" charset="0"/>
              </a:rPr>
              <a:t> семян.</a:t>
            </a:r>
          </a:p>
          <a:p>
            <a:pPr marL="0" indent="0" algn="just" fontAlgn="base">
              <a:buNone/>
            </a:pPr>
            <a:r>
              <a:rPr lang="ru-RU" sz="2500" i="1" dirty="0">
                <a:solidFill>
                  <a:srgbClr val="7030A0"/>
                </a:solidFill>
                <a:latin typeface="Times New Roman" panose="02020603050405020304" pitchFamily="18" charset="0"/>
                <a:cs typeface="Times New Roman" panose="02020603050405020304" pitchFamily="18" charset="0"/>
              </a:rPr>
              <a:t>Их сеют на глубину в 2 сантиметра, а уже ранней весной можно обнаружить появление первых ростков.</a:t>
            </a:r>
            <a:endParaRPr lang="ru-RU" sz="2500" dirty="0">
              <a:solidFill>
                <a:srgbClr val="7030A0"/>
              </a:solidFill>
              <a:latin typeface="Times New Roman" panose="02020603050405020304" pitchFamily="18" charset="0"/>
              <a:cs typeface="Times New Roman" panose="02020603050405020304" pitchFamily="18" charset="0"/>
            </a:endParaRPr>
          </a:p>
          <a:p>
            <a:endParaRPr lang="ru-RU" dirty="0"/>
          </a:p>
        </p:txBody>
      </p:sp>
      <p:pic>
        <p:nvPicPr>
          <p:cNvPr id="5" name="Объект 4" descr="https://stroy-podskazka.ru/images/article/orig/2019/07/iris-karlikovyj-sorta-posadka-i-uhod-24.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33400" y="836712"/>
            <a:ext cx="4686671" cy="2880320"/>
          </a:xfrm>
          <a:prstGeom prst="rect">
            <a:avLst/>
          </a:prstGeom>
          <a:noFill/>
          <a:ln w="57150">
            <a:solidFill>
              <a:srgbClr val="9933FF"/>
            </a:solidFill>
          </a:ln>
        </p:spPr>
      </p:pic>
      <p:pic>
        <p:nvPicPr>
          <p:cNvPr id="6" name="Рисунок 5" descr="https://stroy-podskazka.ru/images/article/orig/2019/07/iris-karlikovyj-sorta-posadka-i-uhod-25.jpg"/>
          <p:cNvPicPr/>
          <p:nvPr/>
        </p:nvPicPr>
        <p:blipFill>
          <a:blip r:embed="rId3">
            <a:extLst>
              <a:ext uri="{28A0092B-C50C-407E-A947-70E740481C1C}">
                <a14:useLocalDpi xmlns:a14="http://schemas.microsoft.com/office/drawing/2010/main" val="0"/>
              </a:ext>
            </a:extLst>
          </a:blip>
          <a:srcRect/>
          <a:stretch>
            <a:fillRect/>
          </a:stretch>
        </p:blipFill>
        <p:spPr bwMode="auto">
          <a:xfrm>
            <a:off x="533401" y="3861048"/>
            <a:ext cx="4686670" cy="2736304"/>
          </a:xfrm>
          <a:prstGeom prst="rect">
            <a:avLst/>
          </a:prstGeom>
          <a:noFill/>
          <a:ln w="57150">
            <a:solidFill>
              <a:srgbClr val="9933FF"/>
            </a:solidFill>
          </a:ln>
        </p:spPr>
      </p:pic>
    </p:spTree>
    <p:extLst>
      <p:ext uri="{BB962C8B-B14F-4D97-AF65-F5344CB8AC3E}">
        <p14:creationId xmlns:p14="http://schemas.microsoft.com/office/powerpoint/2010/main" val="2787287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i="1" dirty="0" smtClean="0">
                <a:solidFill>
                  <a:srgbClr val="7030A0"/>
                </a:solidFill>
                <a:latin typeface="Times New Roman" panose="02020603050405020304" pitchFamily="18" charset="0"/>
                <a:cs typeface="Times New Roman" panose="02020603050405020304" pitchFamily="18" charset="0"/>
              </a:rPr>
              <a:t>Применение </a:t>
            </a:r>
            <a:r>
              <a:rPr lang="ru-RU" b="1" i="1" dirty="0">
                <a:solidFill>
                  <a:srgbClr val="7030A0"/>
                </a:solidFill>
                <a:latin typeface="Times New Roman" panose="02020603050405020304" pitchFamily="18" charset="0"/>
                <a:cs typeface="Times New Roman" panose="02020603050405020304" pitchFamily="18" charset="0"/>
              </a:rPr>
              <a:t>в ландшафтном дизайне</a:t>
            </a:r>
            <a:r>
              <a:rPr lang="ru-RU" b="1" dirty="0"/>
              <a:t/>
            </a:r>
            <a:br>
              <a:rPr lang="ru-RU" b="1" dirty="0"/>
            </a:br>
            <a:endParaRPr lang="ru-RU" dirty="0"/>
          </a:p>
        </p:txBody>
      </p:sp>
      <p:sp>
        <p:nvSpPr>
          <p:cNvPr id="4" name="Объект 3"/>
          <p:cNvSpPr>
            <a:spLocks noGrp="1"/>
          </p:cNvSpPr>
          <p:nvPr>
            <p:ph sz="half" idx="2"/>
          </p:nvPr>
        </p:nvSpPr>
        <p:spPr>
          <a:xfrm>
            <a:off x="5940152" y="1772816"/>
            <a:ext cx="2808312" cy="4353347"/>
          </a:xfrm>
        </p:spPr>
        <p:txBody>
          <a:bodyPr>
            <a:normAutofit fontScale="55000" lnSpcReduction="20000"/>
          </a:bodyPr>
          <a:lstStyle/>
          <a:p>
            <a:pPr marL="0" indent="0" algn="just">
              <a:buNone/>
            </a:pPr>
            <a:r>
              <a:rPr lang="ru-RU" sz="2500" dirty="0">
                <a:solidFill>
                  <a:srgbClr val="7030A0"/>
                </a:solidFill>
                <a:latin typeface="Times New Roman" panose="02020603050405020304" pitchFamily="18" charset="0"/>
                <a:cs typeface="Times New Roman" panose="02020603050405020304" pitchFamily="18" charset="0"/>
              </a:rPr>
              <a:t>Карликовые ирисы выгодно смотрятся с другими произрастающими культурами. Очень красиво выглядят касатики с первоцветами. Миниатюрным кустарникам комфортно расти рядом с </a:t>
            </a:r>
            <a:r>
              <a:rPr lang="ru-RU" sz="2500" dirty="0" err="1">
                <a:solidFill>
                  <a:srgbClr val="7030A0"/>
                </a:solidFill>
                <a:latin typeface="Times New Roman" panose="02020603050405020304" pitchFamily="18" charset="0"/>
                <a:cs typeface="Times New Roman" panose="02020603050405020304" pitchFamily="18" charset="0"/>
              </a:rPr>
              <a:t>алиссумом</a:t>
            </a:r>
            <a:r>
              <a:rPr lang="ru-RU" sz="2500" dirty="0">
                <a:solidFill>
                  <a:srgbClr val="7030A0"/>
                </a:solidFill>
                <a:latin typeface="Times New Roman" panose="02020603050405020304" pitchFamily="18" charset="0"/>
                <a:cs typeface="Times New Roman" panose="02020603050405020304" pitchFamily="18" charset="0"/>
              </a:rPr>
              <a:t>, молочаем, флоксами, тюльпанами. </a:t>
            </a:r>
            <a:r>
              <a:rPr lang="ru-RU" sz="2500" b="1" dirty="0">
                <a:solidFill>
                  <a:srgbClr val="7030A0"/>
                </a:solidFill>
                <a:latin typeface="Times New Roman" panose="02020603050405020304" pitchFamily="18" charset="0"/>
                <a:cs typeface="Times New Roman" panose="02020603050405020304" pitchFamily="18" charset="0"/>
              </a:rPr>
              <a:t>Неплохо выглядят бородатые ирисы на фоне альпинария. </a:t>
            </a:r>
            <a:r>
              <a:rPr lang="ru-RU" sz="2500" dirty="0">
                <a:solidFill>
                  <a:srgbClr val="7030A0"/>
                </a:solidFill>
                <a:latin typeface="Times New Roman" panose="02020603050405020304" pitchFamily="18" charset="0"/>
                <a:cs typeface="Times New Roman" panose="02020603050405020304" pitchFamily="18" charset="0"/>
              </a:rPr>
              <a:t>Достойными соседями для данного представителя флоры считаются нарциссы, императорские рябчики. С помощью карликового ириса можно выгодно украсить бордюр или создать рабатку. Также его можно расположить посаженным в емкости. Красивый цветущий кустик в вазоне поможет оформить беседку, балкон или веранду.</a:t>
            </a:r>
          </a:p>
          <a:p>
            <a:endParaRPr lang="ru-RU" dirty="0"/>
          </a:p>
        </p:txBody>
      </p:sp>
      <p:pic>
        <p:nvPicPr>
          <p:cNvPr id="5" name="Объект 4" descr="https://stroy-podskazka.ru/images/article/orig/2019/07/iris-karlikovyj-sorta-posadka-i-uhod-29.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489646"/>
            <a:ext cx="4056297" cy="2515418"/>
          </a:xfrm>
          <a:prstGeom prst="rect">
            <a:avLst/>
          </a:prstGeom>
          <a:noFill/>
          <a:ln w="57150">
            <a:solidFill>
              <a:srgbClr val="9933FF"/>
            </a:solidFill>
          </a:ln>
        </p:spPr>
      </p:pic>
      <p:pic>
        <p:nvPicPr>
          <p:cNvPr id="6" name="Рисунок 5" descr="https://stroy-podskazka.ru/images/article/orig/2019/07/iris-karlikovyj-sorta-posadka-i-uhod-30.jpg"/>
          <p:cNvPicPr/>
          <p:nvPr/>
        </p:nvPicPr>
        <p:blipFill>
          <a:blip r:embed="rId3">
            <a:extLst>
              <a:ext uri="{28A0092B-C50C-407E-A947-70E740481C1C}">
                <a14:useLocalDpi xmlns:a14="http://schemas.microsoft.com/office/drawing/2010/main" val="0"/>
              </a:ext>
            </a:extLst>
          </a:blip>
          <a:srcRect/>
          <a:stretch>
            <a:fillRect/>
          </a:stretch>
        </p:blipFill>
        <p:spPr bwMode="auto">
          <a:xfrm>
            <a:off x="1763688" y="4077072"/>
            <a:ext cx="4056297" cy="2592288"/>
          </a:xfrm>
          <a:prstGeom prst="rect">
            <a:avLst/>
          </a:prstGeom>
          <a:noFill/>
          <a:ln w="57150">
            <a:solidFill>
              <a:srgbClr val="9933FF"/>
            </a:solidFill>
          </a:ln>
        </p:spPr>
      </p:pic>
    </p:spTree>
    <p:extLst>
      <p:ext uri="{BB962C8B-B14F-4D97-AF65-F5344CB8AC3E}">
        <p14:creationId xmlns:p14="http://schemas.microsoft.com/office/powerpoint/2010/main" val="3869740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«Карликовый вид ириса (касатик) занесен                      в </a:t>
            </a:r>
            <a:r>
              <a:rPr lang="ru-RU" b="1" dirty="0" smtClean="0">
                <a:ln w="11430">
                  <a:solidFill>
                    <a:srgbClr val="660066"/>
                  </a:solidFill>
                </a:ln>
                <a:solidFill>
                  <a:srgbClr val="FF0000"/>
                </a:solidFill>
                <a:effectLst>
                  <a:outerShdw blurRad="50800" dist="39000" dir="5460000" algn="tl">
                    <a:srgbClr val="000000">
                      <a:alpha val="38000"/>
                    </a:srgbClr>
                  </a:outerShdw>
                </a:effectLst>
                <a:latin typeface="a_RomanusTitul" pitchFamily="82" charset="-52"/>
              </a:rPr>
              <a:t>Красную книгу </a:t>
            </a:r>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России»</a:t>
            </a:r>
            <a: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
            </a:r>
            <a:b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br>
            <a:endParaRPr lang="ru-RU" dirty="0"/>
          </a:p>
        </p:txBody>
      </p:sp>
      <p:sp>
        <p:nvSpPr>
          <p:cNvPr id="4" name="Объект 3"/>
          <p:cNvSpPr>
            <a:spLocks noGrp="1"/>
          </p:cNvSpPr>
          <p:nvPr>
            <p:ph sz="half" idx="2"/>
          </p:nvPr>
        </p:nvSpPr>
        <p:spPr>
          <a:xfrm>
            <a:off x="5257056" y="1268760"/>
            <a:ext cx="3711352" cy="4857403"/>
          </a:xfrm>
        </p:spPr>
        <p:txBody>
          <a:bodyPr>
            <a:normAutofit fontScale="25000" lnSpcReduction="20000"/>
          </a:bodyPr>
          <a:lstStyle/>
          <a:p>
            <a:pPr marL="0" indent="0" algn="ctr" fontAlgn="base">
              <a:buNone/>
            </a:pPr>
            <a:r>
              <a:rPr lang="ru-RU" sz="5600" b="1" dirty="0">
                <a:solidFill>
                  <a:srgbClr val="7030A0"/>
                </a:solidFill>
                <a:latin typeface="Times New Roman" panose="02020603050405020304" pitchFamily="18" charset="0"/>
                <a:cs typeface="Times New Roman" panose="02020603050405020304" pitchFamily="18" charset="0"/>
              </a:rPr>
              <a:t>Полный список всех ирисов, внесённых в Красную книгу России</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acutiloba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a:t>
            </a:r>
            <a:r>
              <a:rPr lang="ru-RU" sz="5600" dirty="0" err="1">
                <a:solidFill>
                  <a:srgbClr val="7030A0"/>
                </a:solidFill>
                <a:latin typeface="Times New Roman" panose="02020603050405020304" pitchFamily="18" charset="0"/>
                <a:cs typeface="Times New Roman" panose="02020603050405020304" pitchFamily="18" charset="0"/>
              </a:rPr>
              <a:t>остродольный</a:t>
            </a:r>
            <a:r>
              <a:rPr lang="ru-RU" sz="5600" dirty="0">
                <a:solidFill>
                  <a:srgbClr val="7030A0"/>
                </a:solidFill>
                <a:latin typeface="Times New Roman" panose="02020603050405020304" pitchFamily="18" charset="0"/>
                <a:cs typeface="Times New Roman" panose="02020603050405020304" pitchFamily="18" charset="0"/>
              </a:rPr>
              <a:t>, или Ирис </a:t>
            </a:r>
            <a:r>
              <a:rPr lang="ru-RU" sz="5600" dirty="0" err="1">
                <a:solidFill>
                  <a:srgbClr val="7030A0"/>
                </a:solidFill>
                <a:latin typeface="Times New Roman" panose="02020603050405020304" pitchFamily="18" charset="0"/>
                <a:cs typeface="Times New Roman" panose="02020603050405020304" pitchFamily="18" charset="0"/>
              </a:rPr>
              <a:t>остродольный</a:t>
            </a:r>
            <a:endParaRPr lang="ru-RU" sz="5600" dirty="0">
              <a:solidFill>
                <a:srgbClr val="7030A0"/>
              </a:solidFill>
              <a:latin typeface="Times New Roman" panose="02020603050405020304" pitchFamily="18" charset="0"/>
              <a:cs typeface="Times New Roman" panose="02020603050405020304" pitchFamily="18" charset="0"/>
            </a:endParaRP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ensata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мечевидный, или Ирис мечевидный (</a:t>
            </a:r>
            <a:r>
              <a:rPr lang="en-US" sz="5600" dirty="0">
                <a:solidFill>
                  <a:srgbClr val="7030A0"/>
                </a:solidFill>
                <a:latin typeface="Times New Roman" panose="02020603050405020304" pitchFamily="18" charset="0"/>
                <a:cs typeface="Times New Roman" panose="02020603050405020304" pitchFamily="18" charset="0"/>
              </a:rPr>
              <a:t>I. </a:t>
            </a:r>
            <a:r>
              <a:rPr lang="en-US" sz="5600" dirty="0" err="1">
                <a:solidFill>
                  <a:srgbClr val="7030A0"/>
                </a:solidFill>
                <a:latin typeface="Times New Roman" panose="02020603050405020304" pitchFamily="18" charset="0"/>
                <a:cs typeface="Times New Roman" panose="02020603050405020304" pitchFamily="18" charset="0"/>
              </a:rPr>
              <a:t>kaempferi</a:t>
            </a:r>
            <a:r>
              <a:rPr lang="en-US" sz="5600" dirty="0">
                <a:solidFill>
                  <a:srgbClr val="7030A0"/>
                </a:solidFill>
                <a:latin typeface="Times New Roman" panose="02020603050405020304" pitchFamily="18" charset="0"/>
                <a:cs typeface="Times New Roman" panose="02020603050405020304" pitchFamily="18" charset="0"/>
              </a:rPr>
              <a:t> </a:t>
            </a:r>
            <a:r>
              <a:rPr lang="en-US" sz="5600" dirty="0" err="1">
                <a:solidFill>
                  <a:srgbClr val="7030A0"/>
                </a:solidFill>
                <a:latin typeface="Times New Roman" panose="02020603050405020304" pitchFamily="18" charset="0"/>
                <a:cs typeface="Times New Roman" panose="02020603050405020304" pitchFamily="18" charset="0"/>
              </a:rPr>
              <a:t>Siebold</a:t>
            </a:r>
            <a:r>
              <a:rPr lang="en-US" sz="5600" dirty="0">
                <a:solidFill>
                  <a:srgbClr val="7030A0"/>
                </a:solidFill>
                <a:latin typeface="Times New Roman" panose="02020603050405020304" pitchFamily="18" charset="0"/>
                <a:cs typeface="Times New Roman" panose="02020603050405020304" pitchFamily="18" charset="0"/>
              </a:rPr>
              <a:t> ex </a:t>
            </a:r>
            <a:r>
              <a:rPr lang="en-US" sz="5600" dirty="0" err="1">
                <a:solidFill>
                  <a:srgbClr val="7030A0"/>
                </a:solidFill>
                <a:latin typeface="Times New Roman" panose="02020603050405020304" pitchFamily="18" charset="0"/>
                <a:cs typeface="Times New Roman" panose="02020603050405020304" pitchFamily="18" charset="0"/>
              </a:rPr>
              <a:t>Lem</a:t>
            </a:r>
            <a:r>
              <a:rPr lang="en-US" sz="5600" dirty="0">
                <a:solidFill>
                  <a:srgbClr val="7030A0"/>
                </a:solidFill>
                <a:latin typeface="Times New Roman" panose="02020603050405020304" pitchFamily="18" charset="0"/>
                <a:cs typeface="Times New Roman" panose="02020603050405020304" pitchFamily="18" charset="0"/>
              </a:rPr>
              <a:t>.)</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ludwigii</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Людвига, или Ирис Людвига</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mandshurica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маньчжурский, или Ирис маньчжурский</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notha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ненастоящий, или Ирис ненастоящий</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pumila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карликовый, или Ирис карликовый</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scariosa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кожистый, или Ирис кожистый (</a:t>
            </a:r>
            <a:r>
              <a:rPr lang="en-US" sz="5600" dirty="0">
                <a:solidFill>
                  <a:srgbClr val="7030A0"/>
                </a:solidFill>
                <a:latin typeface="Times New Roman" panose="02020603050405020304" pitchFamily="18" charset="0"/>
                <a:cs typeface="Times New Roman" panose="02020603050405020304" pitchFamily="18" charset="0"/>
              </a:rPr>
              <a:t>I. </a:t>
            </a:r>
            <a:r>
              <a:rPr lang="en-US" sz="5600" dirty="0" err="1">
                <a:solidFill>
                  <a:srgbClr val="7030A0"/>
                </a:solidFill>
                <a:latin typeface="Times New Roman" panose="02020603050405020304" pitchFamily="18" charset="0"/>
                <a:cs typeface="Times New Roman" panose="02020603050405020304" pitchFamily="18" charset="0"/>
              </a:rPr>
              <a:t>astrachanica</a:t>
            </a:r>
            <a:r>
              <a:rPr lang="en-US" sz="5600" dirty="0">
                <a:solidFill>
                  <a:srgbClr val="7030A0"/>
                </a:solidFill>
                <a:latin typeface="Times New Roman" panose="02020603050405020304" pitchFamily="18" charset="0"/>
                <a:cs typeface="Times New Roman" panose="02020603050405020304" pitchFamily="18" charset="0"/>
              </a:rPr>
              <a:t> </a:t>
            </a:r>
            <a:r>
              <a:rPr lang="en-US" sz="5600" dirty="0" err="1">
                <a:solidFill>
                  <a:srgbClr val="7030A0"/>
                </a:solidFill>
                <a:latin typeface="Times New Roman" panose="02020603050405020304" pitchFamily="18" charset="0"/>
                <a:cs typeface="Times New Roman" panose="02020603050405020304" pitchFamily="18" charset="0"/>
              </a:rPr>
              <a:t>Rodionenko</a:t>
            </a:r>
            <a:r>
              <a:rPr lang="en-US" sz="5600" dirty="0">
                <a:solidFill>
                  <a:srgbClr val="7030A0"/>
                </a:solidFill>
                <a:latin typeface="Times New Roman" panose="02020603050405020304" pitchFamily="18" charset="0"/>
                <a:cs typeface="Times New Roman" panose="02020603050405020304" pitchFamily="18" charset="0"/>
              </a:rPr>
              <a:t>)</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tigridia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тигровый, или Ирис тигровый</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timofejewii</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Тимофеева, или Ирис Тимофеева</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ventricosa</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вздутый, или Ирис вздутый</a:t>
            </a:r>
          </a:p>
          <a:p>
            <a:pPr algn="just" fontAlgn="base"/>
            <a:r>
              <a:rPr lang="en-US" sz="5600" dirty="0">
                <a:solidFill>
                  <a:srgbClr val="7030A0"/>
                </a:solidFill>
                <a:latin typeface="Times New Roman" panose="02020603050405020304" pitchFamily="18" charset="0"/>
                <a:cs typeface="Times New Roman" panose="02020603050405020304" pitchFamily="18" charset="0"/>
              </a:rPr>
              <a:t>Iris </a:t>
            </a:r>
            <a:r>
              <a:rPr lang="en-US" sz="5600" dirty="0" err="1">
                <a:solidFill>
                  <a:srgbClr val="7030A0"/>
                </a:solidFill>
                <a:latin typeface="Times New Roman" panose="02020603050405020304" pitchFamily="18" charset="0"/>
                <a:cs typeface="Times New Roman" panose="02020603050405020304" pitchFamily="18" charset="0"/>
              </a:rPr>
              <a:t>vorobievii</a:t>
            </a:r>
            <a:r>
              <a:rPr lang="en-US" sz="5600" dirty="0">
                <a:solidFill>
                  <a:srgbClr val="7030A0"/>
                </a:solidFill>
                <a:latin typeface="Times New Roman" panose="02020603050405020304" pitchFamily="18" charset="0"/>
                <a:cs typeface="Times New Roman" panose="02020603050405020304" pitchFamily="18" charset="0"/>
              </a:rPr>
              <a:t> — </a:t>
            </a:r>
            <a:r>
              <a:rPr lang="ru-RU" sz="5600" dirty="0">
                <a:solidFill>
                  <a:srgbClr val="7030A0"/>
                </a:solidFill>
                <a:latin typeface="Times New Roman" panose="02020603050405020304" pitchFamily="18" charset="0"/>
                <a:cs typeface="Times New Roman" panose="02020603050405020304" pitchFamily="18" charset="0"/>
              </a:rPr>
              <a:t>Касатик Воробьева, или Ирис Воробьева</a:t>
            </a:r>
          </a:p>
          <a:p>
            <a:endParaRPr lang="ru-RU" dirty="0"/>
          </a:p>
        </p:txBody>
      </p:sp>
      <p:pic>
        <p:nvPicPr>
          <p:cNvPr id="8194" name="Picture 2" descr="Ирисы в Красной книг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68760"/>
            <a:ext cx="4799856" cy="5303913"/>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
        <p:nvSpPr>
          <p:cNvPr id="6" name="Объект 5"/>
          <p:cNvSpPr>
            <a:spLocks noGrp="1"/>
          </p:cNvSpPr>
          <p:nvPr>
            <p:ph sz="half" idx="1"/>
          </p:nvPr>
        </p:nvSpPr>
        <p:spPr>
          <a:xfrm>
            <a:off x="457200" y="2348880"/>
            <a:ext cx="3826768" cy="3777283"/>
          </a:xfrm>
        </p:spPr>
        <p:txBody>
          <a:bodyPr>
            <a:normAutofit fontScale="25000" lnSpcReduction="20000"/>
          </a:bodyPr>
          <a:lstStyle/>
          <a:p>
            <a:endParaRPr lang="ru-RU" dirty="0"/>
          </a:p>
        </p:txBody>
      </p:sp>
    </p:spTree>
    <p:extLst>
      <p:ext uri="{BB962C8B-B14F-4D97-AF65-F5344CB8AC3E}">
        <p14:creationId xmlns:p14="http://schemas.microsoft.com/office/powerpoint/2010/main" val="3528901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a:t>
            </a:r>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Ирис (касатик)»</a:t>
            </a:r>
            <a: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
            </a:r>
            <a:b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br>
            <a:endParaRPr lang="ru-RU" dirty="0"/>
          </a:p>
        </p:txBody>
      </p:sp>
      <p:sp>
        <p:nvSpPr>
          <p:cNvPr id="4" name="Объект 3"/>
          <p:cNvSpPr>
            <a:spLocks noGrp="1"/>
          </p:cNvSpPr>
          <p:nvPr>
            <p:ph sz="half" idx="2"/>
          </p:nvPr>
        </p:nvSpPr>
        <p:spPr>
          <a:xfrm>
            <a:off x="5220072" y="1394216"/>
            <a:ext cx="3672408" cy="4843095"/>
          </a:xfrm>
        </p:spPr>
        <p:txBody>
          <a:bodyPr>
            <a:normAutofit fontScale="25000" lnSpcReduction="20000"/>
          </a:bodyPr>
          <a:lstStyle/>
          <a:p>
            <a:pPr algn="just"/>
            <a:r>
              <a:rPr lang="ru-RU" sz="7200" dirty="0">
                <a:solidFill>
                  <a:srgbClr val="7030A0"/>
                </a:solidFill>
                <a:latin typeface="Times New Roman" panose="02020603050405020304" pitchFamily="18" charset="0"/>
                <a:cs typeface="Times New Roman" panose="02020603050405020304" pitchFamily="18" charset="0"/>
              </a:rPr>
              <a:t>Ирисы были известны 2000 лет назад. Еще древние римляне на пирах опускали цветки ириса в бокалы с вином – чтобы придать ему особый аромат. У христиан ирис стал символом страдания и боли. Его острые листья как бы олицетворяли муки Богоматери. В Средние века ирисы выращивали в садах монастырей и замков, откуда в дальнейшем они переселились в сады горожан.</a:t>
            </a:r>
          </a:p>
          <a:p>
            <a:pPr algn="just"/>
            <a:r>
              <a:rPr lang="ru-RU" sz="7200" dirty="0">
                <a:solidFill>
                  <a:srgbClr val="7030A0"/>
                </a:solidFill>
                <a:latin typeface="Times New Roman" panose="02020603050405020304" pitchFamily="18" charset="0"/>
                <a:cs typeface="Times New Roman" panose="02020603050405020304" pitchFamily="18" charset="0"/>
              </a:rPr>
              <a:t>Цветущие ирисы хороши в любое время, но особенно очаровательны в лунном озарении: в них можно увидеть искрящийся снег и блики зари, золотистое солнце и морскую гладь, красный закат и наступление ночи.</a:t>
            </a:r>
          </a:p>
          <a:p>
            <a:endParaRPr lang="ru-RU" dirty="0"/>
          </a:p>
        </p:txBody>
      </p:sp>
      <p:pic>
        <p:nvPicPr>
          <p:cNvPr id="1026" name="Picture 2" descr="https://sad-fialok.ru/wp-content/uploads/7/6/c/76c67df05881ec51debeff0444dde351.jpe"/>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199" y="1394217"/>
            <a:ext cx="4618857" cy="4843095"/>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238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648072"/>
          </a:xfrm>
        </p:spPr>
        <p:txBody>
          <a:bodyPr>
            <a:noAutofit/>
          </a:bodyPr>
          <a:lstStyle/>
          <a:p>
            <a:r>
              <a:rPr lang="ru-RU" sz="4000" b="1" i="1" dirty="0" smtClean="0">
                <a:solidFill>
                  <a:srgbClr val="7030A0"/>
                </a:solidFill>
                <a:latin typeface="Times New Roman" panose="02020603050405020304" pitchFamily="18" charset="0"/>
                <a:cs typeface="Times New Roman" panose="02020603050405020304" pitchFamily="18" charset="0"/>
              </a:rPr>
              <a:t>«Ирис (касатик)»</a:t>
            </a:r>
            <a:r>
              <a:rPr lang="ru-RU" sz="4000" b="1" i="1" dirty="0">
                <a:solidFill>
                  <a:srgbClr val="7030A0"/>
                </a:solidFill>
                <a:latin typeface="Times New Roman" panose="02020603050405020304" pitchFamily="18" charset="0"/>
                <a:cs typeface="Times New Roman" panose="02020603050405020304" pitchFamily="18" charset="0"/>
              </a:rPr>
              <a:t/>
            </a:r>
            <a:br>
              <a:rPr lang="ru-RU" sz="4000" b="1" i="1" dirty="0">
                <a:solidFill>
                  <a:srgbClr val="7030A0"/>
                </a:solidFill>
                <a:latin typeface="Times New Roman" panose="02020603050405020304" pitchFamily="18" charset="0"/>
                <a:cs typeface="Times New Roman" panose="02020603050405020304" pitchFamily="18" charset="0"/>
              </a:rPr>
            </a:br>
            <a:endParaRPr lang="ru-RU" sz="4000"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436096" y="1600200"/>
            <a:ext cx="3528392" cy="4525963"/>
          </a:xfrm>
        </p:spPr>
        <p:txBody>
          <a:bodyPr>
            <a:normAutofit/>
          </a:bodyPr>
          <a:lstStyle/>
          <a:p>
            <a:pPr marL="0" indent="0" algn="just">
              <a:buNone/>
            </a:pPr>
            <a:r>
              <a:rPr lang="ru-RU" sz="2100" dirty="0">
                <a:solidFill>
                  <a:srgbClr val="7030A0"/>
                </a:solidFill>
                <a:latin typeface="Times New Roman" panose="02020603050405020304" pitchFamily="18" charset="0"/>
                <a:cs typeface="Times New Roman" panose="02020603050405020304" pitchFamily="18" charset="0"/>
              </a:rPr>
              <a:t>Ирис – яркое, неприхотливое растение с цветками разных оттенков, которое прекрасно развивается на клумбах, полях и в комнатных условиях. Кроме высокой декоративности, оно имеет другие плюсы – корни широко используют в народной медицине, фармацевтической и кулинарной промышленности.</a:t>
            </a:r>
          </a:p>
          <a:p>
            <a:endParaRPr lang="ru-RU" dirty="0"/>
          </a:p>
        </p:txBody>
      </p:sp>
      <p:pic>
        <p:nvPicPr>
          <p:cNvPr id="5" name="Объект 4" descr="https://storage.myseldon.com/news-pict-61/61777632F1921AF31BF461667CAFD4AD"/>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1600199"/>
            <a:ext cx="5040560" cy="4709121"/>
          </a:xfrm>
          <a:prstGeom prst="rect">
            <a:avLst/>
          </a:prstGeom>
          <a:noFill/>
          <a:ln w="57150">
            <a:solidFill>
              <a:srgbClr val="9933FF"/>
            </a:solidFill>
          </a:ln>
        </p:spPr>
      </p:pic>
    </p:spTree>
    <p:extLst>
      <p:ext uri="{BB962C8B-B14F-4D97-AF65-F5344CB8AC3E}">
        <p14:creationId xmlns:p14="http://schemas.microsoft.com/office/powerpoint/2010/main" val="38181962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a:r>
            <a:b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br>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«Ирис болотный»</a:t>
            </a:r>
            <a: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
            </a:r>
            <a:b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br>
            <a:endParaRPr lang="ru-RU" dirty="0"/>
          </a:p>
        </p:txBody>
      </p:sp>
      <p:sp>
        <p:nvSpPr>
          <p:cNvPr id="4" name="Объект 3"/>
          <p:cNvSpPr>
            <a:spLocks noGrp="1"/>
          </p:cNvSpPr>
          <p:nvPr>
            <p:ph sz="half" idx="2"/>
          </p:nvPr>
        </p:nvSpPr>
        <p:spPr>
          <a:xfrm>
            <a:off x="5868144" y="1412776"/>
            <a:ext cx="2952328" cy="4713387"/>
          </a:xfrm>
        </p:spPr>
        <p:txBody>
          <a:bodyPr>
            <a:normAutofit/>
          </a:bodyPr>
          <a:lstStyle/>
          <a:p>
            <a:pPr marL="0" indent="0" algn="just">
              <a:buNone/>
            </a:pPr>
            <a:r>
              <a:rPr lang="ru-RU" sz="1400" dirty="0">
                <a:solidFill>
                  <a:srgbClr val="7030A0"/>
                </a:solidFill>
                <a:latin typeface="Times New Roman" panose="02020603050405020304" pitchFamily="18" charset="0"/>
                <a:cs typeface="Times New Roman" panose="02020603050405020304" pitchFamily="18" charset="0"/>
              </a:rPr>
              <a:t>Произрастает ирис на влажных почвах по берегам водоемов, окраинам болот. Размеры ириса болотного варьируют от полуметра до двух метров, в зависимости, как от условий произрастания, так и разновидности или сорта. На влажных, богатых органикой почвах растение достигнет наибольшего размера. Но существует и особенности определенных сортов и гибридов, когда и при благоприятных условиях растения не будут гигантами. Известны карликовые формы ириса болотного, размеры которых не превышают полуметра.</a:t>
            </a:r>
          </a:p>
        </p:txBody>
      </p:sp>
      <p:pic>
        <p:nvPicPr>
          <p:cNvPr id="5122" name="Picture 2" descr="http://photo.cveti-sadi.ru/wp-content/blogs.dir/15/files/iris/iris52.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176423"/>
            <a:ext cx="5122912" cy="5142196"/>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5360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Как выглядит цветок ирис</a:t>
            </a:r>
            <a:r>
              <a:rPr lang="ru-RU" b="1" dirty="0"/>
              <a:t/>
            </a:r>
            <a:br>
              <a:rPr lang="ru-RU" b="1" dirty="0"/>
            </a:br>
            <a:endParaRPr lang="ru-RU" dirty="0"/>
          </a:p>
        </p:txBody>
      </p:sp>
      <p:sp>
        <p:nvSpPr>
          <p:cNvPr id="4" name="Объект 3"/>
          <p:cNvSpPr>
            <a:spLocks noGrp="1"/>
          </p:cNvSpPr>
          <p:nvPr>
            <p:ph sz="half" idx="2"/>
          </p:nvPr>
        </p:nvSpPr>
        <p:spPr>
          <a:xfrm>
            <a:off x="5148064" y="1196752"/>
            <a:ext cx="3744416" cy="4929411"/>
          </a:xfrm>
        </p:spPr>
        <p:txBody>
          <a:bodyPr>
            <a:noAutofit/>
          </a:bodyPr>
          <a:lstStyle/>
          <a:p>
            <a:pPr marL="0" indent="0" algn="just" fontAlgn="base">
              <a:buNone/>
            </a:pPr>
            <a:r>
              <a:rPr lang="ru-RU" sz="1200" dirty="0">
                <a:solidFill>
                  <a:srgbClr val="7030A0"/>
                </a:solidFill>
                <a:latin typeface="Times New Roman" panose="02020603050405020304" pitchFamily="18" charset="0"/>
                <a:cs typeface="Times New Roman" panose="02020603050405020304" pitchFamily="18" charset="0"/>
              </a:rPr>
              <a:t>О</a:t>
            </a:r>
            <a:r>
              <a:rPr lang="ru-RU" sz="1200" dirty="0" smtClean="0">
                <a:solidFill>
                  <a:srgbClr val="7030A0"/>
                </a:solidFill>
                <a:latin typeface="Times New Roman" panose="02020603050405020304" pitchFamily="18" charset="0"/>
                <a:cs typeface="Times New Roman" panose="02020603050405020304" pitchFamily="18" charset="0"/>
              </a:rPr>
              <a:t>диночные </a:t>
            </a:r>
            <a:r>
              <a:rPr lang="ru-RU" sz="1200" dirty="0">
                <a:solidFill>
                  <a:srgbClr val="7030A0"/>
                </a:solidFill>
                <a:latin typeface="Times New Roman" panose="02020603050405020304" pitchFamily="18" charset="0"/>
                <a:cs typeface="Times New Roman" panose="02020603050405020304" pitchFamily="18" charset="0"/>
              </a:rPr>
              <a:t>или объединены в пучки, простые или имеют ответвления. Листовые пластины мечевидные, плоские, собраны у основания куста. Корневая система касатика мощная, быстро разрастающаяся, состоит из нескольких частей. Расположена в верхнем слое почвы и содержит в себе массу полезных веществ, необходимых для питания </a:t>
            </a:r>
            <a:r>
              <a:rPr lang="ru-RU" sz="1200" dirty="0" smtClean="0">
                <a:solidFill>
                  <a:srgbClr val="7030A0"/>
                </a:solidFill>
                <a:latin typeface="Times New Roman" panose="02020603050405020304" pitchFamily="18" charset="0"/>
                <a:cs typeface="Times New Roman" panose="02020603050405020304" pitchFamily="18" charset="0"/>
              </a:rPr>
              <a:t>растения.</a:t>
            </a:r>
          </a:p>
          <a:p>
            <a:pPr marL="0" indent="0" algn="just" fontAlgn="base">
              <a:buNone/>
            </a:pPr>
            <a:r>
              <a:rPr lang="ru-RU" sz="1200" dirty="0" smtClean="0">
                <a:solidFill>
                  <a:srgbClr val="7030A0"/>
                </a:solidFill>
                <a:latin typeface="Times New Roman" panose="02020603050405020304" pitchFamily="18" charset="0"/>
                <a:cs typeface="Times New Roman" panose="02020603050405020304" pitchFamily="18" charset="0"/>
              </a:rPr>
              <a:t>Цветки </a:t>
            </a:r>
            <a:r>
              <a:rPr lang="ru-RU" sz="1200" dirty="0">
                <a:solidFill>
                  <a:srgbClr val="7030A0"/>
                </a:solidFill>
                <a:latin typeface="Times New Roman" panose="02020603050405020304" pitchFamily="18" charset="0"/>
                <a:cs typeface="Times New Roman" panose="02020603050405020304" pitchFamily="18" charset="0"/>
              </a:rPr>
              <a:t>касатика мелкие, ярких оттенков, собраны в соцветия, в каждом из которых – до девяти бутонов. Обладают характерным ароматом. Продолжительность цветения не превышает пяти дней, чаще всего его наблюдают в конце мая — начале июня. Оттенки бутонов касатика разнообразны – от сиреневых и розовых до фиолетовых. Они могут сочетать несколько цветов, и только красных нет в природе. Над созданием такого сорта работают селекционеры.</a:t>
            </a:r>
          </a:p>
          <a:p>
            <a:pPr marL="0" indent="0" algn="just" fontAlgn="base">
              <a:buNone/>
            </a:pPr>
            <a:r>
              <a:rPr lang="ru-RU" sz="1200" dirty="0">
                <a:solidFill>
                  <a:srgbClr val="7030A0"/>
                </a:solidFill>
                <a:latin typeface="Times New Roman" panose="02020603050405020304" pitchFamily="18" charset="0"/>
                <a:cs typeface="Times New Roman" panose="02020603050405020304" pitchFamily="18" charset="0"/>
              </a:rPr>
              <a:t>Согласно описанию характеристик многих видов, ирис – растение, предпочитающее хорошее освещение, но может расти и в легкой полутени. Существуют сорта, устойчивые к засухе и влаголюбивые, при этом заболоченность почв они не переносят. Касатики зимостойки и неприхотливы к условиям произрастания. Высота растений варьирует от 25 см до 160 см. Размножаются делением корневища.</a:t>
            </a:r>
          </a:p>
          <a:p>
            <a:endParaRPr lang="ru-RU" sz="1400" dirty="0">
              <a:latin typeface="Times New Roman" panose="02020603050405020304" pitchFamily="18" charset="0"/>
              <a:cs typeface="Times New Roman" panose="02020603050405020304" pitchFamily="18" charset="0"/>
            </a:endParaRPr>
          </a:p>
        </p:txBody>
      </p:sp>
      <p:pic>
        <p:nvPicPr>
          <p:cNvPr id="5" name="Объект 4" descr="https://storage.myseldon.com/news-pict-23/236169FEDEC4D3FECC1E62610B8B8EFA"/>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268760"/>
            <a:ext cx="4485184" cy="4857403"/>
          </a:xfrm>
          <a:prstGeom prst="rect">
            <a:avLst/>
          </a:prstGeom>
          <a:noFill/>
          <a:ln w="57150">
            <a:solidFill>
              <a:srgbClr val="9933FF"/>
            </a:solidFill>
          </a:ln>
        </p:spPr>
      </p:pic>
    </p:spTree>
    <p:extLst>
      <p:ext uri="{BB962C8B-B14F-4D97-AF65-F5344CB8AC3E}">
        <p14:creationId xmlns:p14="http://schemas.microsoft.com/office/powerpoint/2010/main" val="2218066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Как пахнет цветок ирис</a:t>
            </a:r>
            <a:r>
              <a:rPr lang="ru-RU" b="1" dirty="0"/>
              <a:t/>
            </a:r>
            <a:br>
              <a:rPr lang="ru-RU" b="1" dirty="0"/>
            </a:br>
            <a:endParaRPr lang="ru-RU" dirty="0"/>
          </a:p>
        </p:txBody>
      </p:sp>
      <p:sp>
        <p:nvSpPr>
          <p:cNvPr id="4" name="Объект 3"/>
          <p:cNvSpPr>
            <a:spLocks noGrp="1"/>
          </p:cNvSpPr>
          <p:nvPr>
            <p:ph sz="half" idx="2"/>
          </p:nvPr>
        </p:nvSpPr>
        <p:spPr>
          <a:xfrm>
            <a:off x="5436096" y="1417638"/>
            <a:ext cx="3250704" cy="4708525"/>
          </a:xfrm>
        </p:spPr>
        <p:txBody>
          <a:bodyPr>
            <a:normAutofit/>
          </a:bodyPr>
          <a:lstStyle/>
          <a:p>
            <a:pPr marL="0" indent="0" algn="just" fontAlgn="base">
              <a:buNone/>
            </a:pPr>
            <a:r>
              <a:rPr lang="ru-RU" sz="1400" dirty="0" smtClean="0">
                <a:solidFill>
                  <a:srgbClr val="7030A0"/>
                </a:solidFill>
                <a:latin typeface="Times New Roman" panose="02020603050405020304" pitchFamily="18" charset="0"/>
                <a:cs typeface="Times New Roman" panose="02020603050405020304" pitchFamily="18" charset="0"/>
              </a:rPr>
              <a:t>Ароматы </a:t>
            </a:r>
            <a:r>
              <a:rPr lang="ru-RU" sz="1400" dirty="0">
                <a:solidFill>
                  <a:srgbClr val="7030A0"/>
                </a:solidFill>
                <a:latin typeface="Times New Roman" panose="02020603050405020304" pitchFamily="18" charset="0"/>
                <a:cs typeface="Times New Roman" panose="02020603050405020304" pitchFamily="18" charset="0"/>
              </a:rPr>
              <a:t>ирисов разнообразны, поэтому их используют в парфюмерии для создания неповторимых цветочных букетов. Для этой цели берут твердое масло ириса, которое получают в результате дистилляции настойки корней трехлетней выдержки. Оно обладает очень стойким цветочным ароматом с </a:t>
            </a:r>
            <a:r>
              <a:rPr lang="ru-RU" sz="1400" dirty="0" err="1">
                <a:solidFill>
                  <a:srgbClr val="7030A0"/>
                </a:solidFill>
                <a:latin typeface="Times New Roman" panose="02020603050405020304" pitchFamily="18" charset="0"/>
                <a:cs typeface="Times New Roman" panose="02020603050405020304" pitchFamily="18" charset="0"/>
              </a:rPr>
              <a:t>пудровой</a:t>
            </a:r>
            <a:r>
              <a:rPr lang="ru-RU" sz="1400" dirty="0">
                <a:solidFill>
                  <a:srgbClr val="7030A0"/>
                </a:solidFill>
                <a:latin typeface="Times New Roman" panose="02020603050405020304" pitchFamily="18" charset="0"/>
                <a:cs typeface="Times New Roman" panose="02020603050405020304" pitchFamily="18" charset="0"/>
              </a:rPr>
              <a:t> нотой. Натуральное вещество, сделанное из корней касатика, чрезвычайно дорогое, по стоимости превосходит мускус и амбру.</a:t>
            </a:r>
          </a:p>
          <a:p>
            <a:pPr marL="0" indent="0" algn="just" fontAlgn="base">
              <a:buNone/>
            </a:pPr>
            <a:r>
              <a:rPr lang="ru-RU" sz="1400" dirty="0">
                <a:solidFill>
                  <a:srgbClr val="7030A0"/>
                </a:solidFill>
                <a:latin typeface="Times New Roman" panose="02020603050405020304" pitchFamily="18" charset="0"/>
                <a:cs typeface="Times New Roman" panose="02020603050405020304" pitchFamily="18" charset="0"/>
              </a:rPr>
              <a:t>Запах ириса может иметь землистые, цветочные, медовые и древесные оттенки. Среди сортов касатика есть цветки с ароматом моркови, малины и фиалки. Самые экзотичные растения пахнут мокрым асфальтом или цементом, сладкие виды – карамелью и шоколадом.</a:t>
            </a:r>
          </a:p>
          <a:p>
            <a:pPr algn="just"/>
            <a:endParaRPr lang="ru-RU" sz="1400" dirty="0">
              <a:solidFill>
                <a:srgbClr val="7030A0"/>
              </a:solidFill>
              <a:latin typeface="Times New Roman" panose="02020603050405020304" pitchFamily="18" charset="0"/>
              <a:cs typeface="Times New Roman" panose="02020603050405020304" pitchFamily="18" charset="0"/>
            </a:endParaRPr>
          </a:p>
        </p:txBody>
      </p:sp>
      <p:pic>
        <p:nvPicPr>
          <p:cNvPr id="5" name="Объект 4" descr="https://storage.myseldon.com/news-pict-f7/F71955F197373F762A7254ED0BBCCCC6"/>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417639"/>
            <a:ext cx="4762872" cy="4708524"/>
          </a:xfrm>
          <a:prstGeom prst="rect">
            <a:avLst/>
          </a:prstGeom>
          <a:noFill/>
          <a:ln w="57150">
            <a:solidFill>
              <a:srgbClr val="9933FF"/>
            </a:solidFill>
          </a:ln>
        </p:spPr>
      </p:pic>
    </p:spTree>
    <p:extLst>
      <p:ext uri="{BB962C8B-B14F-4D97-AF65-F5344CB8AC3E}">
        <p14:creationId xmlns:p14="http://schemas.microsoft.com/office/powerpoint/2010/main" val="27140475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i="1" dirty="0" smtClean="0">
                <a:solidFill>
                  <a:srgbClr val="7030A0"/>
                </a:solidFill>
                <a:latin typeface="Times New Roman" panose="02020603050405020304" pitchFamily="18" charset="0"/>
                <a:cs typeface="Times New Roman" panose="02020603050405020304" pitchFamily="18" charset="0"/>
              </a:rPr>
              <a:t>Где </a:t>
            </a:r>
            <a:r>
              <a:rPr lang="ru-RU" b="1" i="1" dirty="0">
                <a:solidFill>
                  <a:srgbClr val="7030A0"/>
                </a:solidFill>
                <a:latin typeface="Times New Roman" panose="02020603050405020304" pitchFamily="18" charset="0"/>
                <a:cs typeface="Times New Roman" panose="02020603050405020304" pitchFamily="18" charset="0"/>
              </a:rPr>
              <a:t>и в какой природной зоне растет ирис</a:t>
            </a:r>
            <a:br>
              <a:rPr lang="ru-RU" b="1" i="1" dirty="0">
                <a:solidFill>
                  <a:srgbClr val="7030A0"/>
                </a:solidFill>
                <a:latin typeface="Times New Roman" panose="02020603050405020304" pitchFamily="18" charset="0"/>
                <a:cs typeface="Times New Roman" panose="02020603050405020304" pitchFamily="18" charset="0"/>
              </a:rPr>
            </a:b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6444208" y="1600200"/>
            <a:ext cx="2448272" cy="4525963"/>
          </a:xfrm>
        </p:spPr>
        <p:txBody>
          <a:bodyPr>
            <a:normAutofit fontScale="55000" lnSpcReduction="20000"/>
          </a:bodyPr>
          <a:lstStyle/>
          <a:p>
            <a:pPr marL="0" indent="0" algn="just">
              <a:buNone/>
            </a:pPr>
            <a:endParaRPr lang="ru-RU" dirty="0" smtClean="0">
              <a:solidFill>
                <a:srgbClr val="7030A0"/>
              </a:solidFill>
              <a:latin typeface="Times New Roman" panose="02020603050405020304" pitchFamily="18" charset="0"/>
              <a:cs typeface="Times New Roman" panose="02020603050405020304" pitchFamily="18" charset="0"/>
            </a:endParaRPr>
          </a:p>
          <a:p>
            <a:pPr marL="0" indent="0" algn="just">
              <a:buNone/>
            </a:pPr>
            <a:endParaRPr lang="ru-RU" dirty="0">
              <a:solidFill>
                <a:srgbClr val="7030A0"/>
              </a:solidFill>
              <a:latin typeface="Times New Roman" panose="02020603050405020304" pitchFamily="18" charset="0"/>
              <a:cs typeface="Times New Roman" panose="02020603050405020304" pitchFamily="18" charset="0"/>
            </a:endParaRPr>
          </a:p>
          <a:p>
            <a:pPr marL="0" indent="0" algn="just">
              <a:buNone/>
            </a:pPr>
            <a:r>
              <a:rPr lang="ru-RU" dirty="0" smtClean="0">
                <a:solidFill>
                  <a:srgbClr val="7030A0"/>
                </a:solidFill>
                <a:latin typeface="Times New Roman" panose="02020603050405020304" pitchFamily="18" charset="0"/>
                <a:cs typeface="Times New Roman" panose="02020603050405020304" pitchFamily="18" charset="0"/>
              </a:rPr>
              <a:t>Ареал </a:t>
            </a:r>
            <a:r>
              <a:rPr lang="ru-RU" dirty="0">
                <a:solidFill>
                  <a:srgbClr val="7030A0"/>
                </a:solidFill>
                <a:latin typeface="Times New Roman" panose="02020603050405020304" pitchFamily="18" charset="0"/>
                <a:cs typeface="Times New Roman" panose="02020603050405020304" pitchFamily="18" charset="0"/>
              </a:rPr>
              <a:t>распространения касатиков в дикой природе очень обширный. Он охватывает территории с умеренным и субтропическим климатом. Верхняя граница совпадает с широтой Северо-Восточной Азии и Аляской, а на юге простирается до провинции </a:t>
            </a:r>
            <a:r>
              <a:rPr lang="ru-RU" dirty="0" err="1">
                <a:solidFill>
                  <a:srgbClr val="7030A0"/>
                </a:solidFill>
                <a:latin typeface="Times New Roman" panose="02020603050405020304" pitchFamily="18" charset="0"/>
                <a:cs typeface="Times New Roman" panose="02020603050405020304" pitchFamily="18" charset="0"/>
              </a:rPr>
              <a:t>Гуандун</a:t>
            </a:r>
            <a:r>
              <a:rPr lang="ru-RU" dirty="0">
                <a:solidFill>
                  <a:srgbClr val="7030A0"/>
                </a:solidFill>
                <a:latin typeface="Times New Roman" panose="02020603050405020304" pitchFamily="18" charset="0"/>
                <a:cs typeface="Times New Roman" panose="02020603050405020304" pitchFamily="18" charset="0"/>
              </a:rPr>
              <a:t> в Китае. Максимальное количество видов ирисов можно встретить в странах Средней и Юго-Западной Азии, Средиземноморья. Идеальные климатические условия для растения – умеренные субтропики.</a:t>
            </a:r>
          </a:p>
          <a:p>
            <a:pPr algn="just"/>
            <a:endParaRPr lang="ru-RU" dirty="0">
              <a:solidFill>
                <a:srgbClr val="7030A0"/>
              </a:solidFill>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sz="half" idx="1"/>
          </p:nvPr>
        </p:nvPicPr>
        <p:blipFill>
          <a:blip r:embed="rId2"/>
          <a:stretch>
            <a:fillRect/>
          </a:stretch>
        </p:blipFill>
        <p:spPr>
          <a:xfrm>
            <a:off x="312761" y="1603988"/>
            <a:ext cx="6059439" cy="4722220"/>
          </a:xfrm>
          <a:prstGeom prst="rect">
            <a:avLst/>
          </a:prstGeom>
          <a:ln w="57150">
            <a:solidFill>
              <a:srgbClr val="9933FF"/>
            </a:solidFill>
          </a:ln>
        </p:spPr>
      </p:pic>
    </p:spTree>
    <p:extLst>
      <p:ext uri="{BB962C8B-B14F-4D97-AF65-F5344CB8AC3E}">
        <p14:creationId xmlns:p14="http://schemas.microsoft.com/office/powerpoint/2010/main" val="1295958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sz="2000" dirty="0"/>
              <a:t/>
            </a:r>
            <a:br>
              <a:rPr lang="ru-RU" sz="2000" dirty="0"/>
            </a:br>
            <a:r>
              <a:rPr lang="ru-RU" sz="2000" dirty="0" smtClean="0"/>
              <a:t/>
            </a:r>
            <a:br>
              <a:rPr lang="ru-RU" sz="2000" dirty="0" smtClean="0"/>
            </a:br>
            <a:r>
              <a:rPr lang="ru-RU" b="1" dirty="0" smtClean="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«Первоцветы Воронежской области»</a:t>
            </a:r>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a:t>
            </a:r>
            <a:r>
              <a:rPr lang="ru-RU"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a:r>
            <a:br>
              <a:rPr lang="ru-RU"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br>
            <a:r>
              <a:rPr lang="ru-RU"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   </a:t>
            </a:r>
            <a:r>
              <a:rPr lang="ru-RU" sz="2400" dirty="0" smtClean="0">
                <a:solidFill>
                  <a:schemeClr val="accent4">
                    <a:lumMod val="50000"/>
                  </a:schemeClr>
                </a:solidFill>
                <a:latin typeface="Times New Roman" panose="02020603050405020304" pitchFamily="18" charset="0"/>
                <a:cs typeface="Times New Roman" panose="02020603050405020304" pitchFamily="18" charset="0"/>
              </a:rPr>
              <a:t>Первоцветами </a:t>
            </a:r>
            <a:r>
              <a:rPr lang="ru-RU" sz="2400" dirty="0">
                <a:solidFill>
                  <a:schemeClr val="accent4">
                    <a:lumMod val="50000"/>
                  </a:schemeClr>
                </a:solidFill>
                <a:latin typeface="Times New Roman" panose="02020603050405020304" pitchFamily="18" charset="0"/>
                <a:cs typeface="Times New Roman" panose="02020603050405020304" pitchFamily="18" charset="0"/>
              </a:rPr>
              <a:t>называют растения, цветущие весной первыми. Некоторые из них зацветают еще до полного таяния снега, например гусиный лук и мать-и-мачеха. Зачем же эти цветы так торопятся, почему не дожидаются устойчивого тепла? Дело в том, что между растениями, как и между животными, идет постоянная конкуренция. Животные конкурируют за пищу, места обитания, самок, а растения – за свет и насекомых опылителей. Это и есть главный секрет первых весенних цветов: они торопятся вырасти и отцвести пока в лесу, в лугах и степях еще пусто и серо от прошлогодней травы и листвы. Именно в это короткое время – с конца марта до начала мая у первоцветов есть их личное время на рост и размножение. Природные часы не стоят на месте: очень скоро в лесу распустятся листья на деревьях и станет совсем сумрачно, на лугу и в степи вырастут другие, более мощные травы и тоже закроют солнце. Вот и торопятся первые цветы весны показаться на глаза, оживляя своими яркими пятнами апрельскую землю.</a:t>
            </a:r>
          </a:p>
        </p:txBody>
      </p:sp>
    </p:spTree>
    <p:extLst>
      <p:ext uri="{BB962C8B-B14F-4D97-AF65-F5344CB8AC3E}">
        <p14:creationId xmlns:p14="http://schemas.microsoft.com/office/powerpoint/2010/main" val="1062058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fontScale="90000"/>
          </a:bodyPr>
          <a:lstStyle/>
          <a:p>
            <a:r>
              <a:rPr lang="ru-RU" b="1" i="1" dirty="0" smtClean="0">
                <a:solidFill>
                  <a:srgbClr val="7030A0"/>
                </a:solidFill>
                <a:latin typeface="Times New Roman" panose="02020603050405020304" pitchFamily="18" charset="0"/>
                <a:cs typeface="Times New Roman" panose="02020603050405020304" pitchFamily="18" charset="0"/>
              </a:rPr>
              <a:t/>
            </a:r>
            <a:br>
              <a:rPr lang="ru-RU" b="1" i="1" dirty="0" smtClean="0">
                <a:solidFill>
                  <a:srgbClr val="7030A0"/>
                </a:solidFill>
                <a:latin typeface="Times New Roman" panose="02020603050405020304" pitchFamily="18" charset="0"/>
                <a:cs typeface="Times New Roman" panose="02020603050405020304" pitchFamily="18" charset="0"/>
              </a:rPr>
            </a:br>
            <a:r>
              <a:rPr lang="ru-RU" b="1" i="1" dirty="0" smtClean="0">
                <a:solidFill>
                  <a:srgbClr val="7030A0"/>
                </a:solidFill>
                <a:latin typeface="Times New Roman" panose="02020603050405020304" pitchFamily="18" charset="0"/>
                <a:cs typeface="Times New Roman" panose="02020603050405020304" pitchFamily="18" charset="0"/>
              </a:rPr>
              <a:t>Растет </a:t>
            </a:r>
            <a:r>
              <a:rPr lang="ru-RU" b="1" i="1" dirty="0">
                <a:solidFill>
                  <a:srgbClr val="7030A0"/>
                </a:solidFill>
                <a:latin typeface="Times New Roman" panose="02020603050405020304" pitchFamily="18" charset="0"/>
                <a:cs typeface="Times New Roman" panose="02020603050405020304" pitchFamily="18" charset="0"/>
              </a:rPr>
              <a:t>ли ирис в степи</a:t>
            </a:r>
            <a:r>
              <a:rPr lang="ru-RU" b="1" dirty="0"/>
              <a:t/>
            </a:r>
            <a:br>
              <a:rPr lang="ru-RU" b="1" dirty="0"/>
            </a:br>
            <a:endParaRPr lang="ru-RU" dirty="0"/>
          </a:p>
        </p:txBody>
      </p:sp>
      <p:sp>
        <p:nvSpPr>
          <p:cNvPr id="4" name="Объект 3"/>
          <p:cNvSpPr>
            <a:spLocks noGrp="1"/>
          </p:cNvSpPr>
          <p:nvPr>
            <p:ph sz="half" idx="2"/>
          </p:nvPr>
        </p:nvSpPr>
        <p:spPr>
          <a:xfrm>
            <a:off x="5436096" y="1600200"/>
            <a:ext cx="3250704" cy="4525963"/>
          </a:xfrm>
        </p:spPr>
        <p:txBody>
          <a:bodyPr>
            <a:normAutofit/>
          </a:bodyPr>
          <a:lstStyle/>
          <a:p>
            <a:pPr marL="0" indent="0" algn="just">
              <a:buNone/>
            </a:pPr>
            <a:r>
              <a:rPr lang="ru-RU" sz="1400" dirty="0">
                <a:solidFill>
                  <a:srgbClr val="7030A0"/>
                </a:solidFill>
                <a:latin typeface="Times New Roman" panose="02020603050405020304" pitchFamily="18" charset="0"/>
                <a:cs typeface="Times New Roman" panose="02020603050405020304" pitchFamily="18" charset="0"/>
              </a:rPr>
              <a:t>В степной зоне произрастает карликовый вид касатиков, высота которых не превосходит 15 см. Это связано с климатическими особенностями — засушливым летом, холодной зимой, сильными ветрами. Согласно описанию, цветок степного ириса имеет узколинейные, заостренные, сизоватые листья, одиночные цветоносы длиной 4-6 см. Оттенки бутонов ириса разнообразны — от белого и желтого до лилового и фиолетового. Цветение касатика начинается с апреля. Корни мощные, крупные, диаметром 1,5 см. Растения засухоустойчивы, предпочитают известковые, каменистые и песчаные почвы.</a:t>
            </a:r>
          </a:p>
          <a:p>
            <a:pPr algn="just"/>
            <a:endParaRPr lang="ru-RU" sz="1400" dirty="0">
              <a:solidFill>
                <a:srgbClr val="7030A0"/>
              </a:solidFill>
              <a:latin typeface="Times New Roman" panose="02020603050405020304" pitchFamily="18" charset="0"/>
              <a:cs typeface="Times New Roman" panose="02020603050405020304" pitchFamily="18" charset="0"/>
            </a:endParaRPr>
          </a:p>
        </p:txBody>
      </p:sp>
      <p:pic>
        <p:nvPicPr>
          <p:cNvPr id="5" name="Объект 4" descr="https://storage.myseldon.com/news-pict-2f/2FB52B3A1518110E2F8B0AABA23487AB"/>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1147813"/>
            <a:ext cx="4968552" cy="5233515"/>
          </a:xfrm>
          <a:prstGeom prst="rect">
            <a:avLst/>
          </a:prstGeom>
          <a:noFill/>
          <a:ln w="57150">
            <a:solidFill>
              <a:srgbClr val="9933FF"/>
            </a:solidFill>
          </a:ln>
        </p:spPr>
      </p:pic>
    </p:spTree>
    <p:extLst>
      <p:ext uri="{BB962C8B-B14F-4D97-AF65-F5344CB8AC3E}">
        <p14:creationId xmlns:p14="http://schemas.microsoft.com/office/powerpoint/2010/main" val="1300007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i="1" dirty="0" smtClean="0">
                <a:solidFill>
                  <a:srgbClr val="7030A0"/>
                </a:solidFill>
                <a:latin typeface="Times New Roman" panose="02020603050405020304" pitchFamily="18" charset="0"/>
                <a:cs typeface="Times New Roman" panose="02020603050405020304" pitchFamily="18" charset="0"/>
              </a:rPr>
              <a:t>Где </a:t>
            </a:r>
            <a:r>
              <a:rPr lang="ru-RU" b="1" i="1" dirty="0">
                <a:solidFill>
                  <a:srgbClr val="7030A0"/>
                </a:solidFill>
                <a:latin typeface="Times New Roman" panose="02020603050405020304" pitchFamily="18" charset="0"/>
                <a:cs typeface="Times New Roman" panose="02020603050405020304" pitchFamily="18" charset="0"/>
              </a:rPr>
              <a:t>и в какой зоне России </a:t>
            </a:r>
            <a:r>
              <a:rPr lang="ru-RU" b="1" i="1" dirty="0" smtClean="0">
                <a:solidFill>
                  <a:srgbClr val="7030A0"/>
                </a:solidFill>
                <a:latin typeface="Times New Roman" panose="02020603050405020304" pitchFamily="18" charset="0"/>
                <a:cs typeface="Times New Roman" panose="02020603050405020304" pitchFamily="18" charset="0"/>
              </a:rPr>
              <a:t/>
            </a:r>
            <a:br>
              <a:rPr lang="ru-RU" b="1" i="1" dirty="0" smtClean="0">
                <a:solidFill>
                  <a:srgbClr val="7030A0"/>
                </a:solidFill>
                <a:latin typeface="Times New Roman" panose="02020603050405020304" pitchFamily="18" charset="0"/>
                <a:cs typeface="Times New Roman" panose="02020603050405020304" pitchFamily="18" charset="0"/>
              </a:rPr>
            </a:br>
            <a:r>
              <a:rPr lang="ru-RU" b="1" i="1" dirty="0" smtClean="0">
                <a:solidFill>
                  <a:srgbClr val="7030A0"/>
                </a:solidFill>
                <a:latin typeface="Times New Roman" panose="02020603050405020304" pitchFamily="18" charset="0"/>
                <a:cs typeface="Times New Roman" panose="02020603050405020304" pitchFamily="18" charset="0"/>
              </a:rPr>
              <a:t>растет </a:t>
            </a:r>
            <a:r>
              <a:rPr lang="ru-RU" b="1" i="1" dirty="0">
                <a:solidFill>
                  <a:srgbClr val="7030A0"/>
                </a:solidFill>
                <a:latin typeface="Times New Roman" panose="02020603050405020304" pitchFamily="18" charset="0"/>
                <a:cs typeface="Times New Roman" panose="02020603050405020304" pitchFamily="18" charset="0"/>
              </a:rPr>
              <a:t>ирис</a:t>
            </a:r>
            <a:br>
              <a:rPr lang="ru-RU" b="1" i="1" dirty="0">
                <a:solidFill>
                  <a:srgbClr val="7030A0"/>
                </a:solidFill>
                <a:latin typeface="Times New Roman" panose="02020603050405020304" pitchFamily="18" charset="0"/>
                <a:cs typeface="Times New Roman" panose="02020603050405020304" pitchFamily="18" charset="0"/>
              </a:rPr>
            </a:b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724128" y="1600200"/>
            <a:ext cx="2962672" cy="4525963"/>
          </a:xfrm>
        </p:spPr>
        <p:txBody>
          <a:bodyPr>
            <a:normAutofit fontScale="92500"/>
          </a:bodyPr>
          <a:lstStyle/>
          <a:p>
            <a:pPr marL="0" indent="0" algn="just">
              <a:buNone/>
            </a:pPr>
            <a:r>
              <a:rPr lang="ru-RU" sz="1800" dirty="0">
                <a:solidFill>
                  <a:srgbClr val="7030A0"/>
                </a:solidFill>
                <a:latin typeface="Times New Roman" panose="02020603050405020304" pitchFamily="18" charset="0"/>
                <a:cs typeface="Times New Roman" panose="02020603050405020304" pitchFamily="18" charset="0"/>
              </a:rPr>
              <a:t>В России можно встретить более шестидесяти видов ирисов. Они растут по всей территории страны в садах и в диких условиях. Наиболее благоприятный климат для касатика – в регионах Байкала, Кавказа, в республике Коми. Растения можно увидеть на полянах и лесных опушках. Карликовые виды встречаются в горах Крымского полуострова. Они напоминают яркие степные ирисы, красиво покрывают склоны Черноморского побережья.</a:t>
            </a:r>
          </a:p>
          <a:p>
            <a:endParaRPr lang="ru-RU" dirty="0"/>
          </a:p>
        </p:txBody>
      </p:sp>
      <p:pic>
        <p:nvPicPr>
          <p:cNvPr id="1026" name="Picture 2" descr="https://i.pinimg.com/originals/cd/e3/ab/cde3abb06c89cae04bf7ff1ec9be3746.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51520" y="1844824"/>
            <a:ext cx="5445070" cy="3888432"/>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673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b="1" i="1" dirty="0">
                <a:solidFill>
                  <a:srgbClr val="7030A0"/>
                </a:solidFill>
                <a:latin typeface="Times New Roman" panose="02020603050405020304" pitchFamily="18" charset="0"/>
                <a:cs typeface="Times New Roman" panose="02020603050405020304" pitchFamily="18" charset="0"/>
              </a:rPr>
              <a:t>Химический состав</a:t>
            </a:r>
            <a:r>
              <a:rPr lang="ru-RU" b="1" dirty="0"/>
              <a:t/>
            </a:r>
            <a:br>
              <a:rPr lang="ru-RU" b="1" dirty="0"/>
            </a:br>
            <a:endParaRPr lang="ru-RU" dirty="0"/>
          </a:p>
        </p:txBody>
      </p:sp>
      <p:sp>
        <p:nvSpPr>
          <p:cNvPr id="4" name="Объект 3"/>
          <p:cNvSpPr>
            <a:spLocks noGrp="1"/>
          </p:cNvSpPr>
          <p:nvPr>
            <p:ph sz="half" idx="2"/>
          </p:nvPr>
        </p:nvSpPr>
        <p:spPr>
          <a:xfrm>
            <a:off x="5724128" y="1417638"/>
            <a:ext cx="3168352" cy="4708525"/>
          </a:xfrm>
        </p:spPr>
        <p:txBody>
          <a:bodyPr>
            <a:normAutofit fontScale="62500" lnSpcReduction="20000"/>
          </a:bodyPr>
          <a:lstStyle/>
          <a:p>
            <a:pPr marL="0" indent="0" algn="just" fontAlgn="base">
              <a:buNone/>
            </a:pPr>
            <a:r>
              <a:rPr lang="ru-RU" sz="2500" dirty="0" smtClean="0">
                <a:solidFill>
                  <a:srgbClr val="7030A0"/>
                </a:solidFill>
                <a:latin typeface="Times New Roman" panose="02020603050405020304" pitchFamily="18" charset="0"/>
                <a:cs typeface="Times New Roman" panose="02020603050405020304" pitchFamily="18" charset="0"/>
              </a:rPr>
              <a:t>Богатый </a:t>
            </a:r>
            <a:r>
              <a:rPr lang="ru-RU" sz="2500" dirty="0">
                <a:solidFill>
                  <a:srgbClr val="7030A0"/>
                </a:solidFill>
                <a:latin typeface="Times New Roman" panose="02020603050405020304" pitchFamily="18" charset="0"/>
                <a:cs typeface="Times New Roman" panose="02020603050405020304" pitchFamily="18" charset="0"/>
              </a:rPr>
              <a:t>химический состав ириса позволяет использовать растение в различных целях. Наибольшую ценность представляет корень касатика, который содержит:</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эфирное масло и смолы;</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витамин С;</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крахмал, гликозиды и альдегиды;</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слизи;</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органические кислоты;</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дубильные вещества;</a:t>
            </a:r>
          </a:p>
          <a:p>
            <a:pPr lvl="0" algn="just" fontAlgn="base"/>
            <a:r>
              <a:rPr lang="ru-RU" sz="2500" dirty="0">
                <a:solidFill>
                  <a:srgbClr val="7030A0"/>
                </a:solidFill>
                <a:latin typeface="Times New Roman" panose="02020603050405020304" pitchFamily="18" charset="0"/>
                <a:cs typeface="Times New Roman" panose="02020603050405020304" pitchFamily="18" charset="0"/>
              </a:rPr>
              <a:t>жирные масла.</a:t>
            </a:r>
          </a:p>
          <a:p>
            <a:pPr algn="just" fontAlgn="base"/>
            <a:r>
              <a:rPr lang="ru-RU" sz="2500" dirty="0">
                <a:solidFill>
                  <a:srgbClr val="7030A0"/>
                </a:solidFill>
                <a:latin typeface="Times New Roman" panose="02020603050405020304" pitchFamily="18" charset="0"/>
                <a:cs typeface="Times New Roman" panose="02020603050405020304" pitchFamily="18" charset="0"/>
              </a:rPr>
              <a:t>Важно! Лечебные свойства корня ириса объясняются оптимальным соотношением биологически активных веществ в его составе.</a:t>
            </a:r>
          </a:p>
          <a:p>
            <a:endParaRPr lang="ru-RU" dirty="0"/>
          </a:p>
          <a:p>
            <a:endParaRPr lang="ru-RU" dirty="0"/>
          </a:p>
        </p:txBody>
      </p:sp>
      <p:pic>
        <p:nvPicPr>
          <p:cNvPr id="2050" name="Picture 2" descr="https://oir.mobi/uploads/posts/2021-04/1618993170_5-oir_mobi-p-irisi-v-snegu-tsveti-krasivo-foto-5.jpg"/>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3822" t="4054" r="3462" b="11440"/>
          <a:stretch/>
        </p:blipFill>
        <p:spPr bwMode="auto">
          <a:xfrm>
            <a:off x="243080" y="1844824"/>
            <a:ext cx="5242183" cy="3528392"/>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15946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b="1" i="1" dirty="0" smtClean="0">
                <a:solidFill>
                  <a:srgbClr val="7030A0"/>
                </a:solidFill>
                <a:latin typeface="Times New Roman" panose="02020603050405020304" pitchFamily="18" charset="0"/>
                <a:cs typeface="Times New Roman" panose="02020603050405020304" pitchFamily="18" charset="0"/>
              </a:rPr>
              <a:t>Лечебные свойства</a:t>
            </a:r>
            <a:endParaRPr lang="ru-RU" sz="4000" b="1" i="1" dirty="0">
              <a:solidFill>
                <a:srgbClr val="7030A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a:xfrm>
            <a:off x="457200" y="1417638"/>
            <a:ext cx="4038600" cy="4708525"/>
          </a:xfrm>
        </p:spPr>
        <p:txBody>
          <a:bodyPr>
            <a:normAutofit fontScale="25000" lnSpcReduction="20000"/>
          </a:bodyPr>
          <a:lstStyle/>
          <a:p>
            <a:pPr marL="0" indent="0" algn="ctr" fontAlgn="base">
              <a:buNone/>
            </a:pPr>
            <a:r>
              <a:rPr lang="ru-RU" sz="5600" b="1" dirty="0">
                <a:solidFill>
                  <a:srgbClr val="7030A0"/>
                </a:solidFill>
                <a:latin typeface="Times New Roman" panose="02020603050405020304" pitchFamily="18" charset="0"/>
                <a:cs typeface="Times New Roman" panose="02020603050405020304" pitchFamily="18" charset="0"/>
              </a:rPr>
              <a:t>Лечебные свойства ириса</a:t>
            </a:r>
          </a:p>
          <a:p>
            <a:pPr marL="0" indent="0" algn="just" fontAlgn="base">
              <a:buNone/>
            </a:pPr>
            <a:r>
              <a:rPr lang="ru-RU" sz="5600" dirty="0">
                <a:solidFill>
                  <a:srgbClr val="7030A0"/>
                </a:solidFill>
                <a:latin typeface="Times New Roman" panose="02020603050405020304" pitchFamily="18" charset="0"/>
                <a:cs typeface="Times New Roman" panose="02020603050405020304" pitchFamily="18" charset="0"/>
              </a:rPr>
              <a:t>Химический состав касатика позволяет применять растение в лечебных целях. Препараты на его основе оказывают на организм ряд действий:</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иммуномодулирующее;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противоопухолевое;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антиоксидантное;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антигельминтное;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антибактериальное;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вяжущее;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гомеостатическое;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жаропонижающее;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диуретическое;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анальгезирующее;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тонизирующее.</a:t>
            </a:r>
          </a:p>
          <a:p>
            <a:pPr marL="0" indent="0" algn="just" fontAlgn="base">
              <a:buNone/>
            </a:pPr>
            <a:r>
              <a:rPr lang="ru-RU" sz="5600" dirty="0">
                <a:solidFill>
                  <a:srgbClr val="7030A0"/>
                </a:solidFill>
                <a:latin typeface="Times New Roman" panose="02020603050405020304" pitchFamily="18" charset="0"/>
                <a:cs typeface="Times New Roman" panose="02020603050405020304" pitchFamily="18" charset="0"/>
              </a:rPr>
              <a:t>Важно! Касатик нетоксичен, но при употреблении необходимо соблюдать дозировку и способ применения.</a:t>
            </a:r>
          </a:p>
          <a:p>
            <a:endParaRPr lang="ru-RU" sz="5600" dirty="0"/>
          </a:p>
        </p:txBody>
      </p:sp>
      <p:sp>
        <p:nvSpPr>
          <p:cNvPr id="4" name="Объект 3"/>
          <p:cNvSpPr>
            <a:spLocks noGrp="1"/>
          </p:cNvSpPr>
          <p:nvPr>
            <p:ph sz="half" idx="2"/>
          </p:nvPr>
        </p:nvSpPr>
        <p:spPr>
          <a:xfrm>
            <a:off x="4648200" y="1417638"/>
            <a:ext cx="4038600" cy="4708525"/>
          </a:xfrm>
        </p:spPr>
        <p:txBody>
          <a:bodyPr>
            <a:normAutofit fontScale="25000" lnSpcReduction="20000"/>
          </a:bodyPr>
          <a:lstStyle/>
          <a:p>
            <a:pPr marL="0" indent="0" algn="ctr" fontAlgn="base">
              <a:buNone/>
            </a:pPr>
            <a:r>
              <a:rPr lang="ru-RU" sz="5600" b="1" dirty="0">
                <a:solidFill>
                  <a:srgbClr val="7030A0"/>
                </a:solidFill>
                <a:latin typeface="Times New Roman" panose="02020603050405020304" pitchFamily="18" charset="0"/>
                <a:cs typeface="Times New Roman" panose="02020603050405020304" pitchFamily="18" charset="0"/>
              </a:rPr>
              <a:t>Лечебные свойства корня ириса</a:t>
            </a:r>
          </a:p>
          <a:p>
            <a:pPr marL="0" indent="0" algn="just" fontAlgn="base">
              <a:buNone/>
            </a:pPr>
            <a:r>
              <a:rPr lang="ru-RU" sz="5600" dirty="0">
                <a:solidFill>
                  <a:srgbClr val="7030A0"/>
                </a:solidFill>
                <a:latin typeface="Times New Roman" panose="02020603050405020304" pitchFamily="18" charset="0"/>
                <a:cs typeface="Times New Roman" panose="02020603050405020304" pitchFamily="18" charset="0"/>
              </a:rPr>
              <a:t>Растение используют в официальной и народной медицине. Лекарственные формы из корней применяют в качестве вспомогательного средства при многих заболеваниях:</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Для обеззараживания ран и обезболивания.</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Как слабительное при запорах.</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В качестве отхаркивающего при бронхите.</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Для ускорения рассасывания плотных опухолей.</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Лечения желудочно-кишечных болей.</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Избавление от мигрени.</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Уничтожение бактерий, включая синегнойную палочку.</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Нормализации работы печени и желчного пузыря.</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Восстановления гормонального фона, профилактики мастопатии.</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Лечение цинги.</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Как успокаивающее средство в ароматерапии.</a:t>
            </a:r>
          </a:p>
          <a:p>
            <a:pPr marL="0" indent="0" algn="just" fontAlgn="base">
              <a:buNone/>
            </a:pPr>
            <a:r>
              <a:rPr lang="ru-RU" sz="5600" dirty="0">
                <a:solidFill>
                  <a:srgbClr val="7030A0"/>
                </a:solidFill>
                <a:latin typeface="Times New Roman" panose="02020603050405020304" pitchFamily="18" charset="0"/>
                <a:cs typeface="Times New Roman" panose="02020603050405020304" pitchFamily="18" charset="0"/>
              </a:rPr>
              <a:t>Польза ириса в косметологии состоит в применении препаратов на основе корней растения для лечения проблемной и чувствительной кожи лица и головы. Они способствуют быстрой регенерации и восстановлению после ожогов, обморожений и других повреждений.</a:t>
            </a:r>
          </a:p>
          <a:p>
            <a:pPr algn="just"/>
            <a:endParaRPr lang="ru-RU" sz="56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7904489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base"/>
            <a:r>
              <a:rPr lang="ru-RU" b="1" i="1" dirty="0">
                <a:solidFill>
                  <a:srgbClr val="7030A0"/>
                </a:solidFill>
                <a:latin typeface="Times New Roman" panose="02020603050405020304" pitchFamily="18" charset="0"/>
                <a:cs typeface="Times New Roman" panose="02020603050405020304" pitchFamily="18" charset="0"/>
              </a:rPr>
              <a:t>Применение в народной медицине</a:t>
            </a:r>
            <a:r>
              <a:rPr lang="ru-RU" b="1" dirty="0"/>
              <a:t/>
            </a:r>
            <a:br>
              <a:rPr lang="ru-RU" b="1" dirty="0"/>
            </a:br>
            <a:endParaRPr lang="ru-RU" dirty="0"/>
          </a:p>
        </p:txBody>
      </p:sp>
      <p:sp>
        <p:nvSpPr>
          <p:cNvPr id="4" name="Объект 3"/>
          <p:cNvSpPr>
            <a:spLocks noGrp="1"/>
          </p:cNvSpPr>
          <p:nvPr>
            <p:ph sz="half" idx="2"/>
          </p:nvPr>
        </p:nvSpPr>
        <p:spPr>
          <a:xfrm>
            <a:off x="6516216" y="1600200"/>
            <a:ext cx="2170584" cy="4525963"/>
          </a:xfrm>
        </p:spPr>
        <p:txBody>
          <a:bodyPr>
            <a:normAutofit/>
          </a:bodyPr>
          <a:lstStyle/>
          <a:p>
            <a:pPr marL="0" indent="0" algn="just">
              <a:buNone/>
            </a:pPr>
            <a:r>
              <a:rPr lang="ru-RU" sz="1800" dirty="0">
                <a:solidFill>
                  <a:srgbClr val="7030A0"/>
                </a:solidFill>
                <a:latin typeface="Times New Roman" panose="02020603050405020304" pitchFamily="18" charset="0"/>
                <a:cs typeface="Times New Roman" panose="02020603050405020304" pitchFamily="18" charset="0"/>
              </a:rPr>
              <a:t>Полезные свойства ириса используют в народной медицине в разных составах и формах. Рецепт приготовления и способ употребления лекарства на основе корней касатика зависит от заболевания и степени его тяжести.</a:t>
            </a:r>
            <a:br>
              <a:rPr lang="ru-RU" sz="1800" dirty="0">
                <a:solidFill>
                  <a:srgbClr val="7030A0"/>
                </a:solidFill>
                <a:latin typeface="Times New Roman" panose="02020603050405020304" pitchFamily="18" charset="0"/>
                <a:cs typeface="Times New Roman" panose="02020603050405020304" pitchFamily="18" charset="0"/>
              </a:rPr>
            </a:br>
            <a:endParaRPr lang="ru-RU" sz="1800" dirty="0">
              <a:solidFill>
                <a:srgbClr val="7030A0"/>
              </a:solidFill>
              <a:latin typeface="Times New Roman" panose="02020603050405020304" pitchFamily="18" charset="0"/>
              <a:cs typeface="Times New Roman" panose="02020603050405020304" pitchFamily="18" charset="0"/>
            </a:endParaRPr>
          </a:p>
          <a:p>
            <a:endParaRPr lang="ru-RU" dirty="0"/>
          </a:p>
        </p:txBody>
      </p:sp>
      <p:pic>
        <p:nvPicPr>
          <p:cNvPr id="4098" name="Picture 2" descr="https://live.staticflickr.com/7188/6922237369_6ea909e90e_b.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417638"/>
            <a:ext cx="5850168" cy="4387626"/>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89455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Применение в народной медицине</a:t>
            </a: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508104" y="1417638"/>
            <a:ext cx="3178696" cy="4708525"/>
          </a:xfrm>
        </p:spPr>
        <p:txBody>
          <a:bodyPr>
            <a:normAutofit fontScale="25000" lnSpcReduction="20000"/>
          </a:bodyPr>
          <a:lstStyle/>
          <a:p>
            <a:pPr marL="0" indent="0" algn="just" fontAlgn="base">
              <a:buNone/>
            </a:pPr>
            <a:r>
              <a:rPr lang="ru-RU" sz="5600" b="1" dirty="0">
                <a:solidFill>
                  <a:srgbClr val="7030A0"/>
                </a:solidFill>
                <a:latin typeface="Times New Roman" panose="02020603050405020304" pitchFamily="18" charset="0"/>
                <a:cs typeface="Times New Roman" panose="02020603050405020304" pitchFamily="18" charset="0"/>
              </a:rPr>
              <a:t>Настой корней ириса</a:t>
            </a:r>
          </a:p>
          <a:p>
            <a:pPr marL="0" indent="0" algn="just" fontAlgn="base">
              <a:buNone/>
            </a:pPr>
            <a:r>
              <a:rPr lang="ru-RU" sz="5600" dirty="0">
                <a:solidFill>
                  <a:srgbClr val="7030A0"/>
                </a:solidFill>
                <a:latin typeface="Times New Roman" panose="02020603050405020304" pitchFamily="18" charset="0"/>
                <a:cs typeface="Times New Roman" panose="02020603050405020304" pitchFamily="18" charset="0"/>
              </a:rPr>
              <a:t>Водный настой корней касатика помогает справиться с запущенным кашлем, бронхитом. Для приготовления понадобятся ингредиенты:</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высушенный корень ириса;</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два стакана горячей воды.</a:t>
            </a:r>
          </a:p>
          <a:p>
            <a:pPr marL="0" indent="0" algn="just" fontAlgn="base">
              <a:buNone/>
            </a:pPr>
            <a:r>
              <a:rPr lang="ru-RU" sz="5600" dirty="0">
                <a:solidFill>
                  <a:srgbClr val="7030A0"/>
                </a:solidFill>
                <a:latin typeface="Times New Roman" panose="02020603050405020304" pitchFamily="18" charset="0"/>
                <a:cs typeface="Times New Roman" panose="02020603050405020304" pitchFamily="18" charset="0"/>
              </a:rPr>
              <a:t>Способ приготовления:</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Растереть корень растения в порошок.</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Налить горячую воду в емкость.</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Насыпать одну чайную ложку измельченного ириса.</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Тщательно перемешать.</a:t>
            </a:r>
          </a:p>
          <a:p>
            <a:pPr lvl="0" algn="just" fontAlgn="base"/>
            <a:r>
              <a:rPr lang="ru-RU" sz="5600" dirty="0">
                <a:solidFill>
                  <a:srgbClr val="7030A0"/>
                </a:solidFill>
                <a:latin typeface="Times New Roman" panose="02020603050405020304" pitchFamily="18" charset="0"/>
                <a:cs typeface="Times New Roman" panose="02020603050405020304" pitchFamily="18" charset="0"/>
              </a:rPr>
              <a:t>Оставить на два часа.</a:t>
            </a:r>
          </a:p>
          <a:p>
            <a:pPr algn="just" fontAlgn="base"/>
            <a:r>
              <a:rPr lang="ru-RU" sz="5600" dirty="0">
                <a:solidFill>
                  <a:srgbClr val="7030A0"/>
                </a:solidFill>
                <a:latin typeface="Times New Roman" panose="02020603050405020304" pitchFamily="18" charset="0"/>
                <a:cs typeface="Times New Roman" panose="02020603050405020304" pitchFamily="18" charset="0"/>
              </a:rPr>
              <a:t>Настой касатика принимают по 100 мл трижды в сутки перед едой.</a:t>
            </a:r>
          </a:p>
          <a:p>
            <a:pPr marL="0" indent="0" algn="just" fontAlgn="base">
              <a:buNone/>
            </a:pPr>
            <a:r>
              <a:rPr lang="ru-RU" sz="5600" dirty="0">
                <a:solidFill>
                  <a:srgbClr val="7030A0"/>
                </a:solidFill>
                <a:latin typeface="Times New Roman" panose="02020603050405020304" pitchFamily="18" charset="0"/>
                <a:cs typeface="Times New Roman" panose="02020603050405020304" pitchFamily="18" charset="0"/>
              </a:rPr>
              <a:t>Чтобы получить средство для наружного применения, увеличивают концентрацию порошка ириса вдвое. Им промывают открытые раны и больные места, делают марлевые повязки.</a:t>
            </a:r>
          </a:p>
          <a:p>
            <a:endParaRPr lang="ru-RU" dirty="0"/>
          </a:p>
        </p:txBody>
      </p:sp>
      <p:pic>
        <p:nvPicPr>
          <p:cNvPr id="5" name="Объект 4" descr="https://storage.myseldon.com/news-pict-73/73F934D2EE513E96B787A5C2E54C1130"/>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700808"/>
            <a:ext cx="4906888" cy="3960440"/>
          </a:xfrm>
          <a:prstGeom prst="rect">
            <a:avLst/>
          </a:prstGeom>
          <a:noFill/>
          <a:ln w="57150">
            <a:solidFill>
              <a:srgbClr val="9933FF"/>
            </a:solidFill>
          </a:ln>
        </p:spPr>
      </p:pic>
    </p:spTree>
    <p:extLst>
      <p:ext uri="{BB962C8B-B14F-4D97-AF65-F5344CB8AC3E}">
        <p14:creationId xmlns:p14="http://schemas.microsoft.com/office/powerpoint/2010/main" val="31724079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base"/>
            <a:r>
              <a:rPr lang="ru-RU" b="1" i="1" dirty="0">
                <a:solidFill>
                  <a:srgbClr val="7030A0"/>
                </a:solidFill>
                <a:latin typeface="Times New Roman" panose="02020603050405020304" pitchFamily="18" charset="0"/>
                <a:cs typeface="Times New Roman" panose="02020603050405020304" pitchFamily="18" charset="0"/>
              </a:rPr>
              <a:t>Применение в народной медицине</a:t>
            </a:r>
          </a:p>
        </p:txBody>
      </p:sp>
      <p:sp>
        <p:nvSpPr>
          <p:cNvPr id="4" name="Объект 3"/>
          <p:cNvSpPr>
            <a:spLocks noGrp="1"/>
          </p:cNvSpPr>
          <p:nvPr>
            <p:ph sz="half" idx="2"/>
          </p:nvPr>
        </p:nvSpPr>
        <p:spPr>
          <a:xfrm>
            <a:off x="5868144" y="1600200"/>
            <a:ext cx="2818656" cy="4525963"/>
          </a:xfrm>
        </p:spPr>
        <p:txBody>
          <a:bodyPr>
            <a:normAutofit fontScale="55000" lnSpcReduction="20000"/>
          </a:bodyPr>
          <a:lstStyle/>
          <a:p>
            <a:pPr marL="0" indent="0" algn="ctr" fontAlgn="base">
              <a:buNone/>
            </a:pPr>
            <a:r>
              <a:rPr lang="ru-RU" b="1" dirty="0" smtClean="0">
                <a:solidFill>
                  <a:srgbClr val="7030A0"/>
                </a:solidFill>
                <a:latin typeface="Times New Roman" panose="02020603050405020304" pitchFamily="18" charset="0"/>
                <a:cs typeface="Times New Roman" panose="02020603050405020304" pitchFamily="18" charset="0"/>
              </a:rPr>
              <a:t>Отвар семян ириса.</a:t>
            </a:r>
          </a:p>
          <a:p>
            <a:pPr marL="0" indent="0" algn="just" fontAlgn="base">
              <a:buNone/>
            </a:pPr>
            <a:r>
              <a:rPr lang="ru-RU" dirty="0" smtClean="0">
                <a:solidFill>
                  <a:srgbClr val="7030A0"/>
                </a:solidFill>
                <a:latin typeface="Times New Roman" panose="02020603050405020304" pitchFamily="18" charset="0"/>
                <a:cs typeface="Times New Roman" panose="02020603050405020304" pitchFamily="18" charset="0"/>
              </a:rPr>
              <a:t>Отвар </a:t>
            </a:r>
            <a:r>
              <a:rPr lang="ru-RU" dirty="0">
                <a:solidFill>
                  <a:srgbClr val="7030A0"/>
                </a:solidFill>
                <a:latin typeface="Times New Roman" panose="02020603050405020304" pitchFamily="18" charset="0"/>
                <a:cs typeface="Times New Roman" panose="02020603050405020304" pitchFamily="18" charset="0"/>
              </a:rPr>
              <a:t>помогает при эпидемическом гепатите. Для приготовления понадобятся:</a:t>
            </a:r>
          </a:p>
          <a:p>
            <a:pPr lvl="0" algn="just" fontAlgn="base"/>
            <a:r>
              <a:rPr lang="ru-RU" dirty="0">
                <a:solidFill>
                  <a:srgbClr val="7030A0"/>
                </a:solidFill>
                <a:latin typeface="Times New Roman" panose="02020603050405020304" pitchFamily="18" charset="0"/>
                <a:cs typeface="Times New Roman" panose="02020603050405020304" pitchFamily="18" charset="0"/>
              </a:rPr>
              <a:t>семена ириса тонколистного – 10 штук;</a:t>
            </a:r>
          </a:p>
          <a:p>
            <a:pPr lvl="0" algn="just" fontAlgn="base"/>
            <a:r>
              <a:rPr lang="ru-RU" dirty="0">
                <a:solidFill>
                  <a:srgbClr val="7030A0"/>
                </a:solidFill>
                <a:latin typeface="Times New Roman" panose="02020603050405020304" pitchFamily="18" charset="0"/>
                <a:cs typeface="Times New Roman" panose="02020603050405020304" pitchFamily="18" charset="0"/>
              </a:rPr>
              <a:t>кипяток – 250 мл.</a:t>
            </a:r>
          </a:p>
          <a:p>
            <a:pPr marL="0" indent="0" algn="just" fontAlgn="base">
              <a:buNone/>
            </a:pPr>
            <a:r>
              <a:rPr lang="ru-RU" dirty="0">
                <a:solidFill>
                  <a:srgbClr val="7030A0"/>
                </a:solidFill>
                <a:latin typeface="Times New Roman" panose="02020603050405020304" pitchFamily="18" charset="0"/>
                <a:cs typeface="Times New Roman" panose="02020603050405020304" pitchFamily="18" charset="0"/>
              </a:rPr>
              <a:t>Порядок приготовления:</a:t>
            </a:r>
          </a:p>
          <a:p>
            <a:pPr lvl="0" algn="just" fontAlgn="base"/>
            <a:r>
              <a:rPr lang="ru-RU" dirty="0">
                <a:solidFill>
                  <a:srgbClr val="7030A0"/>
                </a:solidFill>
                <a:latin typeface="Times New Roman" panose="02020603050405020304" pitchFamily="18" charset="0"/>
                <a:cs typeface="Times New Roman" panose="02020603050405020304" pitchFamily="18" charset="0"/>
              </a:rPr>
              <a:t>Довести воду до кипения.</a:t>
            </a:r>
          </a:p>
          <a:p>
            <a:pPr lvl="0" algn="just" fontAlgn="base"/>
            <a:r>
              <a:rPr lang="ru-RU" dirty="0">
                <a:solidFill>
                  <a:srgbClr val="7030A0"/>
                </a:solidFill>
                <a:latin typeface="Times New Roman" panose="02020603050405020304" pitchFamily="18" charset="0"/>
                <a:cs typeface="Times New Roman" panose="02020603050405020304" pitchFamily="18" charset="0"/>
              </a:rPr>
              <a:t>Поместить семена в эмалированную емкость.</a:t>
            </a:r>
          </a:p>
          <a:p>
            <a:pPr lvl="0" algn="just" fontAlgn="base"/>
            <a:r>
              <a:rPr lang="ru-RU" dirty="0">
                <a:solidFill>
                  <a:srgbClr val="7030A0"/>
                </a:solidFill>
                <a:latin typeface="Times New Roman" panose="02020603050405020304" pitchFamily="18" charset="0"/>
                <a:cs typeface="Times New Roman" panose="02020603050405020304" pitchFamily="18" charset="0"/>
              </a:rPr>
              <a:t>Залить кипятком.</a:t>
            </a:r>
          </a:p>
          <a:p>
            <a:pPr lvl="0" algn="just" fontAlgn="base"/>
            <a:r>
              <a:rPr lang="ru-RU" dirty="0">
                <a:solidFill>
                  <a:srgbClr val="7030A0"/>
                </a:solidFill>
                <a:latin typeface="Times New Roman" panose="02020603050405020304" pitchFamily="18" charset="0"/>
                <a:cs typeface="Times New Roman" panose="02020603050405020304" pitchFamily="18" charset="0"/>
              </a:rPr>
              <a:t>Поставить смесь на медленный огонь и томить не менее 6 минут.</a:t>
            </a:r>
          </a:p>
          <a:p>
            <a:pPr lvl="0" algn="just" fontAlgn="base"/>
            <a:r>
              <a:rPr lang="ru-RU" dirty="0">
                <a:solidFill>
                  <a:srgbClr val="7030A0"/>
                </a:solidFill>
                <a:latin typeface="Times New Roman" panose="02020603050405020304" pitchFamily="18" charset="0"/>
                <a:cs typeface="Times New Roman" panose="02020603050405020304" pitchFamily="18" charset="0"/>
              </a:rPr>
              <a:t>Снять с плиты, настоять 4 часа.</a:t>
            </a:r>
          </a:p>
          <a:p>
            <a:pPr lvl="0" algn="just" fontAlgn="base"/>
            <a:r>
              <a:rPr lang="ru-RU" dirty="0">
                <a:solidFill>
                  <a:srgbClr val="7030A0"/>
                </a:solidFill>
                <a:latin typeface="Times New Roman" panose="02020603050405020304" pitchFamily="18" charset="0"/>
                <a:cs typeface="Times New Roman" panose="02020603050405020304" pitchFamily="18" charset="0"/>
              </a:rPr>
              <a:t>Профильтровать.</a:t>
            </a:r>
          </a:p>
          <a:p>
            <a:pPr marL="0" indent="0" algn="just" fontAlgn="base">
              <a:buNone/>
            </a:pPr>
            <a:r>
              <a:rPr lang="ru-RU" dirty="0">
                <a:solidFill>
                  <a:srgbClr val="7030A0"/>
                </a:solidFill>
                <a:latin typeface="Times New Roman" panose="02020603050405020304" pitchFamily="18" charset="0"/>
                <a:cs typeface="Times New Roman" panose="02020603050405020304" pitchFamily="18" charset="0"/>
              </a:rPr>
              <a:t>Употреблять отвар семян ириса внутрь по 120 мл за два часа до еды 2-3 раза в сутки.</a:t>
            </a:r>
          </a:p>
          <a:p>
            <a:pPr algn="just"/>
            <a:endParaRPr lang="ru-RU" dirty="0">
              <a:solidFill>
                <a:srgbClr val="7030A0"/>
              </a:solidFill>
              <a:latin typeface="Times New Roman" panose="02020603050405020304" pitchFamily="18" charset="0"/>
              <a:cs typeface="Times New Roman" panose="02020603050405020304" pitchFamily="18" charset="0"/>
            </a:endParaRPr>
          </a:p>
        </p:txBody>
      </p:sp>
      <p:pic>
        <p:nvPicPr>
          <p:cNvPr id="5" name="Объект 4" descr="https://storage.myseldon.com/news-pict-58/587814BD5ABFBCE5B865DA9596A7E867"/>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5194920" cy="4421088"/>
          </a:xfrm>
          <a:prstGeom prst="rect">
            <a:avLst/>
          </a:prstGeom>
          <a:noFill/>
          <a:ln w="57150">
            <a:solidFill>
              <a:srgbClr val="9933FF"/>
            </a:solidFill>
          </a:ln>
        </p:spPr>
      </p:pic>
    </p:spTree>
    <p:extLst>
      <p:ext uri="{BB962C8B-B14F-4D97-AF65-F5344CB8AC3E}">
        <p14:creationId xmlns:p14="http://schemas.microsoft.com/office/powerpoint/2010/main" val="1915377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Применение в народной медицине</a:t>
            </a: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4932040" y="1196752"/>
            <a:ext cx="3907160" cy="4929411"/>
          </a:xfrm>
        </p:spPr>
        <p:txBody>
          <a:bodyPr>
            <a:noAutofit/>
          </a:bodyPr>
          <a:lstStyle/>
          <a:p>
            <a:pPr marL="0" indent="0" algn="ctr" fontAlgn="base">
              <a:buNone/>
            </a:pPr>
            <a:r>
              <a:rPr lang="ru-RU" sz="1400" b="1" dirty="0">
                <a:solidFill>
                  <a:srgbClr val="7030A0"/>
                </a:solidFill>
                <a:latin typeface="Times New Roman" panose="02020603050405020304" pitchFamily="18" charset="0"/>
                <a:cs typeface="Times New Roman" panose="02020603050405020304" pitchFamily="18" charset="0"/>
              </a:rPr>
              <a:t>Спиртовая настойка</a:t>
            </a:r>
          </a:p>
          <a:p>
            <a:pPr marL="0" indent="0" fontAlgn="base">
              <a:buNone/>
            </a:pPr>
            <a:r>
              <a:rPr lang="ru-RU" sz="1200" dirty="0">
                <a:solidFill>
                  <a:srgbClr val="7030A0"/>
                </a:solidFill>
                <a:latin typeface="Times New Roman" panose="02020603050405020304" pitchFamily="18" charset="0"/>
                <a:cs typeface="Times New Roman" panose="02020603050405020304" pitchFamily="18" charset="0"/>
              </a:rPr>
              <a:t>Корни ириса, настоянные на спирту, помогают при пяточной шпоре, туберкулезе и кровотечениях. Для приготовления понадобятся ингредиенты:</a:t>
            </a:r>
          </a:p>
          <a:p>
            <a:pPr lvl="0" fontAlgn="base"/>
            <a:r>
              <a:rPr lang="ru-RU" sz="1200" dirty="0">
                <a:solidFill>
                  <a:srgbClr val="7030A0"/>
                </a:solidFill>
                <a:latin typeface="Times New Roman" panose="02020603050405020304" pitchFamily="18" charset="0"/>
                <a:cs typeface="Times New Roman" panose="02020603050405020304" pitchFamily="18" charset="0"/>
              </a:rPr>
              <a:t>свежие корни ириса;</a:t>
            </a:r>
          </a:p>
          <a:p>
            <a:pPr lvl="0" fontAlgn="base"/>
            <a:r>
              <a:rPr lang="ru-RU" sz="1200" dirty="0">
                <a:solidFill>
                  <a:srgbClr val="7030A0"/>
                </a:solidFill>
                <a:latin typeface="Times New Roman" panose="02020603050405020304" pitchFamily="18" charset="0"/>
                <a:cs typeface="Times New Roman" panose="02020603050405020304" pitchFamily="18" charset="0"/>
              </a:rPr>
              <a:t>водка или спирт (крепость не выше 70⁰).</a:t>
            </a:r>
          </a:p>
          <a:p>
            <a:pPr marL="0" indent="0" fontAlgn="base">
              <a:buNone/>
            </a:pPr>
            <a:r>
              <a:rPr lang="ru-RU" sz="1200" dirty="0">
                <a:solidFill>
                  <a:srgbClr val="7030A0"/>
                </a:solidFill>
                <a:latin typeface="Times New Roman" panose="02020603050405020304" pitchFamily="18" charset="0"/>
                <a:cs typeface="Times New Roman" panose="02020603050405020304" pitchFamily="18" charset="0"/>
              </a:rPr>
              <a:t>Порядок приготовления:</a:t>
            </a:r>
          </a:p>
          <a:p>
            <a:pPr lvl="0" fontAlgn="base"/>
            <a:r>
              <a:rPr lang="ru-RU" sz="1200" dirty="0">
                <a:solidFill>
                  <a:srgbClr val="7030A0"/>
                </a:solidFill>
                <a:latin typeface="Times New Roman" panose="02020603050405020304" pitchFamily="18" charset="0"/>
                <a:cs typeface="Times New Roman" panose="02020603050405020304" pitchFamily="18" charset="0"/>
              </a:rPr>
              <a:t>Только что выкопанные корни ириса тщательно промыть под проточной водой.</a:t>
            </a:r>
          </a:p>
          <a:p>
            <a:pPr lvl="0" fontAlgn="base"/>
            <a:r>
              <a:rPr lang="ru-RU" sz="1200" dirty="0">
                <a:solidFill>
                  <a:srgbClr val="7030A0"/>
                </a:solidFill>
                <a:latin typeface="Times New Roman" panose="02020603050405020304" pitchFamily="18" charset="0"/>
                <a:cs typeface="Times New Roman" panose="02020603050405020304" pitchFamily="18" charset="0"/>
              </a:rPr>
              <a:t>Измельчить в мясорубке.</a:t>
            </a:r>
          </a:p>
          <a:p>
            <a:pPr lvl="0" fontAlgn="base"/>
            <a:r>
              <a:rPr lang="ru-RU" sz="1200" dirty="0">
                <a:solidFill>
                  <a:srgbClr val="7030A0"/>
                </a:solidFill>
                <a:latin typeface="Times New Roman" panose="02020603050405020304" pitchFamily="18" charset="0"/>
                <a:cs typeface="Times New Roman" panose="02020603050405020304" pitchFamily="18" charset="0"/>
              </a:rPr>
              <a:t>Смешать полученную кашицу со спиртом в соотношении 1:1.</a:t>
            </a:r>
          </a:p>
          <a:p>
            <a:pPr lvl="0" fontAlgn="base"/>
            <a:r>
              <a:rPr lang="ru-RU" sz="1200" dirty="0">
                <a:solidFill>
                  <a:srgbClr val="7030A0"/>
                </a:solidFill>
                <a:latin typeface="Times New Roman" panose="02020603050405020304" pitchFamily="18" charset="0"/>
                <a:cs typeface="Times New Roman" panose="02020603050405020304" pitchFamily="18" charset="0"/>
              </a:rPr>
              <a:t>Поставить емкость со смесью в холодное темное место на три недели.</a:t>
            </a:r>
          </a:p>
          <a:p>
            <a:pPr marL="0" indent="0" fontAlgn="base">
              <a:buNone/>
            </a:pPr>
            <a:r>
              <a:rPr lang="ru-RU" sz="1200" dirty="0">
                <a:solidFill>
                  <a:srgbClr val="7030A0"/>
                </a:solidFill>
                <a:latin typeface="Times New Roman" panose="02020603050405020304" pitchFamily="18" charset="0"/>
                <a:cs typeface="Times New Roman" panose="02020603050405020304" pitchFamily="18" charset="0"/>
              </a:rPr>
              <a:t>Готовой настойкой корней ириса смачивают марлю, прикладывают к месту шпоры, накрывают пленкой и оставляют на ночь. Утром повязку снимают, а вечером больное место смазывают вазелином, массируют. Такие процедуры чередуют в течение трех недель через день.</a:t>
            </a:r>
          </a:p>
          <a:p>
            <a:pPr marL="0" indent="0" fontAlgn="base">
              <a:buNone/>
            </a:pPr>
            <a:r>
              <a:rPr lang="ru-RU" sz="1200" dirty="0">
                <a:solidFill>
                  <a:srgbClr val="7030A0"/>
                </a:solidFill>
                <a:latin typeface="Times New Roman" panose="02020603050405020304" pitchFamily="18" charset="0"/>
                <a:cs typeface="Times New Roman" panose="02020603050405020304" pitchFamily="18" charset="0"/>
              </a:rPr>
              <a:t>Настойка ириса помогает облегчить симптомы бронхита и ангины. Чайную ложку добавляют в стакан с настоем ромашки и используют для полоскания горла каждые 2 часа. При туберкулезе принимают три раза в день по двадцать капель за 30 минут до еды.</a:t>
            </a:r>
          </a:p>
          <a:p>
            <a:endParaRPr lang="ru-RU" sz="1400" dirty="0">
              <a:solidFill>
                <a:srgbClr val="7030A0"/>
              </a:solidFill>
              <a:latin typeface="Times New Roman" panose="02020603050405020304" pitchFamily="18" charset="0"/>
              <a:cs typeface="Times New Roman" panose="02020603050405020304" pitchFamily="18" charset="0"/>
            </a:endParaRPr>
          </a:p>
        </p:txBody>
      </p:sp>
      <p:pic>
        <p:nvPicPr>
          <p:cNvPr id="5" name="Объект 4" descr="https://storage.myseldon.com/news-pict-49/495D807F7211757C46177765CAE724A3"/>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11560" y="1417638"/>
            <a:ext cx="4036640" cy="4531642"/>
          </a:xfrm>
          <a:prstGeom prst="rect">
            <a:avLst/>
          </a:prstGeom>
          <a:noFill/>
          <a:ln w="57150">
            <a:solidFill>
              <a:srgbClr val="9933FF"/>
            </a:solidFill>
          </a:ln>
        </p:spPr>
      </p:pic>
    </p:spTree>
    <p:extLst>
      <p:ext uri="{BB962C8B-B14F-4D97-AF65-F5344CB8AC3E}">
        <p14:creationId xmlns:p14="http://schemas.microsoft.com/office/powerpoint/2010/main" val="3277435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Применение в народной медицине</a:t>
            </a: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004048" y="1268760"/>
            <a:ext cx="3682752" cy="4857403"/>
          </a:xfrm>
        </p:spPr>
        <p:txBody>
          <a:bodyPr>
            <a:noAutofit/>
          </a:bodyPr>
          <a:lstStyle/>
          <a:p>
            <a:pPr marL="0" indent="0" fontAlgn="base">
              <a:buNone/>
            </a:pPr>
            <a:r>
              <a:rPr lang="ru-RU" sz="1200" b="1" dirty="0">
                <a:solidFill>
                  <a:srgbClr val="7030A0"/>
                </a:solidFill>
                <a:latin typeface="Times New Roman" panose="02020603050405020304" pitchFamily="18" charset="0"/>
                <a:cs typeface="Times New Roman" panose="02020603050405020304" pitchFamily="18" charset="0"/>
              </a:rPr>
              <a:t>Лекарственные средства из стеблей и листьев</a:t>
            </a:r>
          </a:p>
          <a:p>
            <a:pPr marL="0" indent="0" fontAlgn="base">
              <a:buNone/>
            </a:pPr>
            <a:r>
              <a:rPr lang="ru-RU" sz="1200" dirty="0">
                <a:solidFill>
                  <a:srgbClr val="7030A0"/>
                </a:solidFill>
                <a:latin typeface="Times New Roman" panose="02020603050405020304" pitchFamily="18" charset="0"/>
                <a:cs typeface="Times New Roman" panose="02020603050405020304" pitchFamily="18" charset="0"/>
              </a:rPr>
              <a:t>Универсальное слабительное средство можно приготовить из надземной части ириса. Необходимые ингредиенты:</a:t>
            </a:r>
          </a:p>
          <a:p>
            <a:pPr lvl="0" fontAlgn="base"/>
            <a:r>
              <a:rPr lang="ru-RU" sz="1200" dirty="0">
                <a:solidFill>
                  <a:srgbClr val="7030A0"/>
                </a:solidFill>
                <a:latin typeface="Times New Roman" panose="02020603050405020304" pitchFamily="18" charset="0"/>
                <a:cs typeface="Times New Roman" panose="02020603050405020304" pitchFamily="18" charset="0"/>
              </a:rPr>
              <a:t>молодой маленький стебель касатика;</a:t>
            </a:r>
          </a:p>
          <a:p>
            <a:pPr lvl="0" fontAlgn="base"/>
            <a:r>
              <a:rPr lang="ru-RU" sz="1200" dirty="0">
                <a:solidFill>
                  <a:srgbClr val="7030A0"/>
                </a:solidFill>
                <a:latin typeface="Times New Roman" panose="02020603050405020304" pitchFamily="18" charset="0"/>
                <a:cs typeface="Times New Roman" panose="02020603050405020304" pitchFamily="18" charset="0"/>
              </a:rPr>
              <a:t>мед – половина чайной ложки.</a:t>
            </a:r>
          </a:p>
          <a:p>
            <a:pPr fontAlgn="base"/>
            <a:r>
              <a:rPr lang="ru-RU" sz="1200" dirty="0">
                <a:solidFill>
                  <a:srgbClr val="7030A0"/>
                </a:solidFill>
                <a:latin typeface="Times New Roman" panose="02020603050405020304" pitchFamily="18" charset="0"/>
                <a:cs typeface="Times New Roman" panose="02020603050405020304" pitchFamily="18" charset="0"/>
              </a:rPr>
              <a:t>Порядок приготовления:</a:t>
            </a:r>
          </a:p>
          <a:p>
            <a:pPr lvl="0" fontAlgn="base"/>
            <a:r>
              <a:rPr lang="ru-RU" sz="1200" dirty="0">
                <a:solidFill>
                  <a:srgbClr val="7030A0"/>
                </a:solidFill>
                <a:latin typeface="Times New Roman" panose="02020603050405020304" pitchFamily="18" charset="0"/>
                <a:cs typeface="Times New Roman" panose="02020603050405020304" pitchFamily="18" charset="0"/>
              </a:rPr>
              <a:t>Лист хорошо промыть.</a:t>
            </a:r>
          </a:p>
          <a:p>
            <a:pPr lvl="0" fontAlgn="base"/>
            <a:r>
              <a:rPr lang="ru-RU" sz="1200" dirty="0">
                <a:solidFill>
                  <a:srgbClr val="7030A0"/>
                </a:solidFill>
                <a:latin typeface="Times New Roman" panose="02020603050405020304" pitchFamily="18" charset="0"/>
                <a:cs typeface="Times New Roman" panose="02020603050405020304" pitchFamily="18" charset="0"/>
              </a:rPr>
              <a:t>Мелко порезать.</a:t>
            </a:r>
          </a:p>
          <a:p>
            <a:pPr lvl="0" fontAlgn="base"/>
            <a:r>
              <a:rPr lang="ru-RU" sz="1200" dirty="0">
                <a:solidFill>
                  <a:srgbClr val="7030A0"/>
                </a:solidFill>
                <a:latin typeface="Times New Roman" panose="02020603050405020304" pitchFamily="18" charset="0"/>
                <a:cs typeface="Times New Roman" panose="02020603050405020304" pitchFamily="18" charset="0"/>
              </a:rPr>
              <a:t>Смешать с медом.</a:t>
            </a:r>
          </a:p>
          <a:p>
            <a:pPr lvl="0" fontAlgn="base"/>
            <a:r>
              <a:rPr lang="ru-RU" sz="1200" dirty="0">
                <a:solidFill>
                  <a:srgbClr val="7030A0"/>
                </a:solidFill>
                <a:latin typeface="Times New Roman" panose="02020603050405020304" pitchFamily="18" charset="0"/>
                <a:cs typeface="Times New Roman" panose="02020603050405020304" pitchFamily="18" charset="0"/>
              </a:rPr>
              <a:t>Принять внутрь.</a:t>
            </a:r>
          </a:p>
          <a:p>
            <a:pPr marL="0" indent="0" fontAlgn="base">
              <a:buNone/>
            </a:pPr>
            <a:r>
              <a:rPr lang="ru-RU" sz="1200" dirty="0">
                <a:solidFill>
                  <a:srgbClr val="7030A0"/>
                </a:solidFill>
                <a:latin typeface="Times New Roman" panose="02020603050405020304" pitchFamily="18" charset="0"/>
                <a:cs typeface="Times New Roman" panose="02020603050405020304" pitchFamily="18" charset="0"/>
              </a:rPr>
              <a:t>Для удаления мозолей делают припарки из листьев ириса. Необходимые ингредиенты:</a:t>
            </a:r>
          </a:p>
          <a:p>
            <a:pPr lvl="0" fontAlgn="base"/>
            <a:r>
              <a:rPr lang="ru-RU" sz="1200" dirty="0">
                <a:solidFill>
                  <a:srgbClr val="7030A0"/>
                </a:solidFill>
                <a:latin typeface="Times New Roman" panose="02020603050405020304" pitchFamily="18" charset="0"/>
                <a:cs typeface="Times New Roman" panose="02020603050405020304" pitchFamily="18" charset="0"/>
              </a:rPr>
              <a:t>листья касатика;</a:t>
            </a:r>
          </a:p>
          <a:p>
            <a:pPr lvl="0" fontAlgn="base"/>
            <a:r>
              <a:rPr lang="ru-RU" sz="1200" dirty="0">
                <a:solidFill>
                  <a:srgbClr val="7030A0"/>
                </a:solidFill>
                <a:latin typeface="Times New Roman" panose="02020603050405020304" pitchFamily="18" charset="0"/>
                <a:cs typeface="Times New Roman" panose="02020603050405020304" pitchFamily="18" charset="0"/>
              </a:rPr>
              <a:t>кипяток.</a:t>
            </a:r>
          </a:p>
          <a:p>
            <a:pPr fontAlgn="base"/>
            <a:r>
              <a:rPr lang="ru-RU" sz="1200" dirty="0">
                <a:solidFill>
                  <a:srgbClr val="7030A0"/>
                </a:solidFill>
                <a:latin typeface="Times New Roman" panose="02020603050405020304" pitchFamily="18" charset="0"/>
                <a:cs typeface="Times New Roman" panose="02020603050405020304" pitchFamily="18" charset="0"/>
              </a:rPr>
              <a:t>Порядок приготовления:</a:t>
            </a:r>
          </a:p>
          <a:p>
            <a:pPr lvl="0" fontAlgn="base"/>
            <a:r>
              <a:rPr lang="ru-RU" sz="1200" dirty="0">
                <a:solidFill>
                  <a:srgbClr val="7030A0"/>
                </a:solidFill>
                <a:latin typeface="Times New Roman" panose="02020603050405020304" pitchFamily="18" charset="0"/>
                <a:cs typeface="Times New Roman" panose="02020603050405020304" pitchFamily="18" charset="0"/>
              </a:rPr>
              <a:t>Мелко нарезать листья.</a:t>
            </a:r>
          </a:p>
          <a:p>
            <a:pPr lvl="0" fontAlgn="base"/>
            <a:r>
              <a:rPr lang="ru-RU" sz="1200" dirty="0">
                <a:solidFill>
                  <a:srgbClr val="7030A0"/>
                </a:solidFill>
                <a:latin typeface="Times New Roman" panose="02020603050405020304" pitchFamily="18" charset="0"/>
                <a:cs typeface="Times New Roman" panose="02020603050405020304" pitchFamily="18" charset="0"/>
              </a:rPr>
              <a:t>Положить их в дуршлаг.</a:t>
            </a:r>
          </a:p>
          <a:p>
            <a:pPr lvl="0" fontAlgn="base"/>
            <a:r>
              <a:rPr lang="ru-RU" sz="1200" dirty="0">
                <a:solidFill>
                  <a:srgbClr val="7030A0"/>
                </a:solidFill>
                <a:latin typeface="Times New Roman" panose="02020603050405020304" pitchFamily="18" charset="0"/>
                <a:cs typeface="Times New Roman" panose="02020603050405020304" pitchFamily="18" charset="0"/>
              </a:rPr>
              <a:t>Ошпарить кипятком.</a:t>
            </a:r>
          </a:p>
          <a:p>
            <a:pPr lvl="0" fontAlgn="base"/>
            <a:r>
              <a:rPr lang="ru-RU" sz="1200" dirty="0">
                <a:solidFill>
                  <a:srgbClr val="7030A0"/>
                </a:solidFill>
                <a:latin typeface="Times New Roman" panose="02020603050405020304" pitchFamily="18" charset="0"/>
                <a:cs typeface="Times New Roman" panose="02020603050405020304" pitchFamily="18" charset="0"/>
              </a:rPr>
              <a:t>Остывшие кусочки наложить на проблемные места.</a:t>
            </a:r>
          </a:p>
          <a:p>
            <a:pPr lvl="0" fontAlgn="base"/>
            <a:r>
              <a:rPr lang="ru-RU" sz="1200" dirty="0">
                <a:solidFill>
                  <a:srgbClr val="7030A0"/>
                </a:solidFill>
                <a:latin typeface="Times New Roman" panose="02020603050405020304" pitchFamily="18" charset="0"/>
                <a:cs typeface="Times New Roman" panose="02020603050405020304" pitchFamily="18" charset="0"/>
              </a:rPr>
              <a:t>Забинтовать и держать в течение 3 ч.</a:t>
            </a:r>
          </a:p>
          <a:p>
            <a:pPr marL="0" indent="0" fontAlgn="base">
              <a:buNone/>
            </a:pPr>
            <a:r>
              <a:rPr lang="ru-RU" sz="1200" dirty="0">
                <a:solidFill>
                  <a:srgbClr val="7030A0"/>
                </a:solidFill>
                <a:latin typeface="Times New Roman" panose="02020603050405020304" pitchFamily="18" charset="0"/>
                <a:cs typeface="Times New Roman" panose="02020603050405020304" pitchFamily="18" charset="0"/>
              </a:rPr>
              <a:t>Важно! Процедуру стоит повторить дважды</a:t>
            </a:r>
            <a:r>
              <a:rPr lang="ru-RU" sz="1200" dirty="0" smtClean="0">
                <a:solidFill>
                  <a:srgbClr val="7030A0"/>
                </a:solidFill>
                <a:latin typeface="Times New Roman" panose="02020603050405020304" pitchFamily="18" charset="0"/>
                <a:cs typeface="Times New Roman" panose="02020603050405020304" pitchFamily="18" charset="0"/>
              </a:rPr>
              <a:t>.</a:t>
            </a:r>
            <a:r>
              <a:rPr lang="ru-RU" sz="1200" dirty="0">
                <a:solidFill>
                  <a:srgbClr val="7030A0"/>
                </a:solidFill>
                <a:latin typeface="Times New Roman" panose="02020603050405020304" pitchFamily="18" charset="0"/>
                <a:cs typeface="Times New Roman" panose="02020603050405020304" pitchFamily="18" charset="0"/>
              </a:rPr>
              <a:t> </a:t>
            </a:r>
            <a:endParaRPr lang="ru-RU" sz="1200" dirty="0" smtClean="0">
              <a:solidFill>
                <a:srgbClr val="7030A0"/>
              </a:solidFill>
              <a:latin typeface="Times New Roman" panose="02020603050405020304" pitchFamily="18" charset="0"/>
              <a:cs typeface="Times New Roman" panose="02020603050405020304" pitchFamily="18" charset="0"/>
            </a:endParaRPr>
          </a:p>
          <a:p>
            <a:pPr marL="0" indent="0" fontAlgn="base">
              <a:buNone/>
            </a:pPr>
            <a:r>
              <a:rPr lang="ru-RU" sz="1200" dirty="0" smtClean="0">
                <a:solidFill>
                  <a:srgbClr val="7030A0"/>
                </a:solidFill>
                <a:latin typeface="Times New Roman" panose="02020603050405020304" pitchFamily="18" charset="0"/>
                <a:cs typeface="Times New Roman" panose="02020603050405020304" pitchFamily="18" charset="0"/>
              </a:rPr>
              <a:t>Для </a:t>
            </a:r>
            <a:r>
              <a:rPr lang="ru-RU" sz="1200" dirty="0">
                <a:solidFill>
                  <a:srgbClr val="7030A0"/>
                </a:solidFill>
                <a:latin typeface="Times New Roman" panose="02020603050405020304" pitchFamily="18" charset="0"/>
                <a:cs typeface="Times New Roman" panose="02020603050405020304" pitchFamily="18" charset="0"/>
              </a:rPr>
              <a:t>припарок используют ирис </a:t>
            </a:r>
            <a:r>
              <a:rPr lang="ru-RU" sz="1200" dirty="0" smtClean="0">
                <a:solidFill>
                  <a:srgbClr val="7030A0"/>
                </a:solidFill>
                <a:latin typeface="Times New Roman" panose="02020603050405020304" pitchFamily="18" charset="0"/>
                <a:cs typeface="Times New Roman" panose="02020603050405020304" pitchFamily="18" charset="0"/>
              </a:rPr>
              <a:t>бледный.</a:t>
            </a:r>
            <a:endParaRPr lang="ru-RU" sz="1200" dirty="0">
              <a:solidFill>
                <a:srgbClr val="7030A0"/>
              </a:solidFill>
              <a:latin typeface="Times New Roman" panose="02020603050405020304" pitchFamily="18" charset="0"/>
              <a:cs typeface="Times New Roman" panose="02020603050405020304" pitchFamily="18" charset="0"/>
            </a:endParaRPr>
          </a:p>
          <a:p>
            <a:pPr marL="0" indent="0" fontAlgn="base">
              <a:buNone/>
            </a:pPr>
            <a:endParaRPr lang="ru-RU" sz="1200" dirty="0">
              <a:solidFill>
                <a:srgbClr val="7030A0"/>
              </a:solidFill>
              <a:latin typeface="Times New Roman" panose="02020603050405020304" pitchFamily="18" charset="0"/>
              <a:cs typeface="Times New Roman" panose="02020603050405020304" pitchFamily="18" charset="0"/>
            </a:endParaRPr>
          </a:p>
        </p:txBody>
      </p:sp>
      <p:pic>
        <p:nvPicPr>
          <p:cNvPr id="5" name="Объект 4" descr="https://storage.myseldon.com/news-pict-b5/B52A8272726F481852619951D3591774"/>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1417638"/>
            <a:ext cx="4464496" cy="4708525"/>
          </a:xfrm>
          <a:prstGeom prst="rect">
            <a:avLst/>
          </a:prstGeom>
          <a:noFill/>
          <a:ln w="57150">
            <a:solidFill>
              <a:srgbClr val="9933FF"/>
            </a:solidFill>
          </a:ln>
        </p:spPr>
      </p:pic>
    </p:spTree>
    <p:extLst>
      <p:ext uri="{BB962C8B-B14F-4D97-AF65-F5344CB8AC3E}">
        <p14:creationId xmlns:p14="http://schemas.microsoft.com/office/powerpoint/2010/main" val="13392328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Противопоказания</a:t>
            </a:r>
            <a:br>
              <a:rPr lang="ru-RU" b="1" i="1" dirty="0">
                <a:solidFill>
                  <a:srgbClr val="7030A0"/>
                </a:solidFill>
                <a:latin typeface="Times New Roman" panose="02020603050405020304" pitchFamily="18" charset="0"/>
                <a:cs typeface="Times New Roman" panose="02020603050405020304" pitchFamily="18" charset="0"/>
              </a:rPr>
            </a:b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4932040" y="1268760"/>
            <a:ext cx="3754760" cy="4857403"/>
          </a:xfrm>
        </p:spPr>
        <p:txBody>
          <a:bodyPr>
            <a:noAutofit/>
          </a:bodyPr>
          <a:lstStyle/>
          <a:p>
            <a:pPr marL="0" indent="0" algn="just" fontAlgn="base">
              <a:buNone/>
            </a:pPr>
            <a:r>
              <a:rPr lang="ru-RU" sz="1400" dirty="0" smtClean="0">
                <a:solidFill>
                  <a:srgbClr val="7030A0"/>
                </a:solidFill>
                <a:latin typeface="Times New Roman" panose="02020603050405020304" pitchFamily="18" charset="0"/>
                <a:cs typeface="Times New Roman" panose="02020603050405020304" pitchFamily="18" charset="0"/>
              </a:rPr>
              <a:t>При </a:t>
            </a:r>
            <a:r>
              <a:rPr lang="ru-RU" sz="1400" dirty="0">
                <a:solidFill>
                  <a:srgbClr val="7030A0"/>
                </a:solidFill>
                <a:latin typeface="Times New Roman" panose="02020603050405020304" pitchFamily="18" charset="0"/>
                <a:cs typeface="Times New Roman" panose="02020603050405020304" pitchFamily="18" charset="0"/>
              </a:rPr>
              <a:t>использовании корня ириса учитывают как лечебные свойства, так и противопоказания к применению. Чтобы не допустить отравления, следует готовить средство из касатика строго по рецепту, соблюдать разовую и максимальную суточную дозировку.</a:t>
            </a:r>
          </a:p>
          <a:p>
            <a:pPr marL="0" indent="0" algn="just" fontAlgn="base">
              <a:buNone/>
            </a:pPr>
            <a:r>
              <a:rPr lang="ru-RU" sz="1400" dirty="0">
                <a:solidFill>
                  <a:srgbClr val="7030A0"/>
                </a:solidFill>
                <a:latin typeface="Times New Roman" panose="02020603050405020304" pitchFamily="18" charset="0"/>
                <a:cs typeface="Times New Roman" panose="02020603050405020304" pitchFamily="18" charset="0"/>
              </a:rPr>
              <a:t>В первый раз употребляют малое количество лекарства, чтобы отследить реакцию организма и при необходимости принять меры. Ирис редко вызывает недомогание, но от употребления лекарственных средств на основе растения стоит воздержаться:</a:t>
            </a:r>
          </a:p>
          <a:p>
            <a:pPr lvl="0" algn="just" fontAlgn="base"/>
            <a:r>
              <a:rPr lang="ru-RU" sz="1400" dirty="0">
                <a:solidFill>
                  <a:srgbClr val="7030A0"/>
                </a:solidFill>
                <a:latin typeface="Times New Roman" panose="02020603050405020304" pitchFamily="18" charset="0"/>
                <a:cs typeface="Times New Roman" panose="02020603050405020304" pitchFamily="18" charset="0"/>
              </a:rPr>
              <a:t>Детям, возраст которых меньше двенадцати лет.</a:t>
            </a:r>
          </a:p>
          <a:p>
            <a:pPr lvl="0" algn="just" fontAlgn="base"/>
            <a:r>
              <a:rPr lang="ru-RU" sz="1400" dirty="0">
                <a:solidFill>
                  <a:srgbClr val="7030A0"/>
                </a:solidFill>
                <a:latin typeface="Times New Roman" panose="02020603050405020304" pitchFamily="18" charset="0"/>
                <a:cs typeface="Times New Roman" panose="02020603050405020304" pitchFamily="18" charset="0"/>
              </a:rPr>
              <a:t>Больным </a:t>
            </a:r>
            <a:r>
              <a:rPr lang="ru-RU" sz="1400" dirty="0" err="1">
                <a:solidFill>
                  <a:srgbClr val="7030A0"/>
                </a:solidFill>
                <a:latin typeface="Times New Roman" panose="02020603050405020304" pitchFamily="18" charset="0"/>
                <a:cs typeface="Times New Roman" panose="02020603050405020304" pitchFamily="18" charset="0"/>
              </a:rPr>
              <a:t>варикозом</a:t>
            </a:r>
            <a:r>
              <a:rPr lang="ru-RU" sz="1400" dirty="0">
                <a:solidFill>
                  <a:srgbClr val="7030A0"/>
                </a:solidFill>
                <a:latin typeface="Times New Roman" panose="02020603050405020304" pitchFamily="18" charset="0"/>
                <a:cs typeface="Times New Roman" panose="02020603050405020304" pitchFamily="18" charset="0"/>
              </a:rPr>
              <a:t>, гипертонией, ишемией, тромбофлебитом и анемией.</a:t>
            </a:r>
          </a:p>
          <a:p>
            <a:pPr lvl="0" algn="just" fontAlgn="base"/>
            <a:r>
              <a:rPr lang="ru-RU" sz="1400" dirty="0">
                <a:solidFill>
                  <a:srgbClr val="7030A0"/>
                </a:solidFill>
                <a:latin typeface="Times New Roman" panose="02020603050405020304" pitchFamily="18" charset="0"/>
                <a:cs typeface="Times New Roman" panose="02020603050405020304" pitchFamily="18" charset="0"/>
              </a:rPr>
              <a:t>Людям с острой фазой колита, язвы желудка и двенадцатиперстной кишки.</a:t>
            </a:r>
          </a:p>
          <a:p>
            <a:pPr lvl="0" algn="just" fontAlgn="base"/>
            <a:r>
              <a:rPr lang="ru-RU" sz="1400" dirty="0">
                <a:solidFill>
                  <a:srgbClr val="7030A0"/>
                </a:solidFill>
                <a:latin typeface="Times New Roman" panose="02020603050405020304" pitchFamily="18" charset="0"/>
                <a:cs typeface="Times New Roman" panose="02020603050405020304" pitchFamily="18" charset="0"/>
              </a:rPr>
              <a:t>Беременным и кормящим женщинам.</a:t>
            </a:r>
          </a:p>
          <a:p>
            <a:pPr marL="0" indent="0" algn="just" fontAlgn="base">
              <a:buNone/>
            </a:pPr>
            <a:r>
              <a:rPr lang="ru-RU" sz="1400" dirty="0">
                <a:solidFill>
                  <a:srgbClr val="7030A0"/>
                </a:solidFill>
                <a:latin typeface="Times New Roman" panose="02020603050405020304" pitchFamily="18" charset="0"/>
                <a:cs typeface="Times New Roman" panose="02020603050405020304" pitchFamily="18" charset="0"/>
              </a:rPr>
              <a:t>Важно! Перед употреблением лекарственных средств на основе корней ириса следует проконсультироваться с врачом.</a:t>
            </a:r>
          </a:p>
          <a:p>
            <a:endParaRPr lang="ru-RU" sz="1400" dirty="0"/>
          </a:p>
        </p:txBody>
      </p:sp>
      <p:pic>
        <p:nvPicPr>
          <p:cNvPr id="5124" name="Picture 4" descr="https://panti-dv.ru/upload/iblock/416/416c522798bde77433a5783f9c38b0a9.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430156" y="1331678"/>
            <a:ext cx="4451234" cy="4923023"/>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087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260648"/>
            <a:ext cx="7416824" cy="1813812"/>
          </a:xfrm>
        </p:spPr>
        <p:txBody>
          <a:bodyPr>
            <a:noAutofit/>
          </a:bodyPr>
          <a:lstStyle/>
          <a:p>
            <a:pPr algn="r"/>
            <a:r>
              <a:rPr lang="ru-RU" sz="2000" b="1" dirty="0" smtClean="0">
                <a:solidFill>
                  <a:srgbClr val="7030A0"/>
                </a:solidFill>
                <a:latin typeface="Times New Roman" panose="02020603050405020304" pitchFamily="18" charset="0"/>
                <a:cs typeface="Times New Roman" panose="02020603050405020304" pitchFamily="18" charset="0"/>
              </a:rPr>
              <a:t>На земле исчезают цветы.</a:t>
            </a:r>
            <a:br>
              <a:rPr lang="ru-RU" sz="2000" b="1" dirty="0" smtClean="0">
                <a:solidFill>
                  <a:srgbClr val="7030A0"/>
                </a:solidFill>
                <a:latin typeface="Times New Roman" panose="02020603050405020304" pitchFamily="18" charset="0"/>
                <a:cs typeface="Times New Roman" panose="02020603050405020304" pitchFamily="18" charset="0"/>
              </a:rPr>
            </a:br>
            <a:r>
              <a:rPr lang="ru-RU" sz="2000" b="1" dirty="0" smtClean="0">
                <a:solidFill>
                  <a:srgbClr val="7030A0"/>
                </a:solidFill>
                <a:latin typeface="Times New Roman" panose="02020603050405020304" pitchFamily="18" charset="0"/>
                <a:cs typeface="Times New Roman" panose="02020603050405020304" pitchFamily="18" charset="0"/>
              </a:rPr>
              <a:t>С каждым годом заметнее это.</a:t>
            </a:r>
            <a:br>
              <a:rPr lang="ru-RU" sz="2000" b="1" dirty="0" smtClean="0">
                <a:solidFill>
                  <a:srgbClr val="7030A0"/>
                </a:solidFill>
                <a:latin typeface="Times New Roman" panose="02020603050405020304" pitchFamily="18" charset="0"/>
                <a:cs typeface="Times New Roman" panose="02020603050405020304" pitchFamily="18" charset="0"/>
              </a:rPr>
            </a:br>
            <a:r>
              <a:rPr lang="ru-RU" sz="2000" b="1" dirty="0" smtClean="0">
                <a:solidFill>
                  <a:srgbClr val="7030A0"/>
                </a:solidFill>
                <a:latin typeface="Times New Roman" panose="02020603050405020304" pitchFamily="18" charset="0"/>
                <a:cs typeface="Times New Roman" panose="02020603050405020304" pitchFamily="18" charset="0"/>
              </a:rPr>
              <a:t>Меньше радости </a:t>
            </a:r>
            <a:r>
              <a:rPr lang="ru-RU" sz="2000" b="1" dirty="0">
                <a:solidFill>
                  <a:srgbClr val="7030A0"/>
                </a:solidFill>
                <a:latin typeface="Times New Roman" panose="02020603050405020304" pitchFamily="18" charset="0"/>
                <a:cs typeface="Times New Roman" panose="02020603050405020304" pitchFamily="18" charset="0"/>
              </a:rPr>
              <a:t>и красоты</a:t>
            </a:r>
            <a:br>
              <a:rPr lang="ru-RU" sz="2000" b="1" dirty="0">
                <a:solidFill>
                  <a:srgbClr val="7030A0"/>
                </a:solidFill>
                <a:latin typeface="Times New Roman" panose="02020603050405020304" pitchFamily="18" charset="0"/>
                <a:cs typeface="Times New Roman" panose="02020603050405020304" pitchFamily="18" charset="0"/>
              </a:rPr>
            </a:br>
            <a:r>
              <a:rPr lang="ru-RU" sz="2000" b="1" dirty="0">
                <a:solidFill>
                  <a:srgbClr val="7030A0"/>
                </a:solidFill>
                <a:latin typeface="Times New Roman" panose="02020603050405020304" pitchFamily="18" charset="0"/>
                <a:cs typeface="Times New Roman" panose="02020603050405020304" pitchFamily="18" charset="0"/>
              </a:rPr>
              <a:t>Оставляет нам каждое лето.</a:t>
            </a:r>
            <a:br>
              <a:rPr lang="ru-RU" sz="2000" b="1" dirty="0">
                <a:solidFill>
                  <a:srgbClr val="7030A0"/>
                </a:solidFill>
                <a:latin typeface="Times New Roman" panose="02020603050405020304" pitchFamily="18" charset="0"/>
                <a:cs typeface="Times New Roman" panose="02020603050405020304" pitchFamily="18" charset="0"/>
              </a:rPr>
            </a:br>
            <a:r>
              <a:rPr lang="ru-RU" sz="2000" b="1" dirty="0" smtClean="0">
                <a:solidFill>
                  <a:srgbClr val="7030A0"/>
                </a:solidFill>
                <a:latin typeface="Times New Roman" panose="02020603050405020304" pitchFamily="18" charset="0"/>
                <a:cs typeface="Times New Roman" panose="02020603050405020304" pitchFamily="18" charset="0"/>
              </a:rPr>
              <a:t>Э. </a:t>
            </a:r>
            <a:r>
              <a:rPr lang="ru-RU" sz="2000" b="1" dirty="0">
                <a:solidFill>
                  <a:srgbClr val="7030A0"/>
                </a:solidFill>
                <a:latin typeface="Times New Roman" panose="02020603050405020304" pitchFamily="18" charset="0"/>
                <a:cs typeface="Times New Roman" panose="02020603050405020304" pitchFamily="18" charset="0"/>
              </a:rPr>
              <a:t>Дубровина</a:t>
            </a:r>
            <a:r>
              <a:rPr lang="ru-RU" sz="2400" dirty="0">
                <a:latin typeface="Times New Roman" panose="02020603050405020304" pitchFamily="18" charset="0"/>
                <a:cs typeface="Times New Roman" panose="02020603050405020304" pitchFamily="18" charset="0"/>
              </a:rPr>
              <a:t>.</a:t>
            </a:r>
          </a:p>
        </p:txBody>
      </p:sp>
      <p:sp>
        <p:nvSpPr>
          <p:cNvPr id="4" name="Объект 3"/>
          <p:cNvSpPr>
            <a:spLocks noGrp="1"/>
          </p:cNvSpPr>
          <p:nvPr>
            <p:ph sz="half" idx="2"/>
          </p:nvPr>
        </p:nvSpPr>
        <p:spPr>
          <a:xfrm>
            <a:off x="5076056" y="2074460"/>
            <a:ext cx="3888432" cy="4234860"/>
          </a:xfrm>
        </p:spPr>
        <p:txBody>
          <a:bodyPr>
            <a:normAutofit/>
          </a:bodyPr>
          <a:lstStyle/>
          <a:p>
            <a:pPr marL="0" indent="0" algn="just">
              <a:buNone/>
            </a:pPr>
            <a:r>
              <a:rPr lang="ru-RU" sz="1400" dirty="0" smtClean="0">
                <a:solidFill>
                  <a:schemeClr val="accent4">
                    <a:lumMod val="50000"/>
                  </a:schemeClr>
                </a:solidFill>
                <a:latin typeface="Times New Roman" panose="02020603050405020304" pitchFamily="18" charset="0"/>
                <a:cs typeface="Times New Roman" panose="02020603050405020304" pitchFamily="18" charset="0"/>
              </a:rPr>
              <a:t>Слово «ирис» в переводе с греческого означает «радуга». За яркие, пестрые цветы это растение названо именем греческой богини Ириды, опускавшейся на землю, чтобы возвестить людям волю богов. </a:t>
            </a:r>
          </a:p>
          <a:p>
            <a:pPr marL="0" indent="0" algn="just">
              <a:buNone/>
            </a:pPr>
            <a:r>
              <a:rPr lang="ru-RU" sz="1400" dirty="0" smtClean="0">
                <a:solidFill>
                  <a:schemeClr val="accent4">
                    <a:lumMod val="50000"/>
                  </a:schemeClr>
                </a:solidFill>
                <a:latin typeface="Times New Roman" panose="02020603050405020304" pitchFamily="18" charset="0"/>
                <a:cs typeface="Times New Roman" panose="02020603050405020304" pitchFamily="18" charset="0"/>
              </a:rPr>
              <a:t>И действительно, всеми цветами радуги одарила ирис природа: его цветы бывают розовыми и бронзово-багряными, сиреневыми и пурпурно-вишневыми, лимонными и оранжево-желтыми, снежно-белыми и голубовато-черными. А изящные листья ириса остаются зелеными до глубокой осени.</a:t>
            </a:r>
          </a:p>
          <a:p>
            <a:pPr marL="0" indent="0" algn="just">
              <a:buNone/>
            </a:pPr>
            <a:r>
              <a:rPr lang="ru-RU" sz="1400" dirty="0" smtClean="0">
                <a:solidFill>
                  <a:schemeClr val="accent4">
                    <a:lumMod val="50000"/>
                  </a:schemeClr>
                </a:solidFill>
                <a:latin typeface="Times New Roman" panose="02020603050405020304" pitchFamily="18" charset="0"/>
                <a:cs typeface="Times New Roman" panose="02020603050405020304" pitchFamily="18" charset="0"/>
              </a:rPr>
              <a:t> Листья у ириса плоские, торчащие остриями кверху</a:t>
            </a:r>
            <a:r>
              <a:rPr lang="ru-RU" sz="1400" dirty="0">
                <a:solidFill>
                  <a:schemeClr val="accent4">
                    <a:lumMod val="50000"/>
                  </a:schemeClr>
                </a:solidFill>
                <a:latin typeface="Times New Roman" panose="02020603050405020304" pitchFamily="18" charset="0"/>
                <a:cs typeface="Times New Roman" panose="02020603050405020304" pitchFamily="18" charset="0"/>
              </a:rPr>
              <a:t>, как мечи, поэтому в Германии этот цветок называют «меч-лилия». А у нас ирисы зовут «касатик» - за красоту</a:t>
            </a:r>
            <a:r>
              <a:rPr lang="ru-RU" sz="1400" dirty="0" smtClean="0">
                <a:solidFill>
                  <a:schemeClr val="accent4">
                    <a:lumMod val="50000"/>
                  </a:schemeClr>
                </a:solidFill>
                <a:latin typeface="Times New Roman" panose="02020603050405020304" pitchFamily="18" charset="0"/>
                <a:cs typeface="Times New Roman" panose="02020603050405020304" pitchFamily="18" charset="0"/>
              </a:rPr>
              <a:t>.</a:t>
            </a:r>
            <a:endParaRPr lang="ru-RU" sz="1400" dirty="0">
              <a:solidFill>
                <a:schemeClr val="accent4">
                  <a:lumMod val="50000"/>
                </a:schemeClr>
              </a:solidFill>
              <a:latin typeface="Times New Roman" panose="02020603050405020304" pitchFamily="18" charset="0"/>
              <a:cs typeface="Times New Roman" panose="02020603050405020304" pitchFamily="18" charset="0"/>
            </a:endParaRPr>
          </a:p>
          <a:p>
            <a:pPr algn="just"/>
            <a:endParaRPr lang="ru-RU" sz="1400" dirty="0">
              <a:solidFill>
                <a:schemeClr val="accent4">
                  <a:lumMod val="50000"/>
                </a:schemeClr>
              </a:solidFill>
              <a:latin typeface="Times New Roman" panose="02020603050405020304" pitchFamily="18" charset="0"/>
              <a:cs typeface="Times New Roman" panose="02020603050405020304" pitchFamily="18" charset="0"/>
            </a:endParaRPr>
          </a:p>
        </p:txBody>
      </p:sp>
      <p:pic>
        <p:nvPicPr>
          <p:cNvPr id="5" name="Объект 4" descr="https://aif-s3.aif.ru/images/005/814/bcffbe0edd8a3aba7251e47b7d10113b.JPG"/>
          <p:cNvPicPr>
            <a:picLocks noGrp="1"/>
          </p:cNvPicPr>
          <p:nvPr>
            <p:ph sz="half" idx="1"/>
          </p:nvPr>
        </p:nvPicPr>
        <p:blipFill>
          <a:blip r:embed="rId2">
            <a:extLst>
              <a:ext uri="{BEBA8EAE-BF5A-486C-A8C5-ECC9F3942E4B}">
                <a14:imgProps xmlns:a14="http://schemas.microsoft.com/office/drawing/2010/main">
                  <a14:imgLayer r:embed="rId3">
                    <a14:imgEffect>
                      <a14:saturation sat="138000"/>
                    </a14:imgEffect>
                  </a14:imgLayer>
                </a14:imgProps>
              </a:ext>
              <a:ext uri="{28A0092B-C50C-407E-A947-70E740481C1C}">
                <a14:useLocalDpi xmlns:a14="http://schemas.microsoft.com/office/drawing/2010/main" val="0"/>
              </a:ext>
            </a:extLst>
          </a:blip>
          <a:srcRect/>
          <a:stretch>
            <a:fillRect/>
          </a:stretch>
        </p:blipFill>
        <p:spPr bwMode="auto">
          <a:xfrm>
            <a:off x="539552" y="2204864"/>
            <a:ext cx="4176464" cy="3960440"/>
          </a:xfrm>
          <a:prstGeom prst="rect">
            <a:avLst/>
          </a:prstGeom>
          <a:noFill/>
          <a:ln w="57150">
            <a:solidFill>
              <a:srgbClr val="9933FF"/>
            </a:solidFill>
          </a:ln>
        </p:spPr>
      </p:pic>
    </p:spTree>
    <p:extLst>
      <p:ext uri="{BB962C8B-B14F-4D97-AF65-F5344CB8AC3E}">
        <p14:creationId xmlns:p14="http://schemas.microsoft.com/office/powerpoint/2010/main" val="24124127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fontAlgn="base"/>
            <a:r>
              <a:rPr lang="ru-RU" sz="4000" b="1" i="1" dirty="0">
                <a:solidFill>
                  <a:srgbClr val="7030A0"/>
                </a:solidFill>
                <a:latin typeface="Times New Roman" panose="02020603050405020304" pitchFamily="18" charset="0"/>
                <a:cs typeface="Times New Roman" panose="02020603050405020304" pitchFamily="18" charset="0"/>
              </a:rPr>
              <a:t>Сбор и заготовка</a:t>
            </a:r>
          </a:p>
        </p:txBody>
      </p:sp>
      <p:sp>
        <p:nvSpPr>
          <p:cNvPr id="4" name="Объект 3"/>
          <p:cNvSpPr>
            <a:spLocks noGrp="1"/>
          </p:cNvSpPr>
          <p:nvPr>
            <p:ph sz="half" idx="2"/>
          </p:nvPr>
        </p:nvSpPr>
        <p:spPr>
          <a:xfrm>
            <a:off x="5868144" y="1600200"/>
            <a:ext cx="3024336" cy="4525963"/>
          </a:xfrm>
        </p:spPr>
        <p:txBody>
          <a:bodyPr>
            <a:normAutofit/>
          </a:bodyPr>
          <a:lstStyle/>
          <a:p>
            <a:pPr marL="0" indent="0" algn="just" fontAlgn="base">
              <a:buNone/>
            </a:pPr>
            <a:r>
              <a:rPr lang="ru-RU" sz="1400" dirty="0" smtClean="0">
                <a:solidFill>
                  <a:srgbClr val="7030A0"/>
                </a:solidFill>
                <a:latin typeface="Times New Roman" panose="02020603050405020304" pitchFamily="18" charset="0"/>
                <a:cs typeface="Times New Roman" panose="02020603050405020304" pitchFamily="18" charset="0"/>
              </a:rPr>
              <a:t>Собирать </a:t>
            </a:r>
            <a:r>
              <a:rPr lang="ru-RU" sz="1400" dirty="0">
                <a:solidFill>
                  <a:srgbClr val="7030A0"/>
                </a:solidFill>
                <a:latin typeface="Times New Roman" panose="02020603050405020304" pitchFamily="18" charset="0"/>
                <a:cs typeface="Times New Roman" panose="02020603050405020304" pitchFamily="18" charset="0"/>
              </a:rPr>
              <a:t>корни ириса начинают на третий год после посадки растений. В конце августа или в сентябре их выкапывают, освобождают от земли и надземных частей, после чего тщательно промывают. Самые объемные корни касатика разрезают вдоль и раскладывают для сушки на ткань или бумагу в хорошо проветриваемом помещении. Довести их до полной готовности (пока не станут твердыми) можно в электросушилке. Сырье из корней касатика помещают в стеклянную тару или бумажные пакеты и хранят в темном прохладном месте.</a:t>
            </a:r>
          </a:p>
          <a:p>
            <a:pPr algn="just"/>
            <a:endParaRPr lang="ru-RU" sz="1400" dirty="0">
              <a:solidFill>
                <a:srgbClr val="7030A0"/>
              </a:solidFill>
              <a:latin typeface="Times New Roman" panose="02020603050405020304" pitchFamily="18" charset="0"/>
              <a:cs typeface="Times New Roman" panose="02020603050405020304" pitchFamily="18" charset="0"/>
            </a:endParaRPr>
          </a:p>
        </p:txBody>
      </p:sp>
      <p:pic>
        <p:nvPicPr>
          <p:cNvPr id="5" name="Объект 4" descr="https://storage.myseldon.com/news-pict-5c/5CB3F21282DB93A40736A1DAF401C0ED"/>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11560" y="1600199"/>
            <a:ext cx="5040560" cy="4525963"/>
          </a:xfrm>
          <a:prstGeom prst="rect">
            <a:avLst/>
          </a:prstGeom>
          <a:noFill/>
          <a:ln w="57150">
            <a:solidFill>
              <a:srgbClr val="9933FF"/>
            </a:solidFill>
          </a:ln>
        </p:spPr>
      </p:pic>
    </p:spTree>
    <p:extLst>
      <p:ext uri="{BB962C8B-B14F-4D97-AF65-F5344CB8AC3E}">
        <p14:creationId xmlns:p14="http://schemas.microsoft.com/office/powerpoint/2010/main" val="22582197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solidFill>
                  <a:srgbClr val="7030A0"/>
                </a:solidFill>
                <a:latin typeface="Times New Roman" panose="02020603050405020304" pitchFamily="18" charset="0"/>
                <a:cs typeface="Times New Roman" panose="02020603050405020304" pitchFamily="18" charset="0"/>
              </a:rPr>
              <a:t>Заключение</a:t>
            </a:r>
            <a:br>
              <a:rPr lang="ru-RU" b="1" i="1" dirty="0">
                <a:solidFill>
                  <a:srgbClr val="7030A0"/>
                </a:solidFill>
                <a:latin typeface="Times New Roman" panose="02020603050405020304" pitchFamily="18" charset="0"/>
                <a:cs typeface="Times New Roman" panose="02020603050405020304" pitchFamily="18" charset="0"/>
              </a:rPr>
            </a:b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a:xfrm>
            <a:off x="457200" y="980728"/>
            <a:ext cx="4038600" cy="5145435"/>
          </a:xfrm>
        </p:spPr>
        <p:txBody>
          <a:bodyPr>
            <a:normAutofit fontScale="25000" lnSpcReduction="20000"/>
          </a:bodyPr>
          <a:lstStyle/>
          <a:p>
            <a:pPr marL="0" indent="0" algn="just">
              <a:buNone/>
            </a:pPr>
            <a:r>
              <a:rPr lang="ru-RU" sz="9600" dirty="0">
                <a:solidFill>
                  <a:srgbClr val="7030A0"/>
                </a:solidFill>
                <a:latin typeface="Times New Roman" panose="02020603050405020304" pitchFamily="18" charset="0"/>
                <a:cs typeface="Times New Roman" panose="02020603050405020304" pitchFamily="18" charset="0"/>
              </a:rPr>
              <a:t>После долгого зимнего однообразия весеннее изобилие цветов ошеломляет нас и поражает великолепием. Рука помимо воли срывает сначала первый попавшийся цветок, потом тянется к лучшему, а глаз ищет, где растет еще красивее. И вместо маленького букетика из леса мы выносим охапку загубленной красоты. Богатство природы мешает проявиться чувству тревоги за судьбу и подснежников, и сон-травы, и хохлаток, и тех растений, которые зацветают после них.</a:t>
            </a:r>
          </a:p>
          <a:p>
            <a:endParaRPr lang="ru-RU" dirty="0"/>
          </a:p>
          <a:p>
            <a:endParaRPr lang="ru-RU" dirty="0"/>
          </a:p>
        </p:txBody>
      </p:sp>
      <p:sp>
        <p:nvSpPr>
          <p:cNvPr id="4" name="Объект 3"/>
          <p:cNvSpPr>
            <a:spLocks noGrp="1"/>
          </p:cNvSpPr>
          <p:nvPr>
            <p:ph sz="half" idx="2"/>
          </p:nvPr>
        </p:nvSpPr>
        <p:spPr>
          <a:xfrm>
            <a:off x="4648200" y="980729"/>
            <a:ext cx="4038600" cy="5037422"/>
          </a:xfrm>
        </p:spPr>
        <p:txBody>
          <a:bodyPr>
            <a:noAutofit/>
          </a:bodyPr>
          <a:lstStyle/>
          <a:p>
            <a:pPr marL="0" indent="0" algn="just">
              <a:buNone/>
            </a:pPr>
            <a:r>
              <a:rPr lang="ru-RU" sz="2400" dirty="0">
                <a:solidFill>
                  <a:srgbClr val="7030A0"/>
                </a:solidFill>
                <a:latin typeface="Times New Roman" panose="02020603050405020304" pitchFamily="18" charset="0"/>
                <a:cs typeface="Times New Roman" panose="02020603050405020304" pitchFamily="18" charset="0"/>
              </a:rPr>
              <a:t>В заключение хочется обратиться с убедительной просьбой к любителям природы: пожалуйста, не срывайте  </a:t>
            </a:r>
            <a:r>
              <a:rPr lang="ru-RU" sz="2400" b="1" dirty="0">
                <a:solidFill>
                  <a:srgbClr val="7030A0"/>
                </a:solidFill>
                <a:latin typeface="Times New Roman" panose="02020603050405020304" pitchFamily="18" charset="0"/>
                <a:cs typeface="Times New Roman" panose="02020603050405020304" pitchFamily="18" charset="0"/>
              </a:rPr>
              <a:t>первоцветы</a:t>
            </a:r>
            <a:r>
              <a:rPr lang="ru-RU" sz="2400" dirty="0">
                <a:solidFill>
                  <a:srgbClr val="7030A0"/>
                </a:solidFill>
                <a:latin typeface="Times New Roman" panose="02020603050405020304" pitchFamily="18" charset="0"/>
                <a:cs typeface="Times New Roman" panose="02020603050405020304" pitchFamily="18" charset="0"/>
              </a:rPr>
              <a:t>  – берегите это чудо природы! Лучше сделайте красивое фото на долгую память. Особенно внимательно и бережно следует отнестись к растениям, занесенным в Красную книгу Воронежской области и других областей.</a:t>
            </a:r>
            <a:br>
              <a:rPr lang="ru-RU" sz="2400" dirty="0">
                <a:solidFill>
                  <a:srgbClr val="7030A0"/>
                </a:solidFill>
                <a:latin typeface="Times New Roman" panose="02020603050405020304" pitchFamily="18" charset="0"/>
                <a:cs typeface="Times New Roman" panose="02020603050405020304" pitchFamily="18" charset="0"/>
              </a:rPr>
            </a:br>
            <a:endParaRPr lang="ru-RU" sz="2400" dirty="0">
              <a:solidFill>
                <a:srgbClr val="7030A0"/>
              </a:solidFill>
              <a:latin typeface="Times New Roman" panose="02020603050405020304" pitchFamily="18" charset="0"/>
              <a:cs typeface="Times New Roman" panose="02020603050405020304" pitchFamily="18" charset="0"/>
            </a:endParaRPr>
          </a:p>
          <a:p>
            <a:endParaRPr lang="ru-RU" sz="2400" dirty="0"/>
          </a:p>
        </p:txBody>
      </p:sp>
    </p:spTree>
    <p:extLst>
      <p:ext uri="{BB962C8B-B14F-4D97-AF65-F5344CB8AC3E}">
        <p14:creationId xmlns:p14="http://schemas.microsoft.com/office/powerpoint/2010/main" val="3191581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50106"/>
          </a:xfrm>
        </p:spPr>
        <p:txBody>
          <a:bodyPr>
            <a:normAutofit fontScale="90000"/>
          </a:bodyPr>
          <a:lstStyle/>
          <a:p>
            <a:pPr fontAlgn="base"/>
            <a:r>
              <a:rPr lang="ru-RU" b="1" i="1" dirty="0" smtClean="0">
                <a:solidFill>
                  <a:srgbClr val="7030A0"/>
                </a:solidFill>
                <a:latin typeface="Times New Roman" panose="02020603050405020304" pitchFamily="18" charset="0"/>
                <a:cs typeface="Times New Roman" panose="02020603050405020304" pitchFamily="18" charset="0"/>
              </a:rPr>
              <a:t/>
            </a:r>
            <a:br>
              <a:rPr lang="ru-RU" b="1" i="1" dirty="0" smtClean="0">
                <a:solidFill>
                  <a:srgbClr val="7030A0"/>
                </a:solidFill>
                <a:latin typeface="Times New Roman" panose="02020603050405020304" pitchFamily="18" charset="0"/>
                <a:cs typeface="Times New Roman" panose="02020603050405020304" pitchFamily="18" charset="0"/>
              </a:rPr>
            </a:br>
            <a:r>
              <a:rPr lang="ru-RU" b="1" i="1" dirty="0" smtClean="0">
                <a:solidFill>
                  <a:srgbClr val="7030A0"/>
                </a:solidFill>
                <a:latin typeface="Times New Roman" panose="02020603050405020304" pitchFamily="18" charset="0"/>
                <a:cs typeface="Times New Roman" panose="02020603050405020304" pitchFamily="18" charset="0"/>
              </a:rPr>
              <a:t>Вывод:</a:t>
            </a:r>
            <a:br>
              <a:rPr lang="ru-RU" b="1" i="1" dirty="0" smtClean="0">
                <a:solidFill>
                  <a:srgbClr val="7030A0"/>
                </a:solidFill>
                <a:latin typeface="Times New Roman" panose="02020603050405020304" pitchFamily="18" charset="0"/>
                <a:cs typeface="Times New Roman" panose="02020603050405020304" pitchFamily="18" charset="0"/>
              </a:rPr>
            </a:br>
            <a:endParaRPr lang="ru-RU" dirty="0"/>
          </a:p>
        </p:txBody>
      </p:sp>
      <p:sp>
        <p:nvSpPr>
          <p:cNvPr id="3" name="Объект 2"/>
          <p:cNvSpPr>
            <a:spLocks noGrp="1"/>
          </p:cNvSpPr>
          <p:nvPr>
            <p:ph idx="1"/>
          </p:nvPr>
        </p:nvSpPr>
        <p:spPr>
          <a:xfrm>
            <a:off x="457200" y="980728"/>
            <a:ext cx="8229600" cy="5145435"/>
          </a:xfrm>
        </p:spPr>
        <p:txBody>
          <a:bodyPr>
            <a:noAutofit/>
          </a:bodyPr>
          <a:lstStyle/>
          <a:p>
            <a:pPr marL="0" indent="0" algn="ctr" fontAlgn="base">
              <a:buNone/>
            </a:pPr>
            <a:r>
              <a:rPr lang="ru-RU" sz="2000" b="1" dirty="0" smtClean="0">
                <a:solidFill>
                  <a:srgbClr val="7030A0"/>
                </a:solidFill>
                <a:latin typeface="Times New Roman" panose="02020603050405020304" pitchFamily="18" charset="0"/>
                <a:cs typeface="Times New Roman" panose="02020603050405020304" pitchFamily="18" charset="0"/>
              </a:rPr>
              <a:t>На </a:t>
            </a:r>
            <a:r>
              <a:rPr lang="ru-RU" sz="2000" b="1" dirty="0">
                <a:solidFill>
                  <a:srgbClr val="7030A0"/>
                </a:solidFill>
                <a:latin typeface="Times New Roman" panose="02020603050405020304" pitchFamily="18" charset="0"/>
                <a:cs typeface="Times New Roman" panose="02020603050405020304" pitchFamily="18" charset="0"/>
              </a:rPr>
              <a:t>состояние произрастания, численности и видового состава первоцветов в естественном биоценозе влияют все экологические факторы: абиотические, биотические и антропогенные</a:t>
            </a:r>
            <a:r>
              <a:rPr lang="ru-RU" sz="2000" dirty="0" smtClean="0">
                <a:solidFill>
                  <a:srgbClr val="7030A0"/>
                </a:solidFill>
                <a:latin typeface="Times New Roman" panose="02020603050405020304" pitchFamily="18" charset="0"/>
                <a:cs typeface="Times New Roman" panose="02020603050405020304" pitchFamily="18" charset="0"/>
              </a:rPr>
              <a:t>.</a:t>
            </a:r>
          </a:p>
          <a:p>
            <a:pPr marL="0" indent="0" algn="just" fontAlgn="base">
              <a:buNone/>
            </a:pPr>
            <a:endParaRPr lang="ru-RU" sz="2000" dirty="0" smtClean="0">
              <a:solidFill>
                <a:srgbClr val="7030A0"/>
              </a:solidFill>
              <a:latin typeface="Times New Roman" panose="02020603050405020304" pitchFamily="18" charset="0"/>
              <a:cs typeface="Times New Roman" panose="02020603050405020304" pitchFamily="18" charset="0"/>
            </a:endParaRPr>
          </a:p>
          <a:p>
            <a:pPr marL="0" indent="0" algn="just" fontAlgn="base">
              <a:buNone/>
            </a:pPr>
            <a:r>
              <a:rPr lang="ru-RU" sz="2000" dirty="0" smtClean="0">
                <a:solidFill>
                  <a:srgbClr val="7030A0"/>
                </a:solidFill>
                <a:latin typeface="Times New Roman" panose="02020603050405020304" pitchFamily="18" charset="0"/>
                <a:cs typeface="Times New Roman" panose="02020603050405020304" pitchFamily="18" charset="0"/>
              </a:rPr>
              <a:t>Если </a:t>
            </a:r>
            <a:r>
              <a:rPr lang="ru-RU" sz="2000" dirty="0">
                <a:solidFill>
                  <a:srgbClr val="7030A0"/>
                </a:solidFill>
                <a:latin typeface="Times New Roman" panose="02020603050405020304" pitchFamily="18" charset="0"/>
                <a:cs typeface="Times New Roman" panose="02020603050405020304" pitchFamily="18" charset="0"/>
              </a:rPr>
              <a:t>к воздействию, иногда даже достаточно сильному, со стороны абиотических факторов первоцветы имеют выработанную многими тысячелетиями устойчивость, то гораздо труднее растениям справиться с влиянием антропогенного фактора. Человек может нанести непоправимый ущерб растительным сообществам в силу хозяйственной деятельности (распашка земель, вырубка лесов, строительство, использование автотранспорта, ядохимикатов, чрезмерный выпас скота), неконтролируемых действий по сбору лекарственных трав, среди которых есть и первоцветы, а также несанкционированного сбора первоцветов ради удовлетворения кратковременного эстетического наслаждения от собранных первых весенних букетиков.</a:t>
            </a:r>
          </a:p>
          <a:p>
            <a:pPr algn="just"/>
            <a:endParaRPr lang="ru-RU" sz="2400" dirty="0">
              <a:solidFill>
                <a:srgbClr val="7030A0"/>
              </a:solidFill>
              <a:latin typeface="Times New Roman" panose="02020603050405020304" pitchFamily="18" charset="0"/>
              <a:cs typeface="Times New Roman" panose="02020603050405020304" pitchFamily="18" charset="0"/>
            </a:endParaRPr>
          </a:p>
          <a:p>
            <a:pPr algn="just"/>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34614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1000108"/>
            <a:ext cx="8215370" cy="369332"/>
          </a:xfrm>
          <a:prstGeom prst="rect">
            <a:avLst/>
          </a:prstGeom>
        </p:spPr>
        <p:txBody>
          <a:bodyPr wrap="square">
            <a:spAutoFit/>
          </a:bodyPr>
          <a:lstStyle/>
          <a:p>
            <a:endParaRPr lang="ru-RU" dirty="0"/>
          </a:p>
        </p:txBody>
      </p:sp>
      <p:sp>
        <p:nvSpPr>
          <p:cNvPr id="4" name="TextBox 3"/>
          <p:cNvSpPr txBox="1"/>
          <p:nvPr/>
        </p:nvSpPr>
        <p:spPr>
          <a:xfrm>
            <a:off x="755576" y="292222"/>
            <a:ext cx="7488832" cy="2862322"/>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000" b="1" dirty="0" smtClean="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СПАСИБО ЗА ВНИМАНИЕ!!!</a:t>
            </a:r>
          </a:p>
          <a:p>
            <a:pPr algn="ctr"/>
            <a:endParaRPr lang="ru-RU" sz="6000"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endParaRPr>
          </a:p>
          <a:p>
            <a:pPr algn="ctr"/>
            <a:endParaRPr lang="ru-RU" sz="6000"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endParaRPr>
          </a:p>
        </p:txBody>
      </p:sp>
      <p:pic>
        <p:nvPicPr>
          <p:cNvPr id="3076" name="Picture 4" descr="https://www.saulesgele.lt/wp-content/uploads/2020/01/irisai45-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442961"/>
            <a:ext cx="4032448" cy="4838938"/>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solidFill>
                  <a:srgbClr val="7030A0"/>
                </a:solidFill>
                <a:latin typeface="Times New Roman" panose="02020603050405020304" pitchFamily="18" charset="0"/>
                <a:cs typeface="Times New Roman" panose="02020603050405020304" pitchFamily="18" charset="0"/>
              </a:rPr>
              <a:t>Ирис </a:t>
            </a:r>
            <a:r>
              <a:rPr lang="ru-RU" b="1" dirty="0">
                <a:solidFill>
                  <a:srgbClr val="7030A0"/>
                </a:solidFill>
                <a:latin typeface="Times New Roman" panose="02020603050405020304" pitchFamily="18" charset="0"/>
                <a:cs typeface="Times New Roman" panose="02020603050405020304" pitchFamily="18" charset="0"/>
              </a:rPr>
              <a:t>карликовый, </a:t>
            </a:r>
            <a:r>
              <a:rPr lang="ru-RU" b="1" dirty="0" smtClean="0">
                <a:solidFill>
                  <a:srgbClr val="7030A0"/>
                </a:solidFill>
                <a:latin typeface="Times New Roman" panose="02020603050405020304" pitchFamily="18" charset="0"/>
                <a:cs typeface="Times New Roman" panose="02020603050405020304" pitchFamily="18" charset="0"/>
              </a:rPr>
              <a:t/>
            </a:r>
            <a:br>
              <a:rPr lang="ru-RU" b="1" dirty="0" smtClean="0">
                <a:solidFill>
                  <a:srgbClr val="7030A0"/>
                </a:solidFill>
                <a:latin typeface="Times New Roman" panose="02020603050405020304" pitchFamily="18" charset="0"/>
                <a:cs typeface="Times New Roman" panose="02020603050405020304" pitchFamily="18" charset="0"/>
              </a:rPr>
            </a:br>
            <a:r>
              <a:rPr lang="ru-RU" b="1" dirty="0" smtClean="0">
                <a:solidFill>
                  <a:srgbClr val="7030A0"/>
                </a:solidFill>
                <a:latin typeface="Times New Roman" panose="02020603050405020304" pitchFamily="18" charset="0"/>
                <a:cs typeface="Times New Roman" panose="02020603050405020304" pitchFamily="18" charset="0"/>
              </a:rPr>
              <a:t>или </a:t>
            </a:r>
            <a:r>
              <a:rPr lang="ru-RU" b="1" dirty="0">
                <a:solidFill>
                  <a:srgbClr val="7030A0"/>
                </a:solidFill>
                <a:latin typeface="Times New Roman" panose="02020603050405020304" pitchFamily="18" charset="0"/>
                <a:cs typeface="Times New Roman" panose="02020603050405020304" pitchFamily="18" charset="0"/>
              </a:rPr>
              <a:t>Касатик карликовый</a:t>
            </a:r>
            <a:r>
              <a:rPr lang="ru-RU" dirty="0">
                <a:solidFill>
                  <a:srgbClr val="7030A0"/>
                </a:solidFill>
                <a:latin typeface="Times New Roman" panose="02020603050405020304" pitchFamily="18" charset="0"/>
                <a:cs typeface="Times New Roman" panose="02020603050405020304" pitchFamily="18" charset="0"/>
              </a:rPr>
              <a:t/>
            </a:r>
            <a:br>
              <a:rPr lang="ru-RU" dirty="0">
                <a:solidFill>
                  <a:srgbClr val="7030A0"/>
                </a:solidFill>
                <a:latin typeface="Times New Roman" panose="02020603050405020304" pitchFamily="18" charset="0"/>
                <a:cs typeface="Times New Roman" panose="02020603050405020304" pitchFamily="18" charset="0"/>
              </a:rPr>
            </a:br>
            <a:endParaRPr lang="ru-RU"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436096" y="1600200"/>
            <a:ext cx="3600400" cy="4525963"/>
          </a:xfrm>
        </p:spPr>
        <p:txBody>
          <a:bodyPr>
            <a:normAutofit fontScale="25000" lnSpcReduction="20000"/>
          </a:bodyPr>
          <a:lstStyle/>
          <a:p>
            <a:pPr marL="0" indent="0">
              <a:buNone/>
            </a:pPr>
            <a:r>
              <a:rPr lang="ru-RU" sz="5600" dirty="0">
                <a:solidFill>
                  <a:schemeClr val="accent4">
                    <a:lumMod val="50000"/>
                  </a:schemeClr>
                </a:solidFill>
                <a:latin typeface="Times New Roman" panose="02020603050405020304" pitchFamily="18" charset="0"/>
                <a:cs typeface="Times New Roman" panose="02020603050405020304" pitchFamily="18" charset="0"/>
              </a:rPr>
              <a:t>Многолетнее корневищное растение рода Ирис (</a:t>
            </a:r>
            <a:r>
              <a:rPr lang="ru-RU" sz="5600" dirty="0" err="1">
                <a:solidFill>
                  <a:schemeClr val="accent4">
                    <a:lumMod val="50000"/>
                  </a:schemeClr>
                </a:solidFill>
                <a:latin typeface="Times New Roman" panose="02020603050405020304" pitchFamily="18" charset="0"/>
                <a:cs typeface="Times New Roman" panose="02020603050405020304" pitchFamily="18" charset="0"/>
              </a:rPr>
              <a:t>Iris</a:t>
            </a:r>
            <a:r>
              <a:rPr lang="ru-RU" sz="5600" dirty="0">
                <a:solidFill>
                  <a:schemeClr val="accent4">
                    <a:lumMod val="50000"/>
                  </a:schemeClr>
                </a:solidFill>
                <a:latin typeface="Times New Roman" panose="02020603050405020304" pitchFamily="18" charset="0"/>
                <a:cs typeface="Times New Roman" panose="02020603050405020304" pitchFamily="18" charset="0"/>
              </a:rPr>
              <a:t>), семейства Ирисовые (</a:t>
            </a:r>
            <a:r>
              <a:rPr lang="ru-RU" sz="5600" dirty="0" err="1">
                <a:solidFill>
                  <a:schemeClr val="accent4">
                    <a:lumMod val="50000"/>
                  </a:schemeClr>
                </a:solidFill>
                <a:latin typeface="Times New Roman" panose="02020603050405020304" pitchFamily="18" charset="0"/>
                <a:cs typeface="Times New Roman" panose="02020603050405020304" pitchFamily="18" charset="0"/>
              </a:rPr>
              <a:t>Iridaceae</a:t>
            </a:r>
            <a:r>
              <a:rPr lang="ru-RU" sz="5600" dirty="0">
                <a:solidFill>
                  <a:schemeClr val="accent4">
                    <a:lumMod val="50000"/>
                  </a:schemeClr>
                </a:solidFill>
                <a:latin typeface="Times New Roman" panose="02020603050405020304" pitchFamily="18" charset="0"/>
                <a:cs typeface="Times New Roman" panose="02020603050405020304" pitchFamily="18" charset="0"/>
              </a:rPr>
              <a:t>).</a:t>
            </a:r>
          </a:p>
          <a:p>
            <a:pPr marL="0" indent="0">
              <a:buNone/>
            </a:pPr>
            <a:r>
              <a:rPr lang="ru-RU" sz="5600" dirty="0" err="1">
                <a:solidFill>
                  <a:schemeClr val="accent4">
                    <a:lumMod val="50000"/>
                  </a:schemeClr>
                </a:solidFill>
                <a:latin typeface="Times New Roman" panose="02020603050405020304" pitchFamily="18" charset="0"/>
                <a:cs typeface="Times New Roman" panose="02020603050405020304" pitchFamily="18" charset="0"/>
              </a:rPr>
              <a:t>Западнономадийский</a:t>
            </a:r>
            <a:r>
              <a:rPr lang="ru-RU" sz="5600" dirty="0">
                <a:solidFill>
                  <a:schemeClr val="accent4">
                    <a:lumMod val="50000"/>
                  </a:schemeClr>
                </a:solidFill>
                <a:latin typeface="Times New Roman" panose="02020603050405020304" pitchFamily="18" charset="0"/>
                <a:cs typeface="Times New Roman" panose="02020603050405020304" pitchFamily="18" charset="0"/>
              </a:rPr>
              <a:t> вид. Произрастает в Малой Азии, в Центральной и Восточной Европе, на Украине, в Молдавии, Крыму, на Кавказе, на европейской части России, до границ степной зоны. Растёт в степных и каштановых почвах и на солонцеватых лугах.</a:t>
            </a:r>
          </a:p>
          <a:p>
            <a:pPr marL="0" indent="0">
              <a:buNone/>
            </a:pPr>
            <a:r>
              <a:rPr lang="ru-RU" sz="5600" dirty="0">
                <a:solidFill>
                  <a:schemeClr val="accent4">
                    <a:lumMod val="50000"/>
                  </a:schemeClr>
                </a:solidFill>
                <a:latin typeface="Times New Roman" panose="02020603050405020304" pitchFamily="18" charset="0"/>
                <a:cs typeface="Times New Roman" panose="02020603050405020304" pitchFamily="18" charset="0"/>
              </a:rPr>
              <a:t>Сорта карликовых ирисов, к сожалению, мало у нас распространены.</a:t>
            </a:r>
          </a:p>
          <a:p>
            <a:pPr marL="0" indent="0">
              <a:buNone/>
            </a:pPr>
            <a:r>
              <a:rPr lang="ru-RU" sz="5600" dirty="0">
                <a:solidFill>
                  <a:schemeClr val="accent4">
                    <a:lumMod val="50000"/>
                  </a:schemeClr>
                </a:solidFill>
                <a:latin typeface="Times New Roman" panose="02020603050405020304" pitchFamily="18" charset="0"/>
                <a:cs typeface="Times New Roman" panose="02020603050405020304" pitchFamily="18" charset="0"/>
              </a:rPr>
              <a:t>Однако они хороши для озеленения: менее капризны, быстрее разрастаются, образуя эффектные плотные компактные кусты уже через 2 года после посадки, обильно и рано цветут, опережая высокорослые сорта примерно на 2 недели.</a:t>
            </a:r>
          </a:p>
          <a:p>
            <a:pPr marL="0" indent="0">
              <a:buNone/>
            </a:pPr>
            <a:r>
              <a:rPr lang="ru-RU" sz="5600" dirty="0">
                <a:solidFill>
                  <a:schemeClr val="accent4">
                    <a:lumMod val="50000"/>
                  </a:schemeClr>
                </a:solidFill>
                <a:latin typeface="Times New Roman" panose="02020603050405020304" pitchFamily="18" charset="0"/>
                <a:cs typeface="Times New Roman" panose="02020603050405020304" pitchFamily="18" charset="0"/>
              </a:rPr>
              <a:t>Их листва сохраняет декоративность до осени, чего не скажешь о большинстве высокорослых сортов.</a:t>
            </a:r>
          </a:p>
          <a:p>
            <a:pPr marL="0" indent="0">
              <a:buNone/>
            </a:pPr>
            <a:r>
              <a:rPr lang="ru-RU" sz="5600" dirty="0">
                <a:solidFill>
                  <a:schemeClr val="accent4">
                    <a:lumMod val="50000"/>
                  </a:schemeClr>
                </a:solidFill>
                <a:latin typeface="Times New Roman" panose="02020603050405020304" pitchFamily="18" charset="0"/>
                <a:cs typeface="Times New Roman" panose="02020603050405020304" pitchFamily="18" charset="0"/>
              </a:rPr>
              <a:t>Они хороши для обсадки дорожек, при посадке самостоятельными группами на фоне газона, а также при создании смешанных композиций со среднерослыми. высокорослыми ирисами и с другими декоративными многолетниками.</a:t>
            </a:r>
          </a:p>
          <a:p>
            <a:endParaRPr lang="ru-RU" dirty="0"/>
          </a:p>
        </p:txBody>
      </p:sp>
      <p:pic>
        <p:nvPicPr>
          <p:cNvPr id="6146" name="Picture 2" descr="https://i.pinimg.com/originals/1d/75/90/1d7590cf295b9e9a8dcfdbf7548b9ee8.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35220" y="1772816"/>
            <a:ext cx="5088566" cy="3816424"/>
          </a:xfrm>
          <a:prstGeom prst="rect">
            <a:avLst/>
          </a:prstGeom>
          <a:noFill/>
          <a:ln w="57150">
            <a:solidFill>
              <a:srgbClr val="9933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936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solidFill>
                  <a:srgbClr val="7030A0"/>
                </a:solidFill>
                <a:latin typeface="Times New Roman" panose="02020603050405020304" pitchFamily="18" charset="0"/>
                <a:cs typeface="Times New Roman" panose="02020603050405020304" pitchFamily="18" charset="0"/>
              </a:rPr>
              <a:t>Ирис </a:t>
            </a:r>
            <a:r>
              <a:rPr lang="ru-RU" b="1" dirty="0">
                <a:solidFill>
                  <a:srgbClr val="7030A0"/>
                </a:solidFill>
                <a:latin typeface="Times New Roman" panose="02020603050405020304" pitchFamily="18" charset="0"/>
                <a:cs typeface="Times New Roman" panose="02020603050405020304" pitchFamily="18" charset="0"/>
              </a:rPr>
              <a:t>песчаный, </a:t>
            </a:r>
            <a:r>
              <a:rPr lang="ru-RU" b="1" dirty="0" smtClean="0">
                <a:solidFill>
                  <a:srgbClr val="7030A0"/>
                </a:solidFill>
                <a:latin typeface="Times New Roman" panose="02020603050405020304" pitchFamily="18" charset="0"/>
                <a:cs typeface="Times New Roman" panose="02020603050405020304" pitchFamily="18" charset="0"/>
              </a:rPr>
              <a:t/>
            </a:r>
            <a:br>
              <a:rPr lang="ru-RU" b="1" dirty="0" smtClean="0">
                <a:solidFill>
                  <a:srgbClr val="7030A0"/>
                </a:solidFill>
                <a:latin typeface="Times New Roman" panose="02020603050405020304" pitchFamily="18" charset="0"/>
                <a:cs typeface="Times New Roman" panose="02020603050405020304" pitchFamily="18" charset="0"/>
              </a:rPr>
            </a:br>
            <a:r>
              <a:rPr lang="ru-RU" b="1" dirty="0" smtClean="0">
                <a:solidFill>
                  <a:srgbClr val="7030A0"/>
                </a:solidFill>
                <a:latin typeface="Times New Roman" panose="02020603050405020304" pitchFamily="18" charset="0"/>
                <a:cs typeface="Times New Roman" panose="02020603050405020304" pitchFamily="18" charset="0"/>
              </a:rPr>
              <a:t>или </a:t>
            </a:r>
            <a:r>
              <a:rPr lang="ru-RU" b="1" dirty="0">
                <a:solidFill>
                  <a:srgbClr val="7030A0"/>
                </a:solidFill>
                <a:latin typeface="Times New Roman" panose="02020603050405020304" pitchFamily="18" charset="0"/>
                <a:cs typeface="Times New Roman" panose="02020603050405020304" pitchFamily="18" charset="0"/>
              </a:rPr>
              <a:t>Касатик песчаный</a:t>
            </a:r>
            <a:r>
              <a:rPr lang="ru-RU" dirty="0">
                <a:solidFill>
                  <a:srgbClr val="7030A0"/>
                </a:solidFill>
                <a:latin typeface="Times New Roman" panose="02020603050405020304" pitchFamily="18" charset="0"/>
                <a:cs typeface="Times New Roman" panose="02020603050405020304" pitchFamily="18" charset="0"/>
              </a:rPr>
              <a:t/>
            </a:r>
            <a:br>
              <a:rPr lang="ru-RU" dirty="0">
                <a:solidFill>
                  <a:srgbClr val="7030A0"/>
                </a:solidFill>
                <a:latin typeface="Times New Roman" panose="02020603050405020304" pitchFamily="18" charset="0"/>
                <a:cs typeface="Times New Roman" panose="02020603050405020304" pitchFamily="18" charset="0"/>
              </a:rPr>
            </a:br>
            <a:endParaRPr lang="ru-RU"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4932040" y="1628800"/>
            <a:ext cx="4038600" cy="4525963"/>
          </a:xfrm>
        </p:spPr>
        <p:txBody>
          <a:bodyPr>
            <a:normAutofit fontScale="62500" lnSpcReduction="20000"/>
          </a:bodyPr>
          <a:lstStyle/>
          <a:p>
            <a:pPr marL="0" indent="0">
              <a:buNone/>
            </a:pPr>
            <a:endParaRPr lang="ru-RU" dirty="0" smtClean="0"/>
          </a:p>
          <a:p>
            <a:pPr marL="0" indent="0">
              <a:buNone/>
            </a:pPr>
            <a:endParaRPr lang="ru-RU" dirty="0"/>
          </a:p>
          <a:p>
            <a:pPr marL="0" indent="0">
              <a:buNone/>
            </a:pPr>
            <a:r>
              <a:rPr lang="ru-RU" dirty="0" smtClean="0">
                <a:solidFill>
                  <a:schemeClr val="accent4">
                    <a:lumMod val="50000"/>
                  </a:schemeClr>
                </a:solidFill>
                <a:latin typeface="Times New Roman" panose="02020603050405020304" pitchFamily="18" charset="0"/>
                <a:cs typeface="Times New Roman" panose="02020603050405020304" pitchFamily="18" charset="0"/>
              </a:rPr>
              <a:t>Ирис </a:t>
            </a:r>
            <a:r>
              <a:rPr lang="ru-RU" dirty="0">
                <a:solidFill>
                  <a:schemeClr val="accent4">
                    <a:lumMod val="50000"/>
                  </a:schemeClr>
                </a:solidFill>
                <a:latin typeface="Times New Roman" panose="02020603050405020304" pitchFamily="18" charset="0"/>
                <a:cs typeface="Times New Roman" panose="02020603050405020304" pitchFamily="18" charset="0"/>
              </a:rPr>
              <a:t>Песчаный или Касатик Песчаный. Многолетнее травянистое растение до 15см высотой, с коротким толстым корневищем и розетками сизоватых мечевидных листьев, семейства </a:t>
            </a:r>
            <a:r>
              <a:rPr lang="ru-RU" dirty="0" err="1">
                <a:solidFill>
                  <a:schemeClr val="accent4">
                    <a:lumMod val="50000"/>
                  </a:schemeClr>
                </a:solidFill>
                <a:latin typeface="Times New Roman" panose="02020603050405020304" pitchFamily="18" charset="0"/>
                <a:cs typeface="Times New Roman" panose="02020603050405020304" pitchFamily="18" charset="0"/>
              </a:rPr>
              <a:t>Касатиковых</a:t>
            </a:r>
            <a:r>
              <a:rPr lang="ru-RU" dirty="0">
                <a:solidFill>
                  <a:schemeClr val="accent4">
                    <a:lumMod val="50000"/>
                  </a:schemeClr>
                </a:solidFill>
                <a:latin typeface="Times New Roman" panose="02020603050405020304" pitchFamily="18" charset="0"/>
                <a:cs typeface="Times New Roman" panose="02020603050405020304" pitchFamily="18" charset="0"/>
              </a:rPr>
              <a:t>. Цветки в числе двух, желтые, на коротких цветоножках Растет на сохранившихся степных участках по склонам балок. Сок из корня ириса и отвары применяют, как обезболивающее средство при желудочно-кишечных коликах, головной боли, при бронхитах, воспалении лёгких, при увеличенных лимфоузлах.</a:t>
            </a:r>
          </a:p>
          <a:p>
            <a:endParaRPr lang="ru-RU" dirty="0"/>
          </a:p>
        </p:txBody>
      </p:sp>
      <p:pic>
        <p:nvPicPr>
          <p:cNvPr id="5" name="Объект 4" descr="https://www.plantarium.ru/dat/plants/0/032/164032_8135f6ed.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916832"/>
            <a:ext cx="4032448" cy="3744416"/>
          </a:xfrm>
          <a:prstGeom prst="rect">
            <a:avLst/>
          </a:prstGeom>
          <a:noFill/>
          <a:ln w="57150">
            <a:solidFill>
              <a:srgbClr val="9933FF"/>
            </a:solidFill>
          </a:ln>
        </p:spPr>
      </p:pic>
    </p:spTree>
    <p:extLst>
      <p:ext uri="{BB962C8B-B14F-4D97-AF65-F5344CB8AC3E}">
        <p14:creationId xmlns:p14="http://schemas.microsoft.com/office/powerpoint/2010/main" val="4101415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«Ирис карликовый и песчаный»</a:t>
            </a:r>
            <a: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
            </a:r>
            <a:b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br>
            <a:endParaRPr lang="ru-RU" dirty="0"/>
          </a:p>
        </p:txBody>
      </p:sp>
      <p:sp>
        <p:nvSpPr>
          <p:cNvPr id="4" name="Объект 3"/>
          <p:cNvSpPr>
            <a:spLocks noGrp="1"/>
          </p:cNvSpPr>
          <p:nvPr>
            <p:ph sz="half" idx="2"/>
          </p:nvPr>
        </p:nvSpPr>
        <p:spPr>
          <a:xfrm>
            <a:off x="5796136" y="1600200"/>
            <a:ext cx="2890664" cy="4525963"/>
          </a:xfrm>
        </p:spPr>
        <p:txBody>
          <a:bodyPr>
            <a:normAutofit/>
          </a:bodyPr>
          <a:lstStyle/>
          <a:p>
            <a:pPr marL="0" indent="0">
              <a:buNone/>
            </a:pPr>
            <a:r>
              <a:rPr lang="ru-RU" sz="1800" dirty="0">
                <a:solidFill>
                  <a:schemeClr val="accent4">
                    <a:lumMod val="50000"/>
                  </a:schemeClr>
                </a:solidFill>
                <a:latin typeface="Times New Roman" panose="02020603050405020304" pitchFamily="18" charset="0"/>
                <a:cs typeface="Times New Roman" panose="02020603050405020304" pitchFamily="18" charset="0"/>
              </a:rPr>
              <a:t>Ирис всегда привлекал внимание не только садоводов-любителей, но и людей, что специализируются на цветоводстве. Это растение радует глаз разнообразными формами и окрасками. Карликовый ирис цветет довольно непродолжительный период, однако, ландшафтные дизайнеры считают его одним из фаворитов на участке.</a:t>
            </a:r>
          </a:p>
          <a:p>
            <a:endParaRPr lang="ru-RU" dirty="0"/>
          </a:p>
        </p:txBody>
      </p:sp>
      <p:pic>
        <p:nvPicPr>
          <p:cNvPr id="5" name="Объект 4" descr="C:\Users\Я\Desktop\iris-karlikovyj-sorta-posadka-i-uhod-2.jpg"/>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57200" y="1700808"/>
            <a:ext cx="5122912" cy="4104456"/>
          </a:xfrm>
          <a:prstGeom prst="rect">
            <a:avLst/>
          </a:prstGeom>
          <a:noFill/>
          <a:ln w="57150">
            <a:solidFill>
              <a:srgbClr val="9933FF"/>
            </a:solidFill>
          </a:ln>
        </p:spPr>
      </p:pic>
    </p:spTree>
    <p:extLst>
      <p:ext uri="{BB962C8B-B14F-4D97-AF65-F5344CB8AC3E}">
        <p14:creationId xmlns:p14="http://schemas.microsoft.com/office/powerpoint/2010/main" val="2062569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normAutofit fontScale="90000"/>
          </a:bodyPr>
          <a:lstStyle/>
          <a:p>
            <a:r>
              <a:rPr lang="ru-RU" b="1" i="1" dirty="0" smtClean="0">
                <a:solidFill>
                  <a:srgbClr val="7030A0"/>
                </a:solidFill>
                <a:latin typeface="Times New Roman" panose="02020603050405020304" pitchFamily="18" charset="0"/>
                <a:cs typeface="Times New Roman" panose="02020603050405020304" pitchFamily="18" charset="0"/>
              </a:rPr>
              <a:t/>
            </a:r>
            <a:br>
              <a:rPr lang="ru-RU" b="1" i="1" dirty="0" smtClean="0">
                <a:solidFill>
                  <a:srgbClr val="7030A0"/>
                </a:solidFill>
                <a:latin typeface="Times New Roman" panose="02020603050405020304" pitchFamily="18" charset="0"/>
                <a:cs typeface="Times New Roman" panose="02020603050405020304" pitchFamily="18" charset="0"/>
              </a:rPr>
            </a:br>
            <a:r>
              <a:rPr lang="ru-RU" b="1" i="1" dirty="0" smtClean="0">
                <a:solidFill>
                  <a:srgbClr val="7030A0"/>
                </a:solidFill>
                <a:latin typeface="Times New Roman" panose="02020603050405020304" pitchFamily="18" charset="0"/>
                <a:cs typeface="Times New Roman" panose="02020603050405020304" pitchFamily="18" charset="0"/>
              </a:rPr>
              <a:t>Описание</a:t>
            </a:r>
            <a:r>
              <a:rPr lang="ru-RU" b="1" i="1" dirty="0">
                <a:solidFill>
                  <a:srgbClr val="7030A0"/>
                </a:solidFill>
                <a:latin typeface="Times New Roman" panose="02020603050405020304" pitchFamily="18" charset="0"/>
                <a:cs typeface="Times New Roman" panose="02020603050405020304" pitchFamily="18" charset="0"/>
              </a:rPr>
              <a:t/>
            </a:r>
            <a:br>
              <a:rPr lang="ru-RU" b="1" i="1" dirty="0">
                <a:solidFill>
                  <a:srgbClr val="7030A0"/>
                </a:solidFill>
                <a:latin typeface="Times New Roman" panose="02020603050405020304" pitchFamily="18" charset="0"/>
                <a:cs typeface="Times New Roman" panose="02020603050405020304" pitchFamily="18" charset="0"/>
              </a:rPr>
            </a:br>
            <a:endParaRPr lang="ru-RU" i="1" dirty="0">
              <a:solidFill>
                <a:srgbClr val="7030A0"/>
              </a:solidFill>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5364088" y="1124744"/>
            <a:ext cx="3600400" cy="5400600"/>
          </a:xfrm>
        </p:spPr>
        <p:txBody>
          <a:bodyPr>
            <a:normAutofit fontScale="47500" lnSpcReduction="20000"/>
          </a:bodyPr>
          <a:lstStyle/>
          <a:p>
            <a:pPr marL="0" indent="0" fontAlgn="base">
              <a:buNone/>
            </a:pPr>
            <a:r>
              <a:rPr lang="ru-RU" sz="2900" dirty="0">
                <a:solidFill>
                  <a:srgbClr val="7030A0"/>
                </a:solidFill>
                <a:latin typeface="Times New Roman" panose="02020603050405020304" pitchFamily="18" charset="0"/>
                <a:cs typeface="Times New Roman" panose="02020603050405020304" pitchFamily="18" charset="0"/>
              </a:rPr>
              <a:t>Ирис карликовый – это низкий вид растения, он способен вырасти до 40 сантиметров в высоту. Наиболее распространенными считаются 20-сантиметровые кусты. Несмотря на маленькие размеры, при цветении они по красоте не уступают своим высокорослым собратьям. Лепестки цветоноса могут быть окрашены фиолетовым, сиреневым, желтым и многими другими цветами. На одном кустарнике вырастает множество побегов, по этой причине карликовые ирисы выглядят обильными и пестрыми. Карликам также присуща неприхотливость и простота в уходе. </a:t>
            </a:r>
            <a:r>
              <a:rPr lang="ru-RU" sz="2900" b="1" dirty="0">
                <a:solidFill>
                  <a:srgbClr val="7030A0"/>
                </a:solidFill>
                <a:latin typeface="Times New Roman" panose="02020603050405020304" pitchFamily="18" charset="0"/>
                <a:cs typeface="Times New Roman" panose="02020603050405020304" pitchFamily="18" charset="0"/>
              </a:rPr>
              <a:t>Основными характеристиками ириса невысокого роста можно назвать следующие:</a:t>
            </a:r>
            <a:endParaRPr lang="ru-RU" sz="2900" dirty="0">
              <a:solidFill>
                <a:srgbClr val="7030A0"/>
              </a:solidFill>
              <a:latin typeface="Times New Roman" panose="02020603050405020304" pitchFamily="18" charset="0"/>
              <a:cs typeface="Times New Roman" panose="02020603050405020304" pitchFamily="18" charset="0"/>
            </a:endParaRPr>
          </a:p>
          <a:p>
            <a:pPr lvl="0" fontAlgn="base"/>
            <a:r>
              <a:rPr lang="ru-RU" sz="2900" dirty="0">
                <a:solidFill>
                  <a:srgbClr val="7030A0"/>
                </a:solidFill>
                <a:latin typeface="Times New Roman" panose="02020603050405020304" pitchFamily="18" charset="0"/>
                <a:cs typeface="Times New Roman" panose="02020603050405020304" pitchFamily="18" charset="0"/>
              </a:rPr>
              <a:t>красочность соцветий, эффектность листочков;</a:t>
            </a:r>
          </a:p>
          <a:p>
            <a:pPr lvl="0" fontAlgn="base"/>
            <a:r>
              <a:rPr lang="ru-RU" sz="2900" dirty="0">
                <a:solidFill>
                  <a:srgbClr val="7030A0"/>
                </a:solidFill>
                <a:latin typeface="Times New Roman" panose="02020603050405020304" pitchFamily="18" charset="0"/>
                <a:cs typeface="Times New Roman" panose="02020603050405020304" pitchFamily="18" charset="0"/>
              </a:rPr>
              <a:t>красота внешнего вида на протяжении сезона;</a:t>
            </a:r>
          </a:p>
          <a:p>
            <a:pPr lvl="0" fontAlgn="base"/>
            <a:r>
              <a:rPr lang="ru-RU" sz="2900" dirty="0">
                <a:solidFill>
                  <a:srgbClr val="7030A0"/>
                </a:solidFill>
                <a:latin typeface="Times New Roman" panose="02020603050405020304" pitchFamily="18" charset="0"/>
                <a:cs typeface="Times New Roman" panose="02020603050405020304" pitchFamily="18" charset="0"/>
              </a:rPr>
              <a:t>быстрота </a:t>
            </a:r>
            <a:r>
              <a:rPr lang="ru-RU" sz="2900" dirty="0" err="1">
                <a:solidFill>
                  <a:srgbClr val="7030A0"/>
                </a:solidFill>
                <a:latin typeface="Times New Roman" panose="02020603050405020304" pitchFamily="18" charset="0"/>
                <a:cs typeface="Times New Roman" panose="02020603050405020304" pitchFamily="18" charset="0"/>
              </a:rPr>
              <a:t>бутонизации</a:t>
            </a:r>
            <a:r>
              <a:rPr lang="ru-RU" sz="2900" dirty="0">
                <a:solidFill>
                  <a:srgbClr val="7030A0"/>
                </a:solidFill>
                <a:latin typeface="Times New Roman" panose="02020603050405020304" pitchFamily="18" charset="0"/>
                <a:cs typeface="Times New Roman" panose="02020603050405020304" pitchFamily="18" charset="0"/>
              </a:rPr>
              <a:t>;</a:t>
            </a:r>
          </a:p>
          <a:p>
            <a:pPr lvl="0" fontAlgn="base"/>
            <a:r>
              <a:rPr lang="ru-RU" sz="2900" dirty="0">
                <a:solidFill>
                  <a:srgbClr val="7030A0"/>
                </a:solidFill>
                <a:latin typeface="Times New Roman" panose="02020603050405020304" pitchFamily="18" charset="0"/>
                <a:cs typeface="Times New Roman" panose="02020603050405020304" pitchFamily="18" charset="0"/>
              </a:rPr>
              <a:t>начало цветения происходит на несколько недель раньше, нежели у высокорослых представителей;</a:t>
            </a:r>
          </a:p>
          <a:p>
            <a:pPr lvl="0" fontAlgn="base"/>
            <a:r>
              <a:rPr lang="ru-RU" sz="2900" dirty="0">
                <a:solidFill>
                  <a:srgbClr val="7030A0"/>
                </a:solidFill>
                <a:latin typeface="Times New Roman" panose="02020603050405020304" pitchFamily="18" charset="0"/>
                <a:cs typeface="Times New Roman" panose="02020603050405020304" pitchFamily="18" charset="0"/>
              </a:rPr>
              <a:t>обильность бутонов;</a:t>
            </a:r>
          </a:p>
          <a:p>
            <a:pPr lvl="0" fontAlgn="base"/>
            <a:r>
              <a:rPr lang="ru-RU" sz="2900" dirty="0">
                <a:solidFill>
                  <a:srgbClr val="7030A0"/>
                </a:solidFill>
                <a:latin typeface="Times New Roman" panose="02020603050405020304" pitchFamily="18" charset="0"/>
                <a:cs typeface="Times New Roman" panose="02020603050405020304" pitchFamily="18" charset="0"/>
              </a:rPr>
              <a:t>выносливость.</a:t>
            </a:r>
          </a:p>
          <a:p>
            <a:pPr marL="0" indent="0">
              <a:buNone/>
            </a:pPr>
            <a:endParaRPr lang="ru-RU" dirty="0"/>
          </a:p>
        </p:txBody>
      </p:sp>
      <p:pic>
        <p:nvPicPr>
          <p:cNvPr id="5" name="Объект 4" descr="C:\Users\Я\Desktop\iris-karlikovyj-sorta-posadka-i-uhod-3.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1101638"/>
            <a:ext cx="3672408" cy="2736304"/>
          </a:xfrm>
          <a:prstGeom prst="rect">
            <a:avLst/>
          </a:prstGeom>
          <a:noFill/>
          <a:ln w="57150">
            <a:solidFill>
              <a:srgbClr val="9933FF"/>
            </a:solidFill>
          </a:ln>
        </p:spPr>
      </p:pic>
      <p:pic>
        <p:nvPicPr>
          <p:cNvPr id="6" name="Рисунок 5" descr="C:\Users\Я\Desktop\iris-karlikovyj-sorta-posadka-i-uhod-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8" y="4077072"/>
            <a:ext cx="3672408" cy="2574349"/>
          </a:xfrm>
          <a:prstGeom prst="rect">
            <a:avLst/>
          </a:prstGeom>
          <a:noFill/>
          <a:ln w="57150">
            <a:solidFill>
              <a:srgbClr val="9933FF"/>
            </a:solidFill>
          </a:ln>
        </p:spPr>
      </p:pic>
    </p:spTree>
    <p:extLst>
      <p:ext uri="{BB962C8B-B14F-4D97-AF65-F5344CB8AC3E}">
        <p14:creationId xmlns:p14="http://schemas.microsoft.com/office/powerpoint/2010/main" val="68522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ln w="11430">
                  <a:solidFill>
                    <a:srgbClr val="660066"/>
                  </a:solidFill>
                </a:ln>
                <a:solidFill>
                  <a:srgbClr val="9900CC"/>
                </a:solidFill>
                <a:effectLst>
                  <a:outerShdw blurRad="50800" dist="39000" dir="5460000" algn="tl">
                    <a:srgbClr val="000000">
                      <a:alpha val="38000"/>
                    </a:srgbClr>
                  </a:outerShdw>
                </a:effectLst>
                <a:latin typeface="a_RomanusTitul" pitchFamily="82" charset="-52"/>
              </a:rPr>
              <a:t>«Ирис карликовый и песчаный»</a:t>
            </a:r>
            <a: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t/>
            </a:r>
            <a:br>
              <a:rPr lang="ru-RU" b="1" dirty="0">
                <a:ln w="11430">
                  <a:solidFill>
                    <a:srgbClr val="660066"/>
                  </a:solidFill>
                </a:ln>
                <a:solidFill>
                  <a:schemeClr val="accent6">
                    <a:lumMod val="75000"/>
                  </a:schemeClr>
                </a:solidFill>
                <a:effectLst>
                  <a:outerShdw blurRad="50800" dist="39000" dir="5460000" algn="tl">
                    <a:srgbClr val="000000">
                      <a:alpha val="38000"/>
                    </a:srgbClr>
                  </a:outerShdw>
                </a:effectLst>
                <a:latin typeface="a_RomanusTitul" pitchFamily="82" charset="-52"/>
              </a:rPr>
            </a:br>
            <a:endParaRPr lang="ru-RU" dirty="0"/>
          </a:p>
        </p:txBody>
      </p:sp>
      <p:sp>
        <p:nvSpPr>
          <p:cNvPr id="4" name="Объект 3"/>
          <p:cNvSpPr>
            <a:spLocks noGrp="1"/>
          </p:cNvSpPr>
          <p:nvPr>
            <p:ph sz="half" idx="2"/>
          </p:nvPr>
        </p:nvSpPr>
        <p:spPr>
          <a:xfrm>
            <a:off x="5868144" y="1124744"/>
            <a:ext cx="2818655" cy="5001419"/>
          </a:xfrm>
        </p:spPr>
        <p:txBody>
          <a:bodyPr>
            <a:normAutofit/>
          </a:bodyPr>
          <a:lstStyle/>
          <a:p>
            <a:pPr marL="0" indent="0" algn="just">
              <a:buNone/>
            </a:pPr>
            <a:r>
              <a:rPr lang="ru-RU" sz="1500" dirty="0">
                <a:solidFill>
                  <a:schemeClr val="accent4">
                    <a:lumMod val="75000"/>
                  </a:schemeClr>
                </a:solidFill>
                <a:latin typeface="Times New Roman" panose="02020603050405020304" pitchFamily="18" charset="0"/>
                <a:cs typeface="Times New Roman" panose="02020603050405020304" pitchFamily="18" charset="0"/>
              </a:rPr>
              <a:t>В настоящее время известно более 10 тысяч сортов ириса. Селекционеры много работали, чтобы цветоводы могли использовать ирисовое разнообразие при оформлении территорий. Приведем названия и описание популярных сортов карликового ириса.</a:t>
            </a:r>
          </a:p>
          <a:p>
            <a:endParaRPr lang="ru-RU" dirty="0"/>
          </a:p>
        </p:txBody>
      </p:sp>
      <p:pic>
        <p:nvPicPr>
          <p:cNvPr id="5" name="Объект 4" descr="https://stroy-podskazka.ru/images/article/orig/2019/07/iris-karlikovyj-sorta-posadka-i-uhod-21.jpg"/>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052736"/>
            <a:ext cx="4320480" cy="2232248"/>
          </a:xfrm>
          <a:prstGeom prst="rect">
            <a:avLst/>
          </a:prstGeom>
          <a:noFill/>
          <a:ln w="57150">
            <a:solidFill>
              <a:srgbClr val="7030A0"/>
            </a:solidFill>
          </a:ln>
        </p:spPr>
      </p:pic>
      <p:pic>
        <p:nvPicPr>
          <p:cNvPr id="6" name="Рисунок 5" descr="https://stroy-podskazka.ru/images/article/orig/2019/07/iris-karlikovyj-sorta-posadka-i-uhod-26.jpg"/>
          <p:cNvPicPr/>
          <p:nvPr/>
        </p:nvPicPr>
        <p:blipFill>
          <a:blip r:embed="rId3">
            <a:extLst>
              <a:ext uri="{28A0092B-C50C-407E-A947-70E740481C1C}">
                <a14:useLocalDpi xmlns:a14="http://schemas.microsoft.com/office/drawing/2010/main" val="0"/>
              </a:ext>
            </a:extLst>
          </a:blip>
          <a:srcRect/>
          <a:stretch>
            <a:fillRect/>
          </a:stretch>
        </p:blipFill>
        <p:spPr bwMode="auto">
          <a:xfrm>
            <a:off x="827584" y="3428998"/>
            <a:ext cx="4320480" cy="3024337"/>
          </a:xfrm>
          <a:prstGeom prst="rect">
            <a:avLst/>
          </a:prstGeom>
          <a:noFill/>
          <a:ln w="57150">
            <a:solidFill>
              <a:srgbClr val="7030A0"/>
            </a:solidFill>
          </a:ln>
        </p:spPr>
      </p:pic>
    </p:spTree>
    <p:extLst>
      <p:ext uri="{BB962C8B-B14F-4D97-AF65-F5344CB8AC3E}">
        <p14:creationId xmlns:p14="http://schemas.microsoft.com/office/powerpoint/2010/main" val="196079183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433</TotalTime>
  <Words>2558</Words>
  <Application>Microsoft Office PowerPoint</Application>
  <PresentationFormat>Экран (4:3)</PresentationFormat>
  <Paragraphs>237</Paragraphs>
  <Slides>43</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43</vt:i4>
      </vt:variant>
    </vt:vector>
  </HeadingPairs>
  <TitlesOfParts>
    <vt:vector size="49" baseType="lpstr">
      <vt:lpstr>a_RomanusTitul</vt:lpstr>
      <vt:lpstr>Arial</vt:lpstr>
      <vt:lpstr>Calibri</vt:lpstr>
      <vt:lpstr>Monotype Corsiva</vt:lpstr>
      <vt:lpstr>Times New Roman</vt:lpstr>
      <vt:lpstr>Тема Office</vt:lpstr>
      <vt:lpstr>Презентация PowerPoint</vt:lpstr>
      <vt:lpstr>«Первоцветы Воронежской области»  «Ирис карликовый и песчаный» </vt:lpstr>
      <vt:lpstr>                     «Первоцветы Воронежской области»     Первоцветами называют растения, цветущие весной первыми. Некоторые из них зацветают еще до полного таяния снега, например гусиный лук и мать-и-мачеха. Зачем же эти цветы так торопятся, почему не дожидаются устойчивого тепла? Дело в том, что между растениями, как и между животными, идет постоянная конкуренция. Животные конкурируют за пищу, места обитания, самок, а растения – за свет и насекомых опылителей. Это и есть главный секрет первых весенних цветов: они торопятся вырасти и отцвести пока в лесу, в лугах и степях еще пусто и серо от прошлогодней травы и листвы. Именно в это короткое время – с конца марта до начала мая у первоцветов есть их личное время на рост и размножение. Природные часы не стоят на месте: очень скоро в лесу распустятся листья на деревьях и станет совсем сумрачно, на лугу и в степи вырастут другие, более мощные травы и тоже закроют солнце. Вот и торопятся первые цветы весны показаться на глаза, оживляя своими яркими пятнами апрельскую землю.</vt:lpstr>
      <vt:lpstr>На земле исчезают цветы. С каждым годом заметнее это. Меньше радости и красоты Оставляет нам каждое лето. Э. Дубровина.</vt:lpstr>
      <vt:lpstr> Ирис карликовый,  или Касатик карликовый </vt:lpstr>
      <vt:lpstr> Ирис песчаный,  или Касатик песчаный </vt:lpstr>
      <vt:lpstr>«Ирис карликовый и песчаный» </vt:lpstr>
      <vt:lpstr> Описание </vt:lpstr>
      <vt:lpstr>«Ирис карликовый и песчаный»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Как посадить?</vt:lpstr>
      <vt:lpstr>Как правильно ухаживать? </vt:lpstr>
      <vt:lpstr>Размножение </vt:lpstr>
      <vt:lpstr> Применение в ландшафтном дизайне </vt:lpstr>
      <vt:lpstr>«Карликовый вид ириса (касатик) занесен                      в Красную книгу России» </vt:lpstr>
      <vt:lpstr>«Ирис (касатик)» </vt:lpstr>
      <vt:lpstr>«Ирис (касатик)» </vt:lpstr>
      <vt:lpstr> «Ирис болотный» </vt:lpstr>
      <vt:lpstr>Как выглядит цветок ирис </vt:lpstr>
      <vt:lpstr>Как пахнет цветок ирис </vt:lpstr>
      <vt:lpstr> Где и в какой природной зоне растет ирис </vt:lpstr>
      <vt:lpstr> Растет ли ирис в степи </vt:lpstr>
      <vt:lpstr> Где и в какой зоне России  растет ирис </vt:lpstr>
      <vt:lpstr> Химический состав </vt:lpstr>
      <vt:lpstr>Лечебные свойства</vt:lpstr>
      <vt:lpstr>Применение в народной медицине </vt:lpstr>
      <vt:lpstr>Применение в народной медицине</vt:lpstr>
      <vt:lpstr>Применение в народной медицине</vt:lpstr>
      <vt:lpstr>Применение в народной медицине</vt:lpstr>
      <vt:lpstr>Применение в народной медицине</vt:lpstr>
      <vt:lpstr>Противопоказания </vt:lpstr>
      <vt:lpstr>Сбор и заготовка</vt:lpstr>
      <vt:lpstr>Заключение </vt:lpstr>
      <vt:lpstr> Вывод: </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Татьяна</dc:creator>
  <cp:lastModifiedBy>Пользователь</cp:lastModifiedBy>
  <cp:revision>51</cp:revision>
  <dcterms:created xsi:type="dcterms:W3CDTF">2015-07-28T03:59:40Z</dcterms:created>
  <dcterms:modified xsi:type="dcterms:W3CDTF">2022-03-25T06:48:06Z</dcterms:modified>
</cp:coreProperties>
</file>