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69" r:id="rId6"/>
    <p:sldId id="265" r:id="rId7"/>
    <p:sldId id="264" r:id="rId8"/>
    <p:sldId id="276" r:id="rId9"/>
    <p:sldId id="275" r:id="rId10"/>
    <p:sldId id="267" r:id="rId11"/>
    <p:sldId id="283" r:id="rId12"/>
    <p:sldId id="262" r:id="rId13"/>
    <p:sldId id="285" r:id="rId14"/>
    <p:sldId id="272" r:id="rId15"/>
    <p:sldId id="284" r:id="rId16"/>
    <p:sldId id="273" r:id="rId17"/>
    <p:sldId id="281" r:id="rId18"/>
    <p:sldId id="282" r:id="rId19"/>
    <p:sldId id="280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D610"/>
    <a:srgbClr val="190504"/>
    <a:srgbClr val="DDC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8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13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08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48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924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34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7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09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73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10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217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6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F1248-1C3D-46AC-B0A0-9BAC73AF7C9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3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s-kapitoshka34@mail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64733" y="410399"/>
            <a:ext cx="728979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405255" algn="l"/>
                <a:tab pos="2139950" algn="l"/>
              </a:tabLst>
            </a:pPr>
            <a:r>
              <a:rPr lang="ru-RU" sz="1050" b="1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Mуниципальное</a:t>
            </a: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 автономное дошкольное образовательное учреждение</a:t>
            </a:r>
          </a:p>
          <a:p>
            <a:pPr algn="ctr">
              <a:spcAft>
                <a:spcPts val="0"/>
              </a:spcAft>
              <a:tabLst>
                <a:tab pos="1405255" algn="l"/>
                <a:tab pos="2139950" algn="l"/>
              </a:tabLst>
            </a:pP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«Детский сад № 34 «</a:t>
            </a:r>
            <a:r>
              <a:rPr lang="ru-RU" sz="1050" b="1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Капитошка</a:t>
            </a: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</a:p>
          <a:p>
            <a:pPr algn="ctr">
              <a:spcAft>
                <a:spcPts val="0"/>
              </a:spcAft>
              <a:tabLst>
                <a:tab pos="1405255" algn="l"/>
                <a:tab pos="2139950" algn="l"/>
              </a:tabLst>
            </a:pPr>
            <a:r>
              <a:rPr lang="ru-RU" sz="105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_______________________________________________________________________________________________________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  <a:tabLst>
                <a:tab pos="1405255" algn="l"/>
                <a:tab pos="2139950" algn="l"/>
              </a:tabLst>
            </a:pP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143981, РФ, Московская область, </a:t>
            </a:r>
            <a:r>
              <a:rPr lang="ru-RU" sz="1050" b="1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г.Балашиха</a:t>
            </a: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1050" b="1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мкр</a:t>
            </a: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050" b="1" spc="-5" dirty="0" err="1">
                <a:solidFill>
                  <a:srgbClr val="000000"/>
                </a:solidFill>
                <a:latin typeface="Times New Roman"/>
                <a:ea typeface="Times New Roman"/>
              </a:rPr>
              <a:t>Кучино</a:t>
            </a: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, ул. Речная, дом 6А                       </a:t>
            </a:r>
            <a:r>
              <a:rPr lang="ru-RU" sz="105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тел</a:t>
            </a:r>
            <a:r>
              <a:rPr lang="ru-RU" sz="1050" b="1" spc="-5" dirty="0">
                <a:solidFill>
                  <a:srgbClr val="000000"/>
                </a:solidFill>
                <a:latin typeface="Times New Roman"/>
                <a:ea typeface="Times New Roman"/>
              </a:rPr>
              <a:t>. (495) </a:t>
            </a:r>
            <a:r>
              <a:rPr lang="ru-RU" sz="1050" b="1" spc="-5" dirty="0" smtClean="0">
                <a:solidFill>
                  <a:srgbClr val="000000"/>
                </a:solidFill>
                <a:latin typeface="Times New Roman"/>
                <a:ea typeface="Times New Roman"/>
              </a:rPr>
              <a:t>500-26 -02</a:t>
            </a:r>
            <a:endParaRPr lang="ru-RU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en-US" sz="1050" b="1" dirty="0">
                <a:latin typeface="Times New Roman"/>
                <a:ea typeface="Times New Roman"/>
              </a:rPr>
              <a:t>e</a:t>
            </a:r>
            <a:r>
              <a:rPr lang="ru-RU" sz="1050" b="1" dirty="0">
                <a:latin typeface="Times New Roman"/>
                <a:ea typeface="Times New Roman"/>
              </a:rPr>
              <a:t>-</a:t>
            </a:r>
            <a:r>
              <a:rPr lang="en-US" sz="1050" b="1" dirty="0">
                <a:latin typeface="Times New Roman"/>
                <a:ea typeface="Times New Roman"/>
              </a:rPr>
              <a:t>mail</a:t>
            </a:r>
            <a:r>
              <a:rPr lang="ru-RU" sz="1050" b="1" dirty="0">
                <a:latin typeface="Times New Roman"/>
                <a:ea typeface="Times New Roman"/>
              </a:rPr>
              <a:t>: </a:t>
            </a:r>
            <a:r>
              <a:rPr lang="en-US" sz="1050" u="sng" dirty="0">
                <a:hlinkClick r:id="rId2"/>
              </a:rPr>
              <a:t>d</a:t>
            </a:r>
            <a:r>
              <a:rPr lang="ru-RU" sz="1050" u="sng" dirty="0">
                <a:hlinkClick r:id="rId2"/>
              </a:rPr>
              <a:t>s-</a:t>
            </a:r>
            <a:r>
              <a:rPr lang="en-US" sz="1050" u="sng" dirty="0" err="1">
                <a:hlinkClick r:id="rId2"/>
              </a:rPr>
              <a:t>kapitoshka</a:t>
            </a:r>
            <a:r>
              <a:rPr lang="ru-RU" sz="1050" u="sng" dirty="0">
                <a:hlinkClick r:id="rId2"/>
              </a:rPr>
              <a:t>34@</a:t>
            </a:r>
            <a:r>
              <a:rPr lang="en-US" sz="1050" u="sng" dirty="0">
                <a:hlinkClick r:id="rId2"/>
              </a:rPr>
              <a:t>mail</a:t>
            </a:r>
            <a:r>
              <a:rPr lang="ru-RU" sz="1050" u="sng" dirty="0">
                <a:hlinkClick r:id="rId2"/>
              </a:rPr>
              <a:t>.</a:t>
            </a:r>
            <a:r>
              <a:rPr lang="en-US" sz="1050" u="sng" dirty="0" err="1" smtClean="0">
                <a:hlinkClick r:id="rId2"/>
              </a:rPr>
              <a:t>ru</a:t>
            </a:r>
            <a:r>
              <a:rPr lang="ru-RU" sz="1050" dirty="0" smtClean="0"/>
              <a:t>       </a:t>
            </a:r>
            <a:r>
              <a:rPr lang="ru-RU" sz="1050" b="1" dirty="0" smtClean="0">
                <a:latin typeface="Times New Roman"/>
                <a:ea typeface="Times New Roman"/>
              </a:rPr>
              <a:t>официальный </a:t>
            </a:r>
            <a:r>
              <a:rPr lang="ru-RU" sz="1050" b="1" dirty="0">
                <a:latin typeface="Times New Roman"/>
                <a:ea typeface="Times New Roman"/>
              </a:rPr>
              <a:t>сайт:</a:t>
            </a:r>
            <a:r>
              <a:rPr lang="ru-RU" sz="1050" dirty="0">
                <a:latin typeface="Times New Roman"/>
                <a:ea typeface="Times New Roman"/>
              </a:rPr>
              <a:t> http://zddou9.edumsko.ru/</a:t>
            </a:r>
            <a:endParaRPr lang="ru-RU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>
                <a:latin typeface="Times New Roman"/>
                <a:ea typeface="Times New Roman"/>
              </a:rPr>
              <a:t> </a:t>
            </a:r>
            <a:endParaRPr lang="ru-RU" dirty="0" smtClean="0"/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cs typeface="DokChampa" pitchFamily="34" charset="-34"/>
              </a:rPr>
              <a:t>Развитие логического мышления у детей младшего дошкольного возраста посредством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cs typeface="DokChampa" pitchFamily="34" charset="-34"/>
              </a:rPr>
              <a:t>логико-математической игры</a:t>
            </a:r>
            <a:endParaRPr lang="ru-RU" b="1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r"/>
            <a:r>
              <a:rPr lang="ru-RU" sz="1600" b="1" dirty="0" smtClean="0"/>
              <a:t>Подготовила: </a:t>
            </a:r>
          </a:p>
          <a:p>
            <a:pPr algn="r"/>
            <a:r>
              <a:rPr lang="ru-RU" sz="1600" b="1" dirty="0" smtClean="0"/>
              <a:t>Воспитатель высшей категории</a:t>
            </a:r>
          </a:p>
          <a:p>
            <a:pPr algn="r"/>
            <a:r>
              <a:rPr lang="ru-RU" sz="1600" b="1" dirty="0" smtClean="0"/>
              <a:t>МАДОУ д/с №34</a:t>
            </a:r>
            <a:endParaRPr lang="ru-RU" sz="1600" b="1" dirty="0" smtClean="0"/>
          </a:p>
          <a:p>
            <a:pPr algn="r"/>
            <a:r>
              <a:rPr lang="ru-RU" sz="1600" b="1" dirty="0" smtClean="0"/>
              <a:t> </a:t>
            </a:r>
            <a:r>
              <a:rPr lang="ru-RU" sz="1600" b="1" dirty="0" err="1" smtClean="0"/>
              <a:t>Теницкая</a:t>
            </a:r>
            <a:r>
              <a:rPr lang="ru-RU" sz="1600" b="1" dirty="0" smtClean="0"/>
              <a:t> Марина Степановна</a:t>
            </a:r>
          </a:p>
          <a:p>
            <a:pPr algn="r"/>
            <a:endParaRPr lang="ru-RU" sz="1600" b="1" dirty="0" smtClean="0"/>
          </a:p>
          <a:p>
            <a:pPr algn="r"/>
            <a:endParaRPr lang="ru-RU" sz="1600" b="1" dirty="0"/>
          </a:p>
          <a:p>
            <a:pPr algn="ctr"/>
            <a:r>
              <a:rPr lang="ru-RU" sz="1600" b="1" dirty="0" smtClean="0"/>
              <a:t>г</a:t>
            </a:r>
            <a:r>
              <a:rPr lang="ru-RU" sz="1600" b="1" dirty="0" smtClean="0"/>
              <a:t>. Балашиха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975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6800" y="365126"/>
            <a:ext cx="6178549" cy="99800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Условия: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65867" y="1447800"/>
            <a:ext cx="6449482" cy="4729163"/>
          </a:xfrm>
        </p:spPr>
        <p:txBody>
          <a:bodyPr/>
          <a:lstStyle/>
          <a:p>
            <a:r>
              <a:rPr lang="ru-RU" dirty="0" smtClean="0"/>
              <a:t>работу с детьми следует проводить в системе;</a:t>
            </a:r>
          </a:p>
          <a:p>
            <a:r>
              <a:rPr lang="ru-RU" dirty="0" smtClean="0"/>
              <a:t>связывать мероприятия с работой в повседневной жизни;</a:t>
            </a:r>
          </a:p>
          <a:p>
            <a:r>
              <a:rPr lang="ru-RU" dirty="0" smtClean="0"/>
              <a:t>учитывать индивидуальные и физиологические особенности детей;</a:t>
            </a:r>
          </a:p>
          <a:p>
            <a:r>
              <a:rPr lang="ru-RU" dirty="0" smtClean="0"/>
              <a:t>использовать разнообразные формы работы (</a:t>
            </a:r>
            <a:r>
              <a:rPr lang="ru-RU" dirty="0" err="1" smtClean="0"/>
              <a:t>нод</a:t>
            </a:r>
            <a:r>
              <a:rPr lang="ru-RU" dirty="0" smtClean="0"/>
              <a:t>, игры, наблюдения, досуги и т.д.).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32466" y="304800"/>
            <a:ext cx="7008283" cy="58636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  Развитие логического мышления через разнообразные виды детской деятельности.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2015-11-13 16.28.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2533" y="3708400"/>
            <a:ext cx="3158067" cy="2353733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16-03-23 10.21.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9400" y="3716868"/>
            <a:ext cx="3378200" cy="231986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016-02-03 09.56.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35867" y="1122218"/>
            <a:ext cx="3403600" cy="2416849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11867" y="540327"/>
            <a:ext cx="6703482" cy="5636636"/>
          </a:xfrm>
        </p:spPr>
        <p:txBody>
          <a:bodyPr/>
          <a:lstStyle/>
          <a:p>
            <a:r>
              <a:rPr lang="ru-RU" b="1" dirty="0" smtClean="0"/>
              <a:t>Средства развития мышления различны, но наиболее эффективными являются логико-математические игры и упражнения.</a:t>
            </a:r>
          </a:p>
          <a:p>
            <a:r>
              <a:rPr lang="ru-RU" b="1" dirty="0" smtClean="0"/>
              <a:t>Логико-математические игры – это игры в которых смоделированы математические отношения, закономерности, предполагающие выполнение логических операций и действий.</a:t>
            </a:r>
            <a:endParaRPr lang="ru-RU" b="1" dirty="0"/>
          </a:p>
        </p:txBody>
      </p:sp>
      <p:pic>
        <p:nvPicPr>
          <p:cNvPr id="5" name="Рисунок 4" descr="106180944_large_750177abaa3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377" y="4852556"/>
            <a:ext cx="5832156" cy="14974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0932" y="457200"/>
            <a:ext cx="6974417" cy="57197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«</a:t>
            </a:r>
            <a:r>
              <a:rPr lang="ru-RU" sz="2000" b="1" dirty="0" smtClean="0">
                <a:solidFill>
                  <a:srgbClr val="C00000"/>
                </a:solidFill>
              </a:rPr>
              <a:t>Без игры нет, и не может быть полноценного умственного развития. Игра – это огромное светлое окно, через которое в духовный мир ребенка вливается живительный поток представлений, понятий. Игра – это искра зажигающая огонек пытливости, любознательности».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                                                             В.А.Сухомлинский.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2015-11-13 16.31.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0200" y="2958331"/>
            <a:ext cx="4461933" cy="3175000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867" y="186268"/>
            <a:ext cx="6830483" cy="79586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Игры из серии «Форма и цвет», лото, парные картинки, мозаика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8" name="Содержимое 7" descr="2015-11-13 16.09.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52533" y="3894667"/>
            <a:ext cx="3132667" cy="2353733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2016-02-19 17.14.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8000" y="1261533"/>
            <a:ext cx="3251200" cy="2286000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2016-02-17 16.41.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4934" y="3877733"/>
            <a:ext cx="3200400" cy="2362199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15-11-13 16.01.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61000" y="1236133"/>
            <a:ext cx="3107267" cy="2243667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6332" y="279400"/>
            <a:ext cx="6949017" cy="5897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 Игры на объемное модулирование, конструктор для развития пространственных ориентиров. Игры на составление целого из частей, математический планшет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2016-03-22 16.13.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0132" y="1456267"/>
            <a:ext cx="3234267" cy="2370665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16-03-22 16.03.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6733" y="4030132"/>
            <a:ext cx="3056466" cy="2159001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016-01-27 15.56.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59467" y="1464732"/>
            <a:ext cx="3149600" cy="2345267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334" y="491067"/>
            <a:ext cx="7685615" cy="82973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Играем с кубиками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2016-02-10 07.57.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799" y="2379133"/>
            <a:ext cx="3759201" cy="32681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Содержимое 6" descr="2016-03-22 16.01.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58268" y="1557867"/>
            <a:ext cx="3801532" cy="333586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98600" y="482600"/>
            <a:ext cx="7016750" cy="5694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Для того чтобы обеспечить активность детей в математическом развитии, использую систему авторских игр с блоками </a:t>
            </a:r>
            <a:r>
              <a:rPr lang="ru-RU" sz="2000" b="1" dirty="0" err="1" smtClean="0">
                <a:solidFill>
                  <a:srgbClr val="0070C0"/>
                </a:solidFill>
              </a:rPr>
              <a:t>Дьенеша</a:t>
            </a:r>
            <a:r>
              <a:rPr lang="ru-RU" sz="2000" b="1" dirty="0" smtClean="0">
                <a:solidFill>
                  <a:srgbClr val="0070C0"/>
                </a:solidFill>
              </a:rPr>
              <a:t> и палочками </a:t>
            </a:r>
            <a:r>
              <a:rPr lang="ru-RU" sz="2000" b="1" dirty="0" err="1" smtClean="0">
                <a:solidFill>
                  <a:srgbClr val="0070C0"/>
                </a:solidFill>
              </a:rPr>
              <a:t>Кюизенера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2016-02-20 10.17.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0867" y="1761066"/>
            <a:ext cx="3640666" cy="2997201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2016-02-20 10.18.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7067" y="2364317"/>
            <a:ext cx="3420533" cy="2969683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51123_1014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09733" y="1506682"/>
            <a:ext cx="4049034" cy="3368964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Работа с родителями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5680" y="1845945"/>
            <a:ext cx="7011669" cy="435133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Знакомство родителей с</a:t>
            </a:r>
          </a:p>
          <a:p>
            <a:pPr>
              <a:buNone/>
            </a:pPr>
            <a:r>
              <a:rPr lang="ru-RU" sz="2000" b="1" dirty="0" smtClean="0"/>
              <a:t>    содержанием работы</a:t>
            </a:r>
          </a:p>
          <a:p>
            <a:pPr>
              <a:buNone/>
            </a:pPr>
            <a:r>
              <a:rPr lang="ru-RU" sz="2000" b="1" dirty="0" smtClean="0"/>
              <a:t>    по программе</a:t>
            </a:r>
          </a:p>
          <a:p>
            <a:pPr>
              <a:buNone/>
            </a:pPr>
            <a:endParaRPr lang="ru-RU" sz="2000" b="1" dirty="0" smtClean="0"/>
          </a:p>
          <a:p>
            <a:r>
              <a:rPr lang="ru-RU" sz="2000" b="1" dirty="0" smtClean="0"/>
              <a:t>Разработка консультаций </a:t>
            </a:r>
          </a:p>
          <a:p>
            <a:pPr marL="0" indent="0">
              <a:buNone/>
            </a:pPr>
            <a:r>
              <a:rPr lang="ru-RU" sz="2000" b="1" dirty="0" smtClean="0"/>
              <a:t>для родителей по данной теме</a:t>
            </a:r>
          </a:p>
          <a:p>
            <a:pPr>
              <a:buNone/>
            </a:pPr>
            <a:endParaRPr lang="ru-RU" sz="2000" b="1" dirty="0" smtClean="0"/>
          </a:p>
          <a:p>
            <a:r>
              <a:rPr lang="ru-RU" sz="2000" b="1" dirty="0" smtClean="0"/>
              <a:t>Рекомендации для родителей </a:t>
            </a:r>
          </a:p>
          <a:p>
            <a:pPr marL="0" indent="0">
              <a:buNone/>
            </a:pPr>
            <a:r>
              <a:rPr lang="ru-RU" sz="2000" b="1" dirty="0" smtClean="0"/>
              <a:t>по использованию литературы</a:t>
            </a:r>
            <a:endParaRPr lang="ru-RU" sz="20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20134"/>
            <a:ext cx="7886700" cy="126999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Заключение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84867" y="1470505"/>
            <a:ext cx="6830482" cy="473763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Развитие логического мышления происходит постепенно. Для одного ребенка характерно наглядно-образное мышление, для другого наглядно-действенное, а третий с легкостью оперирует понятиями.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Дидактическая игра одна из форм развития логического мышления. В процессе игры активизируются разнообразные умственные процессы и принимают произвольный характер.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Применений дидактических игр повышает эффективность педагогического процесса, кроме того, они способствуют развитию памяти, мышления, внимания у детей, оказывая огромное влияние на умственное развитие ребенка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639228" y="905933"/>
            <a:ext cx="6876122" cy="52710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Мышление – одна из высших форм     деятельности человека.</a:t>
            </a:r>
          </a:p>
          <a:p>
            <a:pPr>
              <a:buNone/>
            </a:pPr>
            <a:r>
              <a:rPr lang="ru-RU" dirty="0" smtClean="0"/>
              <a:t>   Некоторые дети уже к 4 годам способны логически формулировать свои мысли. Однако далеко не все дети обладают такими способностями.</a:t>
            </a:r>
          </a:p>
          <a:p>
            <a:pPr>
              <a:buNone/>
            </a:pPr>
            <a:r>
              <a:rPr lang="ru-RU" dirty="0" smtClean="0"/>
              <a:t>   Логическое мышление нужно развивать, и лучше всего делать это в игровой форме.</a:t>
            </a:r>
            <a:endParaRPr lang="ru-RU" dirty="0"/>
          </a:p>
        </p:txBody>
      </p:sp>
      <p:pic>
        <p:nvPicPr>
          <p:cNvPr id="3" name="Рисунок 2" descr="2CHaUO243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616" y="4486588"/>
            <a:ext cx="3126317" cy="195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28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89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0262" y="5063837"/>
            <a:ext cx="7455477" cy="22201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70C0"/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6600" b="1" dirty="0" smtClean="0">
                <a:solidFill>
                  <a:srgbClr val="0070C0"/>
                </a:solidFill>
              </a:rPr>
              <a:t>за внимание</a:t>
            </a:r>
            <a:endParaRPr lang="ru-RU" sz="6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3140" y="694267"/>
            <a:ext cx="7334010" cy="55334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   </a:t>
            </a:r>
            <a:r>
              <a:rPr lang="ru-RU" sz="2400" b="1" dirty="0" smtClean="0">
                <a:solidFill>
                  <a:srgbClr val="C00000"/>
                </a:solidFill>
              </a:rPr>
              <a:t>«Дети охотно всегда чем-нибудь занимаются, это всегда полезно, а потому не только не следует этому мешать, но нужно принимать меры к тому, чтобы у них было что делать».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   Я.А.Каменский                            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2015-10-29 09.58.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5066" y="2901950"/>
            <a:ext cx="4292600" cy="3219450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2732" y="365126"/>
            <a:ext cx="6542617" cy="53234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Актуальность темы: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27200" y="1176867"/>
            <a:ext cx="6788149" cy="500009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Именно с логического мышления начинается формирование мировоззрения ребенка.</a:t>
            </a:r>
          </a:p>
          <a:p>
            <a:r>
              <a:rPr lang="ru-RU" sz="1800" dirty="0" smtClean="0"/>
              <a:t>В процессе развития логического мышления у ребенка формируются умения рассуждать, делать умозаключения в соответствии с законами логики, построение причинно следственных связей.</a:t>
            </a:r>
          </a:p>
          <a:p>
            <a:r>
              <a:rPr lang="ru-RU" sz="1800" dirty="0" smtClean="0"/>
              <a:t>Так же развиваются такие качества как: любознательность, сообразительность, смекалка, наблюдательность, самостоятельность, память, внимание.</a:t>
            </a:r>
          </a:p>
          <a:p>
            <a:r>
              <a:rPr lang="ru-RU" sz="1800" dirty="0" smtClean="0"/>
              <a:t>Развивается речь ребенка, так как он высказывается посредством слова.</a:t>
            </a:r>
          </a:p>
          <a:p>
            <a:r>
              <a:rPr lang="ru-RU" sz="1800" dirty="0" smtClean="0"/>
              <a:t>Овладение логическими формами мышления в дошкольном возрасте способствует развитию умственных способностей, что необходимо для успешного перехода детей к школьному обучению.</a:t>
            </a:r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2532" y="838200"/>
            <a:ext cx="6872817" cy="533876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    Работая с детьми я наблюдала следующее:</a:t>
            </a:r>
          </a:p>
          <a:p>
            <a:r>
              <a:rPr lang="ru-RU" sz="2000" dirty="0" smtClean="0"/>
              <a:t>у детей старшей группы слабо развито логическое мышление;</a:t>
            </a:r>
          </a:p>
          <a:p>
            <a:r>
              <a:rPr lang="ru-RU" sz="2000" dirty="0" smtClean="0"/>
              <a:t>они затрудняются в решении простых задач;</a:t>
            </a:r>
          </a:p>
          <a:p>
            <a:r>
              <a:rPr lang="ru-RU" sz="2000" dirty="0" smtClean="0"/>
              <a:t>не умеют доказывать свое решение, сравнивать, классифицировать по нескольким признакам.</a:t>
            </a:r>
          </a:p>
          <a:p>
            <a:r>
              <a:rPr lang="ru-RU" sz="2000" dirty="0" smtClean="0"/>
              <a:t>и все это сказывается на дальнейшем развитии и обучении детей в школе.</a:t>
            </a:r>
          </a:p>
          <a:p>
            <a:pPr>
              <a:buNone/>
            </a:pPr>
            <a:r>
              <a:rPr lang="ru-RU" sz="2000" dirty="0" smtClean="0"/>
              <a:t>    Передо мной встала проблема, как сделать так, чтобы сформировать у детей элементарные математические представления, развить логическое мышление и притом заставить детей самостоятельно мыслить, а так же доставить им радость от процесса познания.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400" y="365127"/>
            <a:ext cx="6203949" cy="6932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Цель моей работы: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7464" y="1309255"/>
            <a:ext cx="6987885" cy="486770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Развивать познавательную активность и логическое мышление  дошкольников, посредством логико-математической игры</a:t>
            </a:r>
          </a:p>
        </p:txBody>
      </p:sp>
      <p:pic>
        <p:nvPicPr>
          <p:cNvPr id="4" name="Рисунок 3" descr="18_loto_04_b_en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164" y="3346642"/>
            <a:ext cx="1964266" cy="1659467"/>
          </a:xfrm>
          <a:prstGeom prst="rect">
            <a:avLst/>
          </a:prstGeom>
        </p:spPr>
      </p:pic>
      <p:pic>
        <p:nvPicPr>
          <p:cNvPr id="5" name="Рисунок 4" descr="pazly-geometrij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2566" y="3228110"/>
            <a:ext cx="2379134" cy="17779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2732" y="128059"/>
            <a:ext cx="644101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Задачи: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7132" y="1219200"/>
            <a:ext cx="6898217" cy="4783667"/>
          </a:xfrm>
        </p:spPr>
        <p:txBody>
          <a:bodyPr/>
          <a:lstStyle/>
          <a:p>
            <a:r>
              <a:rPr lang="ru-RU" dirty="0" smtClean="0"/>
              <a:t>Развивать наряду с математическими представлениями и творческие способности детей, направленные на умственное развитие в целом.</a:t>
            </a:r>
          </a:p>
          <a:p>
            <a:r>
              <a:rPr lang="ru-RU" dirty="0" smtClean="0"/>
              <a:t>Развивать логическое мышление дошкольников, внимание для выработки определенных математических умений и навыков.</a:t>
            </a:r>
          </a:p>
          <a:p>
            <a:r>
              <a:rPr lang="ru-RU" dirty="0" smtClean="0"/>
              <a:t>Повышать способность к усвоению математических связей.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2534" y="262467"/>
            <a:ext cx="6731000" cy="10498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Создана соответствующая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развивающая среда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13934" y="1447800"/>
            <a:ext cx="3801534" cy="4729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   </a:t>
            </a:r>
            <a:endParaRPr lang="ru-RU" sz="2400" b="1" dirty="0"/>
          </a:p>
        </p:txBody>
      </p:sp>
      <p:pic>
        <p:nvPicPr>
          <p:cNvPr id="7" name="Рисунок 6" descr="2016-03-18 16.37.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2896" y="1148772"/>
            <a:ext cx="3685886" cy="5055504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734" y="101601"/>
            <a:ext cx="7332134" cy="1524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Составлена картотека логико-математических игр, оформлена папка с рекомендациями для педагогов и родителей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Содержимое 9" descr="2016-03-18 17.06.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5666" y="1769534"/>
            <a:ext cx="2613885" cy="3632200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16-03-18 16.51.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6735" y="2624667"/>
            <a:ext cx="4224866" cy="372533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1084</TotalTime>
  <Words>685</Words>
  <Application>Microsoft Office PowerPoint</Application>
  <PresentationFormat>Экран (4:3)</PresentationFormat>
  <Paragraphs>75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Актуальность темы:</vt:lpstr>
      <vt:lpstr>Презентация PowerPoint</vt:lpstr>
      <vt:lpstr>Цель моей работы:</vt:lpstr>
      <vt:lpstr>Задачи:</vt:lpstr>
      <vt:lpstr>Создана соответствующая     развивающая среда </vt:lpstr>
      <vt:lpstr>Составлена картотека логико-математических игр, оформлена папка с рекомендациями для педагогов и родителей</vt:lpstr>
      <vt:lpstr>Условия:</vt:lpstr>
      <vt:lpstr>Презентация PowerPoint</vt:lpstr>
      <vt:lpstr>Презентация PowerPoint</vt:lpstr>
      <vt:lpstr>Презентация PowerPoint</vt:lpstr>
      <vt:lpstr>Игры из серии «Форма и цвет», лото, парные картинки, мозаика</vt:lpstr>
      <vt:lpstr>Презентация PowerPoint</vt:lpstr>
      <vt:lpstr>Играем с кубиками</vt:lpstr>
      <vt:lpstr>Презентация PowerPoint</vt:lpstr>
      <vt:lpstr>Работа с родителями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Dmytro</dc:creator>
  <cp:lastModifiedBy>Марина</cp:lastModifiedBy>
  <cp:revision>124</cp:revision>
  <dcterms:created xsi:type="dcterms:W3CDTF">2015-09-22T12:08:41Z</dcterms:created>
  <dcterms:modified xsi:type="dcterms:W3CDTF">2022-10-11T08:43:50Z</dcterms:modified>
</cp:coreProperties>
</file>