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67616" autoAdjust="0"/>
  </p:normalViewPr>
  <p:slideViewPr>
    <p:cSldViewPr>
      <p:cViewPr varScale="1">
        <p:scale>
          <a:sx n="48" d="100"/>
          <a:sy n="48" d="100"/>
        </p:scale>
        <p:origin x="-20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6B807-735E-45E0-B47E-81FEE9FF3AE7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37210-228B-424C-855C-691AF1E0B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817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Американский психолог Чарльз </a:t>
            </a:r>
            <a:r>
              <a:rPr lang="ru-RU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Ликсон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говорил: Конфликт – это норма жизни. Если в вашей жизни нет конфликтов, проверьте свой пульс.  </a:t>
            </a:r>
          </a:p>
          <a:p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этой иронической фразе есть ощутимая доля истины: конфликты неотъемлемая часть нашей жизни, в них нет ничего сверхъестественного. </a:t>
            </a:r>
          </a:p>
          <a:p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08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Существуют некоторые правила поведения в конфликтной ситуации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возник спор, обсуждайте только его предмет, не переходя на личности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каждого человека может быть свое личное мнение. Уважайте мнение другого человека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Улыбка и доброжелательность – лучшие помощники в разрешении спорных вопросов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Сохраняйте «свое» лицо. Гнев, злость и крик явно его «испортят»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Проявляйте чувство юмора – хорошая и уместная шутка, может «разрядить» обстановку и помочь в решении даже самых напряженных вопросов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828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Наша задача не погашение конфликтов, а поиск конструктивных решений. Рациональное разрешение конфликтов и преодоление преград на пути к цели дают человеку энергию для личностного роста и развития.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Запомните короткий и продуктивный алгоритм действия в конфликтной ситуации: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Выделите суть проблемы (в чем состоит проблема?)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Посмотрите на нее со стороны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Поставьте себя на место другого участника конфликта (что бы ты сделал в данной ситуации?)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Найдите конструктивное решение проблемы (что будет оптимальным для тебя и для другого человека?)</a:t>
            </a:r>
            <a:endParaRPr lang="ru-RU" sz="16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593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Как видите, путей выхода из конфликта множество. Так что, если вы не заметили, как попали в сложную ситуацию, грозящую выйти из-под контроля, вам придется применить все свое обаяние, интеллект и умение общаться, чтобы выйти из конфликта с наименьшими потерями.</a:t>
            </a:r>
            <a:endParaRPr lang="ru-RU" sz="1600" dirty="0" smtClean="0">
              <a:effectLst/>
              <a:latin typeface="+mn-lt"/>
              <a:ea typeface="Calibri"/>
              <a:cs typeface="Times New Roman"/>
            </a:endParaRPr>
          </a:p>
          <a:p>
            <a:pPr marL="91440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 </a:t>
            </a:r>
            <a:endParaRPr lang="ru-RU" sz="1600" dirty="0" smtClean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367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Конфликт </a:t>
            </a: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— это пересечение интересов. Виноватых нет. Есть только причины.</a:t>
            </a:r>
            <a:b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</a:br>
            <a:endParaRPr lang="ru-RU" sz="1600" dirty="0" smtClean="0">
              <a:effectLst/>
              <a:latin typeface="+mn-lt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333333"/>
                </a:solidFill>
                <a:effectLst/>
                <a:latin typeface="Arial"/>
                <a:ea typeface="Calibri"/>
                <a:cs typeface="Times New Roman"/>
              </a:rPr>
              <a:t>Далее я хочу предложить вам к просмотру ролик со смыслом и юмором. Короткометражный мультфильм "Мост" - замечательный пример урегулирования возникающих споров. И помните при желании обо всём можно договориться. Приятного просмотра.</a:t>
            </a:r>
            <a:endParaRPr lang="ru-RU" sz="16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590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Однако слово «конфликт» большинство людей воспринимает в негативном смысле, ассоциируется с агрессией, отрицательными эмоциями, угрозами, грубостью и враждебностью. Считается, что конфликт всегда нежелателен и приводит только к разрушению. </a:t>
            </a:r>
          </a:p>
          <a:p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Конфликт - это нормальное жизненное явление.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Конфликтов не надо бояться. Нам лишь необходимо позаботиться о том, чтобы уменьшить вред, который конфликты способны принести, и, если возможно, извлечь из них какую-то пользу. 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для этого необходимо знать, что такое конфликт, как он возникает, и что с ним делать.</a:t>
            </a:r>
            <a:endParaRPr lang="ru-RU" sz="1200" dirty="0" smtClean="0"/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Конфликт – это противоречие, столкновение противоположных взглядов, интересов, точек зрения, форм поведения.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Разногласие между людьми, чреватое для них серьезными последствиями, трудностями в установлении нормальных взаимоотношений.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17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Итак, что приводит к конфликту?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 неумение общаться, неумение сотрудничать и отсутствие позитивного утверждения личности другого. Это как айсберг, малая, видимая часть которого – конфликт – над водой, а составляющие – под водой.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просматриваются пути урегулирования конфликта: - это умение общаться, сотрудничать и уважать личность другого.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662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Томас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Килмен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выделяют пять способов выхода из конфликтной ситуации.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Разберем их на примере. Помните детскую считалочку: мы делили апельсин, много нас, а он один….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Поделите сами, на свое усмотрение, кому какая долька - не важно, себе – лучшая (Принуждение)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272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Откажетесь делить, попросите кого-нибудь другого об этом, чтобы никого не обидеть (Уклонение)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672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Учтете пожелания других людей, себе возьмете дольку, какая достанется (Компромисс)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477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Скажете, что апельсин вам не очень хочется, пусть он весь достанется другим людям (Уступка, приспособление)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28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Постараетесь поделить поровну между всеми, включая и себя (Решение проблемы)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43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Существует мнение, что наиболее эффективными являются такие способы выхода из конфликта, как сотрудничество и компромисс. Однако любая из представленных стратегий может оказаться в разных ситуациях эффективной, поскольку имеет как положительные, так и отрицательные стороны.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бы нам ни хотелось этого, едва ли возможно представить и тем более осуществить совершенно бесконфликтное взаимодействие между людьми. Иногда даже важнее не избежать конфликта, а грамотно выбрать стратегию поведения в конфликтной ситуации и привести стороны к конструктивному соглашению.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7210-228B-424C-855C-691AF1E0B6D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6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281B7EF-936B-4C52-929C-6D4ED279C549}" type="datetimeFigureOut">
              <a:rPr lang="ru-RU" smtClean="0"/>
              <a:t>17.08.2020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C429146-4C74-4BDA-8E7D-B3C1C0C0B64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8060432" cy="3392017"/>
          </a:xfrm>
        </p:spPr>
        <p:txBody>
          <a:bodyPr/>
          <a:lstStyle/>
          <a:p>
            <a:r>
              <a:rPr lang="ru-RU" sz="4000" b="1" dirty="0">
                <a:effectLst/>
              </a:rPr>
              <a:t>Конфликт – это норма жизни. Если в вашей жизни нет конфликтов, проверьте свой </a:t>
            </a:r>
            <a:r>
              <a:rPr lang="ru-RU" sz="4000" b="1" dirty="0" smtClean="0">
                <a:effectLst/>
              </a:rPr>
              <a:t>пульс 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5616" y="4442048"/>
            <a:ext cx="6400800" cy="1219200"/>
          </a:xfrm>
        </p:spPr>
        <p:txBody>
          <a:bodyPr/>
          <a:lstStyle/>
          <a:p>
            <a:pPr algn="r"/>
            <a:r>
              <a:rPr lang="ru-RU" dirty="0" smtClean="0"/>
              <a:t>Чарльз </a:t>
            </a:r>
            <a:r>
              <a:rPr lang="ru-RU" dirty="0" err="1" smtClean="0"/>
              <a:t>Ликсон</a:t>
            </a:r>
            <a:r>
              <a:rPr lang="ru-RU" dirty="0" smtClean="0"/>
              <a:t>, американский психолог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9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20891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Правила поведения в конфликтной </a:t>
            </a:r>
            <a:r>
              <a:rPr lang="ru-RU" sz="3000" b="1" dirty="0" smtClean="0">
                <a:solidFill>
                  <a:srgbClr val="C00000"/>
                </a:solidFill>
              </a:rPr>
              <a:t>ситуации</a:t>
            </a:r>
          </a:p>
          <a:p>
            <a:endParaRPr lang="ru-RU" sz="2500" dirty="0">
              <a:solidFill>
                <a:srgbClr val="002060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500" dirty="0">
                <a:solidFill>
                  <a:srgbClr val="002060"/>
                </a:solidFill>
              </a:rPr>
              <a:t>Если возник спор, обсуждайте только его предмет, не переходя на </a:t>
            </a:r>
            <a:r>
              <a:rPr lang="ru-RU" sz="2500" dirty="0" smtClean="0">
                <a:solidFill>
                  <a:srgbClr val="002060"/>
                </a:solidFill>
              </a:rPr>
              <a:t>личности.</a:t>
            </a:r>
            <a:endParaRPr lang="ru-RU" sz="2500" dirty="0">
              <a:solidFill>
                <a:srgbClr val="002060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500" dirty="0">
                <a:solidFill>
                  <a:srgbClr val="002060"/>
                </a:solidFill>
              </a:rPr>
              <a:t>У каждого человека может быть свое личное мнение. Уважайте мнение другого </a:t>
            </a:r>
            <a:r>
              <a:rPr lang="ru-RU" sz="2500" dirty="0" smtClean="0">
                <a:solidFill>
                  <a:srgbClr val="002060"/>
                </a:solidFill>
              </a:rPr>
              <a:t>человека.</a:t>
            </a:r>
            <a:endParaRPr lang="ru-RU" sz="2500" dirty="0">
              <a:solidFill>
                <a:srgbClr val="002060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500" dirty="0">
                <a:solidFill>
                  <a:srgbClr val="002060"/>
                </a:solidFill>
              </a:rPr>
              <a:t>Улыбка и доброжелательность – лучшие помощники в разрешении  спорных </a:t>
            </a:r>
            <a:r>
              <a:rPr lang="ru-RU" sz="2500" dirty="0" smtClean="0">
                <a:solidFill>
                  <a:srgbClr val="002060"/>
                </a:solidFill>
              </a:rPr>
              <a:t>вопросов.</a:t>
            </a:r>
            <a:endParaRPr lang="ru-RU" sz="2500" dirty="0">
              <a:solidFill>
                <a:srgbClr val="002060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500" dirty="0">
                <a:solidFill>
                  <a:srgbClr val="002060"/>
                </a:solidFill>
              </a:rPr>
              <a:t>Сохраняйте «свое» лицо. Гнев, злость и крик явно его «испортят</a:t>
            </a:r>
            <a:r>
              <a:rPr lang="ru-RU" sz="2500" dirty="0" smtClean="0">
                <a:solidFill>
                  <a:srgbClr val="002060"/>
                </a:solidFill>
              </a:rPr>
              <a:t>».</a:t>
            </a:r>
            <a:endParaRPr lang="ru-RU" sz="2500" dirty="0">
              <a:solidFill>
                <a:srgbClr val="002060"/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500" dirty="0">
                <a:solidFill>
                  <a:srgbClr val="002060"/>
                </a:solidFill>
              </a:rPr>
              <a:t>Проявляйте чувство юмора – хорошая и уместная шутка, может «разрядить» обстановку и помочь в решении даже самых напряженных </a:t>
            </a:r>
            <a:r>
              <a:rPr lang="ru-RU" sz="2500" dirty="0" smtClean="0">
                <a:solidFill>
                  <a:srgbClr val="002060"/>
                </a:solidFill>
              </a:rPr>
              <a:t>вопросов.</a:t>
            </a:r>
            <a:endParaRPr lang="ru-RU" sz="25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Алгоритм действия в конфликтной </a:t>
            </a:r>
            <a:r>
              <a:rPr lang="ru-RU" sz="3000" b="1" dirty="0" smtClean="0">
                <a:solidFill>
                  <a:srgbClr val="C00000"/>
                </a:solidFill>
              </a:rPr>
              <a:t>ситуации:</a:t>
            </a:r>
          </a:p>
          <a:p>
            <a:endParaRPr lang="ru-RU" sz="3000" dirty="0" smtClean="0"/>
          </a:p>
          <a:p>
            <a:pPr marL="971550" lvl="1" indent="-514350">
              <a:buFont typeface="+mj-lt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Выделите суть проблемы </a:t>
            </a:r>
            <a:r>
              <a:rPr lang="ru-RU" sz="2800" i="1" dirty="0"/>
              <a:t>(в чем состоит проблема?)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Посмотрите на нее со стороны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Поставьте себя на место другого участника конфликта </a:t>
            </a:r>
            <a:r>
              <a:rPr lang="ru-RU" sz="2800" i="1" dirty="0"/>
              <a:t>(что бы ты сделал в данной ситуации?)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Найдите конструктивное решение проблемы </a:t>
            </a:r>
            <a:r>
              <a:rPr lang="ru-RU" sz="2800" i="1" dirty="0"/>
              <a:t>(что будет </a:t>
            </a:r>
            <a:r>
              <a:rPr lang="ru-RU" sz="2800" i="1" dirty="0" smtClean="0"/>
              <a:t>оптимальным </a:t>
            </a:r>
            <a:r>
              <a:rPr lang="ru-RU" sz="2800" i="1" dirty="0"/>
              <a:t>для тебя и для другого человека?)</a:t>
            </a:r>
          </a:p>
        </p:txBody>
      </p:sp>
    </p:spTree>
    <p:extLst>
      <p:ext uri="{BB962C8B-B14F-4D97-AF65-F5344CB8AC3E}">
        <p14:creationId xmlns:p14="http://schemas.microsoft.com/office/powerpoint/2010/main" val="29955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reamstime_xxl_33187252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285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57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8060432" cy="3392017"/>
          </a:xfrm>
        </p:spPr>
        <p:txBody>
          <a:bodyPr/>
          <a:lstStyle/>
          <a:p>
            <a:r>
              <a:rPr lang="ru-RU" sz="4000" b="1" dirty="0">
                <a:effectLst/>
              </a:rPr>
              <a:t>Конфликт — это пересечение интересов. Виноватых нет. Есть только причины.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30480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conflict-3069179_12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3"/>
          <a:stretch/>
        </p:blipFill>
        <p:spPr bwMode="auto">
          <a:xfrm>
            <a:off x="5604792" y="3306997"/>
            <a:ext cx="3359696" cy="293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404664"/>
            <a:ext cx="8064896" cy="290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300" b="1" dirty="0" smtClean="0">
                <a:solidFill>
                  <a:srgbClr val="C00000"/>
                </a:solidFill>
              </a:rPr>
              <a:t>КОНФЛИКТ</a:t>
            </a:r>
            <a:r>
              <a:rPr lang="ru-RU" sz="2300" dirty="0" smtClean="0"/>
              <a:t> </a:t>
            </a:r>
            <a:r>
              <a:rPr lang="ru-RU" sz="2300" dirty="0"/>
              <a:t>— столкновение противоположно направленных целей, интересов, позиций, мнений или взглядов людей. В основе любого конфликта лежит ситуация, включающая либо противоречивые позиции сторон по какому-либо поводу, либо противоположные цели и средства их достижения в данных обстоятельствах, либо несовпадение </a:t>
            </a:r>
            <a:r>
              <a:rPr lang="ru-RU" sz="2300" dirty="0" smtClean="0"/>
              <a:t>интересов, желаний. 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295872"/>
            <a:ext cx="53285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два </a:t>
            </a:r>
            <a:r>
              <a:rPr lang="ru-RU" sz="2000" dirty="0"/>
              <a:t>или более участника;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всегда </a:t>
            </a:r>
            <a:r>
              <a:rPr lang="ru-RU" sz="2000" dirty="0"/>
              <a:t>затрагивает интересы;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интересы </a:t>
            </a:r>
            <a:r>
              <a:rPr lang="ru-RU" sz="2000" dirty="0"/>
              <a:t>другой стороны воспринимаются как угрожающие;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интересы </a:t>
            </a:r>
            <a:r>
              <a:rPr lang="ru-RU" sz="2000" dirty="0"/>
              <a:t>могут приписываться другой стороне;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dirty="0" smtClean="0"/>
              <a:t>интересы </a:t>
            </a:r>
            <a:r>
              <a:rPr lang="ru-RU" sz="2000" dirty="0"/>
              <a:t>могут возникнуть и/или столкнуться в будущем.</a:t>
            </a:r>
          </a:p>
        </p:txBody>
      </p:sp>
    </p:spTree>
    <p:extLst>
      <p:ext uri="{BB962C8B-B14F-4D97-AF65-F5344CB8AC3E}">
        <p14:creationId xmlns:p14="http://schemas.microsoft.com/office/powerpoint/2010/main" val="314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sonnik-aisbe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80" y="-27384"/>
            <a:ext cx="941130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988496" y="608496"/>
            <a:ext cx="2880320" cy="1440160"/>
          </a:xfrm>
          <a:prstGeom prst="wedgeRoundRectCallout">
            <a:avLst>
              <a:gd name="adj1" fmla="val -69575"/>
              <a:gd name="adj2" fmla="val 3734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88496" y="829161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Внешнее проявление конфликта.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То, что мы видим.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724128" y="3573016"/>
            <a:ext cx="3312368" cy="2185214"/>
          </a:xfrm>
          <a:prstGeom prst="wedgeRoundRectCallout">
            <a:avLst>
              <a:gd name="adj1" fmla="val -59319"/>
              <a:gd name="adj2" fmla="val -3237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02455" y="3573016"/>
            <a:ext cx="300067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Подводная часть, которая значительно больше надводной – это </a:t>
            </a:r>
            <a:r>
              <a:rPr lang="ru-RU" sz="1700" b="1" u="sng" dirty="0" smtClean="0"/>
              <a:t>причины конфликта</a:t>
            </a:r>
            <a:r>
              <a:rPr lang="ru-RU" sz="1700" dirty="0" smtClean="0"/>
              <a:t>:</a:t>
            </a:r>
          </a:p>
          <a:p>
            <a:pPr algn="ctr"/>
            <a:r>
              <a:rPr lang="ru-RU" sz="1700" dirty="0"/>
              <a:t>н</a:t>
            </a:r>
            <a:r>
              <a:rPr lang="ru-RU" sz="1700" dirty="0" smtClean="0"/>
              <a:t>еумение сотрудничать, негативные переживания, злость, страх и т.п.</a:t>
            </a:r>
          </a:p>
          <a:p>
            <a:pPr algn="ctr"/>
            <a:r>
              <a:rPr lang="ru-RU" sz="1700" b="1" dirty="0" smtClean="0">
                <a:solidFill>
                  <a:srgbClr val="C00000"/>
                </a:solidFill>
              </a:rPr>
              <a:t>Скрыто под водой.</a:t>
            </a:r>
            <a:endParaRPr lang="ru-RU" sz="17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1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052" y="476672"/>
            <a:ext cx="842493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Конкуренция</a:t>
            </a:r>
            <a:r>
              <a:rPr lang="ru-RU" sz="3200" dirty="0"/>
              <a:t> (соревнование) предполагает сосредоточение внимания только на своих интересах, полное игнорирование интересов </a:t>
            </a:r>
            <a:r>
              <a:rPr lang="ru-RU" sz="3200" dirty="0" smtClean="0"/>
              <a:t>другого человека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User\Desktop\Новая папка (2)\shark-and-fish-vector-378367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6"/>
          <a:stretch/>
        </p:blipFill>
        <p:spPr bwMode="auto">
          <a:xfrm>
            <a:off x="2375190" y="2924944"/>
            <a:ext cx="4357050" cy="348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85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Избегание </a:t>
            </a:r>
            <a:r>
              <a:rPr lang="ru-RU" sz="3200" dirty="0"/>
              <a:t>(уклонение) характеризуется отсутствием внимания как к своим интересам, так и к интересам </a:t>
            </a:r>
            <a:r>
              <a:rPr lang="ru-RU" sz="3200" dirty="0" smtClean="0"/>
              <a:t>другого человека</a:t>
            </a:r>
            <a:endParaRPr lang="ru-RU" sz="3200" dirty="0"/>
          </a:p>
        </p:txBody>
      </p:sp>
      <p:pic>
        <p:nvPicPr>
          <p:cNvPr id="4098" name="Picture 2" descr="C:\Users\User\Desktop\Новая папка (2)\4a01492d468037b29a27e8bb0ff05c66--pockets-tortois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6" b="5959"/>
          <a:stretch/>
        </p:blipFill>
        <p:spPr bwMode="auto">
          <a:xfrm>
            <a:off x="4283968" y="2960948"/>
            <a:ext cx="3931777" cy="284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Новая папка (2)\frog_green_animal_amphibi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896">
            <a:off x="1659933" y="3466140"/>
            <a:ext cx="1599783" cy="172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69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59888"/>
            <a:ext cx="781367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Компромисс</a:t>
            </a:r>
            <a:r>
              <a:rPr lang="ru-RU" sz="3200" dirty="0"/>
              <a:t> представляет собой достижения «половинчатой» выгоды каждой </a:t>
            </a:r>
            <a:r>
              <a:rPr lang="ru-RU" sz="3200" dirty="0" smtClean="0"/>
              <a:t>стороной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C:\Users\User\Desktop\Новая папка (2)\main_0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5" r="10079"/>
          <a:stretch/>
        </p:blipFill>
        <p:spPr bwMode="auto">
          <a:xfrm>
            <a:off x="1316182" y="2132856"/>
            <a:ext cx="3588327" cy="455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Новая папка (2)\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590859"/>
            <a:ext cx="4957948" cy="371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0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53882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Приспособление</a:t>
            </a:r>
            <a:r>
              <a:rPr lang="ru-RU" sz="3200" b="1" dirty="0">
                <a:solidFill>
                  <a:srgbClr val="C00000"/>
                </a:solidFill>
              </a:rPr>
              <a:t> </a:t>
            </a:r>
            <a:r>
              <a:rPr lang="ru-RU" sz="3200" dirty="0"/>
              <a:t>предполагает повышенное внимание к интересам другого человека, при этом собственные интересы отходят на задний </a:t>
            </a:r>
            <a:r>
              <a:rPr lang="ru-RU" sz="3200" dirty="0" smtClean="0"/>
              <a:t>план</a:t>
            </a:r>
            <a:endParaRPr lang="ru-RU" sz="3200" dirty="0"/>
          </a:p>
        </p:txBody>
      </p:sp>
      <p:pic>
        <p:nvPicPr>
          <p:cNvPr id="6146" name="Picture 2" descr="C:\Users\User\Desktop\Новая папка (2)\1579614077_2-p-belie-foni-s-mashei-i-medvedem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4" r="19333" b="2685"/>
          <a:stretch/>
        </p:blipFill>
        <p:spPr bwMode="auto">
          <a:xfrm>
            <a:off x="2189018" y="2402864"/>
            <a:ext cx="4710546" cy="401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61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Сотрудничество</a:t>
            </a:r>
            <a:r>
              <a:rPr lang="ru-RU" sz="3200" dirty="0" smtClean="0"/>
              <a:t> является стратегией, позволяющей учесть интересы обеих сторон</a:t>
            </a:r>
            <a:endParaRPr lang="ru-RU" sz="3200" dirty="0"/>
          </a:p>
        </p:txBody>
      </p:sp>
      <p:pic>
        <p:nvPicPr>
          <p:cNvPr id="7171" name="Picture 3" descr="C:\Users\User\Desktop\Новая папка (2)\464974-winnie-the-pooh-backgrounds-1920x1200-for-compute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2" t="5743" r="35977" b="4326"/>
          <a:stretch/>
        </p:blipFill>
        <p:spPr bwMode="auto">
          <a:xfrm>
            <a:off x="1454726" y="2355272"/>
            <a:ext cx="3851565" cy="418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Новая папка (2)\rabbi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996952"/>
            <a:ext cx="2274865" cy="354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7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X-comp\Desktop\slide-1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964" y="1268760"/>
            <a:ext cx="9156964" cy="50153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188640"/>
            <a:ext cx="74168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C00000"/>
                </a:solidFill>
              </a:rPr>
              <a:t>Стили поведения в конфликте </a:t>
            </a:r>
          </a:p>
          <a:p>
            <a:pPr algn="ctr"/>
            <a:r>
              <a:rPr lang="ru-RU" sz="2500" b="1" dirty="0" smtClean="0">
                <a:solidFill>
                  <a:srgbClr val="C00000"/>
                </a:solidFill>
              </a:rPr>
              <a:t>(СЕТКА ТОМАСА-КИЛМЕНА)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43876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745</Words>
  <Application>Microsoft Office PowerPoint</Application>
  <PresentationFormat>Экран (4:3)</PresentationFormat>
  <Paragraphs>89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Конфликт – это норма жизни. Если в вашей жизни нет конфликтов, проверьте свой пульс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Конфликт — это пересечение интересов. Виноватых нет. Есть только причины.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 – это норма жизни. Если в вашей жизни нет конфликтов, проверьте свой пульс</dc:title>
  <dc:creator>User</dc:creator>
  <cp:lastModifiedBy>User</cp:lastModifiedBy>
  <cp:revision>46</cp:revision>
  <dcterms:created xsi:type="dcterms:W3CDTF">2020-08-13T08:04:02Z</dcterms:created>
  <dcterms:modified xsi:type="dcterms:W3CDTF">2020-08-17T05:35:43Z</dcterms:modified>
</cp:coreProperties>
</file>