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80" r:id="rId25"/>
    <p:sldId id="282" r:id="rId26"/>
    <p:sldId id="283" r:id="rId27"/>
    <p:sldId id="284" r:id="rId28"/>
    <p:sldId id="285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2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6F0F5-BE90-4653-AE16-0501D031EB9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36F6E-B8D5-4261-8D9E-B24BB667A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1412775"/>
            <a:ext cx="68407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Расторможенный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, неуправляемый ребёнок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поставить в тупик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взрослых, которые, как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правило, его наказывают, ругают, упрекают, стыдят и одёргивают. 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         Ребёнок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и сам себе не рад, да ничего не может с этим поделать, не может без помощи родителей изменить свое поведение.</a:t>
            </a:r>
          </a:p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i="1" dirty="0" smtClean="0">
                <a:latin typeface="Arial" pitchFamily="34" charset="0"/>
                <a:cs typeface="Arial" pitchFamily="34" charset="0"/>
              </a:rPr>
            </a:b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214290"/>
            <a:ext cx="63904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latin typeface="Arial Black" pitchFamily="34" charset="0"/>
              </a:rPr>
              <a:t>Критерии выявления </a:t>
            </a:r>
            <a:r>
              <a:rPr lang="ru-RU" sz="2800" i="1" dirty="0" err="1">
                <a:latin typeface="Arial Black" pitchFamily="34" charset="0"/>
              </a:rPr>
              <a:t>гиперактивности</a:t>
            </a:r>
            <a:r>
              <a:rPr lang="ru-RU" sz="2800" i="1" dirty="0">
                <a:latin typeface="Arial Black" pitchFamily="34" charset="0"/>
              </a:rPr>
              <a:t> у ребёнка:</a:t>
            </a:r>
          </a:p>
          <a:p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340767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Arial" pitchFamily="34" charset="0"/>
                <a:cs typeface="Arial" pitchFamily="34" charset="0"/>
              </a:rPr>
              <a:t>1. Беспокойные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движения в кистях и стопах.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Сидя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на стуле, корчится, извивается.</a:t>
            </a:r>
          </a:p>
          <a:p>
            <a:r>
              <a:rPr lang="ru-RU" sz="2000" i="1" dirty="0" smtClean="0">
                <a:latin typeface="Arial" pitchFamily="34" charset="0"/>
                <a:cs typeface="Arial" pitchFamily="34" charset="0"/>
              </a:rPr>
              <a:t>2. Не может спокойно сидеть на месте, когда этого от него требуют.</a:t>
            </a:r>
          </a:p>
          <a:p>
            <a:r>
              <a:rPr lang="ru-RU" sz="2000" i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Легко отвлекается на посторонние стимулы.</a:t>
            </a:r>
          </a:p>
          <a:p>
            <a:r>
              <a:rPr lang="ru-RU" sz="2000" i="1" dirty="0">
                <a:latin typeface="Arial" pitchFamily="34" charset="0"/>
                <a:cs typeface="Arial" pitchFamily="34" charset="0"/>
              </a:rPr>
              <a:t>4. С трудом дожидается своей очереди во время игр и в различных ситуациях в коллективе (на занятиях, во время экскурсий и праздников).</a:t>
            </a:r>
          </a:p>
          <a:p>
            <a:r>
              <a:rPr lang="ru-RU" sz="2000" i="1" dirty="0">
                <a:latin typeface="Arial" pitchFamily="34" charset="0"/>
                <a:cs typeface="Arial" pitchFamily="34" charset="0"/>
              </a:rPr>
              <a:t>5. На вопросы часто отвечает, не задумываясь, не выслушав их до конца.</a:t>
            </a:r>
          </a:p>
          <a:p>
            <a:r>
              <a:rPr lang="ru-RU" sz="2000" i="1" dirty="0">
                <a:latin typeface="Arial" pitchFamily="34" charset="0"/>
                <a:cs typeface="Arial" pitchFamily="34" charset="0"/>
              </a:rPr>
              <a:t>6. При выполнении предложенных заданий испытывает сложности</a:t>
            </a:r>
            <a:br>
              <a:rPr lang="ru-RU" sz="2000" i="1" dirty="0">
                <a:latin typeface="Arial" pitchFamily="34" charset="0"/>
                <a:cs typeface="Arial" pitchFamily="34" charset="0"/>
              </a:rPr>
            </a:br>
            <a:r>
              <a:rPr lang="ru-RU" sz="2000" i="1" dirty="0">
                <a:latin typeface="Arial" pitchFamily="34" charset="0"/>
                <a:cs typeface="Arial" pitchFamily="34" charset="0"/>
              </a:rPr>
              <a:t>(не связанные с негативным поведением или недостаточностью понимания).</a:t>
            </a:r>
          </a:p>
          <a:p>
            <a:r>
              <a:rPr lang="ru-RU" sz="2000" i="1" dirty="0">
                <a:latin typeface="Arial" pitchFamily="34" charset="0"/>
                <a:cs typeface="Arial" pitchFamily="34" charset="0"/>
              </a:rPr>
              <a:t>7. С трудом сохраняет внимание при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выполнении заданий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или во время игр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60648"/>
            <a:ext cx="839130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dirty="0">
                <a:latin typeface="Arial" pitchFamily="34" charset="0"/>
                <a:cs typeface="Arial" pitchFamily="34" charset="0"/>
              </a:rPr>
              <a:t>Критерии выявления </a:t>
            </a:r>
            <a:r>
              <a:rPr lang="ru-RU" sz="3200" b="1" i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 у ребёнка: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071678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8.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Часто переходит от одного незавершённого действия к другому.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9. Не может играть тихо, спокойно.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10. Болтлив.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11. Часто мешает другим, пристаёт к окружающим (например,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вмешивается в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игры других детей).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12. Часто складывается впечатление, что ребёнок не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слушает обращённую к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нему речь.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13. Часто теряет вещи, необходимые в детском саду, дома, на улице.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14. Иногда совершает опасные действия, не задумываясь о последствиях, например, выбегает на улицу, не оглядываясь по сторонам.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1041023"/>
            <a:ext cx="770485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/>
              <a:t>          Говорить </a:t>
            </a:r>
            <a:r>
              <a:rPr lang="ru-RU" sz="2400" i="1" dirty="0"/>
              <a:t>о </a:t>
            </a:r>
            <a:r>
              <a:rPr lang="ru-RU" sz="2400" i="1" dirty="0" err="1"/>
              <a:t>гиперактивности</a:t>
            </a:r>
            <a:r>
              <a:rPr lang="ru-RU" sz="2400" i="1" dirty="0"/>
              <a:t> можно только в случае, </a:t>
            </a:r>
            <a:r>
              <a:rPr lang="ru-RU" sz="2400" i="1" dirty="0" smtClean="0"/>
              <a:t>если </a:t>
            </a:r>
            <a:r>
              <a:rPr lang="ru-RU" sz="2400" i="1" dirty="0"/>
              <a:t>перечисленные выше признаки сохраняются на протяжении полугода.</a:t>
            </a:r>
          </a:p>
          <a:p>
            <a:pPr algn="just"/>
            <a:r>
              <a:rPr lang="ru-RU" sz="2400" i="1" dirty="0" smtClean="0"/>
              <a:t>          В </a:t>
            </a:r>
            <a:r>
              <a:rPr lang="ru-RU" sz="2400" i="1" dirty="0"/>
              <a:t>силу установления поспешных выводов </a:t>
            </a:r>
            <a:r>
              <a:rPr lang="ru-RU" sz="2400" i="1" dirty="0" smtClean="0"/>
              <a:t>о </a:t>
            </a:r>
            <a:r>
              <a:rPr lang="ru-RU" sz="2400" i="1" dirty="0" err="1" smtClean="0"/>
              <a:t>гиперактивности</a:t>
            </a:r>
            <a:r>
              <a:rPr lang="ru-RU" sz="2400" i="1" dirty="0" smtClean="0"/>
              <a:t> </a:t>
            </a:r>
            <a:r>
              <a:rPr lang="ru-RU" sz="2400" i="1" dirty="0"/>
              <a:t>ребёнка нужно проявлять аккуратность в оценке его поведения. </a:t>
            </a:r>
            <a:endParaRPr lang="ru-RU" sz="2400" i="1" dirty="0" smtClean="0"/>
          </a:p>
          <a:p>
            <a:pPr algn="just"/>
            <a:r>
              <a:rPr lang="ru-RU" sz="2400" i="1" dirty="0" smtClean="0"/>
              <a:t>          Синдром </a:t>
            </a:r>
            <a:r>
              <a:rPr lang="ru-RU" sz="2400" i="1" dirty="0" err="1"/>
              <a:t>гиперактивности</a:t>
            </a:r>
            <a:r>
              <a:rPr lang="ru-RU" sz="2400" i="1" dirty="0"/>
              <a:t> – это медицинский диагноз. </a:t>
            </a:r>
            <a:r>
              <a:rPr lang="ru-RU" sz="2400" i="1" dirty="0" smtClean="0"/>
              <a:t>И</a:t>
            </a:r>
            <a:r>
              <a:rPr lang="ru-RU" sz="2400" i="1" dirty="0"/>
              <a:t>, конечно же, право на его постановку имеет только специалист: психиатр или невролог.</a:t>
            </a:r>
            <a:br>
              <a:rPr lang="ru-RU" sz="2400" i="1" dirty="0"/>
            </a:br>
            <a:r>
              <a:rPr lang="ru-RU" sz="2400" i="1" dirty="0"/>
              <a:t>Диагноз ставится только после проведения специальной диагностики, обследований, наблюдений, </a:t>
            </a:r>
            <a:endParaRPr lang="ru-RU" sz="2400" i="1" dirty="0" smtClean="0"/>
          </a:p>
          <a:p>
            <a:pPr algn="just"/>
            <a:r>
              <a:rPr lang="ru-RU" sz="2400" i="1" dirty="0" smtClean="0"/>
              <a:t>а </a:t>
            </a:r>
            <a:r>
              <a:rPr lang="ru-RU" sz="2400" i="1" dirty="0"/>
              <a:t>никак не на основе фиксации </a:t>
            </a:r>
            <a:endParaRPr lang="ru-RU" sz="2400" i="1" dirty="0" smtClean="0"/>
          </a:p>
          <a:p>
            <a:pPr algn="just"/>
            <a:r>
              <a:rPr lang="ru-RU" sz="2400" i="1" dirty="0" smtClean="0"/>
              <a:t>излишней </a:t>
            </a:r>
            <a:r>
              <a:rPr lang="ru-RU" sz="2400" i="1" dirty="0"/>
              <a:t>активности ребёнка.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488" y="1000108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latin typeface="Arial" pitchFamily="34" charset="0"/>
                <a:cs typeface="Arial" pitchFamily="34" charset="0"/>
              </a:rPr>
              <a:t>Диагностика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857364"/>
            <a:ext cx="76328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  </a:t>
            </a:r>
            <a:r>
              <a:rPr lang="ru-RU" sz="2000" i="1" dirty="0" smtClean="0"/>
              <a:t>С </a:t>
            </a:r>
            <a:r>
              <a:rPr lang="ru-RU" sz="2000" i="1" dirty="0"/>
              <a:t>проявлением </a:t>
            </a:r>
            <a:r>
              <a:rPr lang="ru-RU" sz="2000" i="1" dirty="0" err="1"/>
              <a:t>гиперактивного</a:t>
            </a:r>
            <a:r>
              <a:rPr lang="ru-RU" sz="2000" i="1" dirty="0"/>
              <a:t> поведения у детей взрослые могут столкнуться уже с первых дней жизни. Младенцы имеют повышенный мышечный тонус, чрезмерно чувствительны к раздражителям (свету, шуму), плохо спят, плохо едят, много плачут, и их трудно успокоить. В 3-4 года отчетливой становится неспособность ребёнка сосредоточенно чем-либо заниматься: он не может спокойно слушать сказку, не способен </a:t>
            </a:r>
            <a:r>
              <a:rPr lang="ru-RU" sz="2000" i="1" dirty="0" smtClean="0"/>
              <a:t>играть в </a:t>
            </a:r>
            <a:r>
              <a:rPr lang="ru-RU" sz="2000" i="1" dirty="0"/>
              <a:t>игры, требующие концентрации внимания, его деятельность носит преимущественно хаотический характер. Ребёнок не может сидеть на стуле, ёрзает, шумит. Современные исследования говорят о том, что синдром </a:t>
            </a:r>
            <a:r>
              <a:rPr lang="ru-RU" sz="2000" i="1" dirty="0" err="1"/>
              <a:t>гиперактивности</a:t>
            </a:r>
            <a:r>
              <a:rPr lang="ru-RU" sz="2000" i="1" dirty="0"/>
              <a:t> может возникнуть в процессе развития очень рано.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14480" y="1643050"/>
            <a:ext cx="6120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Детям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дошкольного возраста диагноз СДВГ при первом обращении специалисты обычно не ставят, а наблюдают за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ним несколько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месяцев,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в течение которых симптомы должны сохраняться. Это позволяет избежать диагностических ошибок. Наиболее ярко признаки заболевания проявляются в старшем дошкольном и младшем школьном возрасте, от 5 до 10 лет.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Это обусловлено развитием центральной нервной системы в этот период. Второй пик проявления признаков заболевания отмечается в 12 – 14 лет.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Он приходится на период полового созревания ребёнка.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Диагностировать СДВГ не так просто, поскольку признаки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могут быть симптомами других неврологических нарушений.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71670" y="1500174"/>
            <a:ext cx="53883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Рекомендации родителям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8"/>
            <a:ext cx="7920880" cy="2164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1400" b="1" i="1" dirty="0">
                <a:latin typeface="Arial" pitchFamily="34" charset="0"/>
                <a:cs typeface="Arial" pitchFamily="34" charset="0"/>
              </a:rPr>
              <a:t>. Изменение поведения взрослого и его отношения к ребёнку:</a:t>
            </a:r>
            <a:endParaRPr lang="ru-RU" sz="1400" i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проявляйте достаточно твёрдости и последовательности в воспитании;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помните, что поступки ребёнка не всегда являются умышленными;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контролируйте поведение ребёнка, не навязывая ему жёстких правил;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не давайте ребёнку реактивных указаний, избегайте слов «нет»</a:t>
            </a:r>
            <a:br>
              <a:rPr lang="ru-RU" sz="1400" i="1" dirty="0">
                <a:latin typeface="Arial" pitchFamily="34" charset="0"/>
                <a:cs typeface="Arial" pitchFamily="34" charset="0"/>
              </a:rPr>
            </a:br>
            <a:r>
              <a:rPr lang="ru-RU" sz="1400" i="1" dirty="0">
                <a:latin typeface="Arial" pitchFamily="34" charset="0"/>
                <a:cs typeface="Arial" pitchFamily="34" charset="0"/>
              </a:rPr>
              <a:t>и «нельзя»;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стройте взаимоотношения с ребёнком на взаимопонимании и доверии;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избегайте, с одной стороны, чрезмерной мягкости, а с другой - завышенных требований к ребёнку;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000504"/>
            <a:ext cx="78581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реагируйте на действия ребёнка неожиданным способом (пошутите, повторите действия ребёнка, сфотографируйте его, оставьте в комнате одного (если это не опасно) и т.д.);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повторяйте свою просьбу спокойно одними и теми же словами много раз;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не настаивайте на том, чтобы ребёнок обязательно принёс извинения</a:t>
            </a:r>
            <a:br>
              <a:rPr lang="ru-RU" sz="1400" i="1" dirty="0">
                <a:latin typeface="Arial" pitchFamily="34" charset="0"/>
                <a:cs typeface="Arial" pitchFamily="34" charset="0"/>
              </a:rPr>
            </a:br>
            <a:r>
              <a:rPr lang="ru-RU" sz="1400" i="1" dirty="0">
                <a:latin typeface="Arial" pitchFamily="34" charset="0"/>
                <a:cs typeface="Arial" pitchFamily="34" charset="0"/>
              </a:rPr>
              <a:t>за проступок;</a:t>
            </a:r>
          </a:p>
          <a:p>
            <a:pPr algn="just"/>
            <a:r>
              <a:rPr lang="ru-RU" sz="1400" i="1" dirty="0">
                <a:latin typeface="Arial" pitchFamily="34" charset="0"/>
                <a:cs typeface="Arial" pitchFamily="34" charset="0"/>
              </a:rPr>
              <a:t>- выслушивайте то, что хочет сказать ребёнок.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23120" y="1643050"/>
            <a:ext cx="7920880" cy="389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/>
              <a:t>2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. Изменение психологического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 микроклимата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в семье:</a:t>
            </a:r>
          </a:p>
          <a:p>
            <a:pPr>
              <a:lnSpc>
                <a:spcPct val="150000"/>
              </a:lnSpc>
            </a:pPr>
            <a:r>
              <a:rPr lang="ru-RU" sz="2800" i="1" dirty="0">
                <a:latin typeface="Arial" pitchFamily="34" charset="0"/>
                <a:cs typeface="Arial" pitchFamily="34" charset="0"/>
              </a:rPr>
              <a:t>- уделяйте ребёнку достаточно внимания;</a:t>
            </a:r>
          </a:p>
          <a:p>
            <a:pPr>
              <a:lnSpc>
                <a:spcPct val="150000"/>
              </a:lnSpc>
            </a:pPr>
            <a:r>
              <a:rPr lang="ru-RU" sz="2800" i="1" dirty="0">
                <a:latin typeface="Arial" pitchFamily="34" charset="0"/>
                <a:cs typeface="Arial" pitchFamily="34" charset="0"/>
              </a:rPr>
              <a:t>- проводите досуг всей семьёй;</a:t>
            </a:r>
          </a:p>
          <a:p>
            <a:pPr>
              <a:lnSpc>
                <a:spcPct val="150000"/>
              </a:lnSpc>
            </a:pPr>
            <a:r>
              <a:rPr lang="ru-RU" sz="2800" i="1" dirty="0">
                <a:latin typeface="Arial" pitchFamily="34" charset="0"/>
                <a:cs typeface="Arial" pitchFamily="34" charset="0"/>
              </a:rPr>
              <a:t>- не допускайте ссор в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присутствии ребёнка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643050"/>
            <a:ext cx="712879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. Организация режима дня и места для занятий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: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установите твёрдый распорядок дня для ребёнка и для всех членов семьи;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чаще показывайте ребёнку, как лучше выполнить задание, не отвлекаясь;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снижайте влияние отвлекающих факторов во время выполнения ребёнком задания;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оградите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гиперактивных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детей от длительных занятий на компьютере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и просмотра телепередач;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по возможности избегайте большого скопления людей;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помните, что переутомление приводит к снижению самоконтроля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и нарастанию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организуйте поддерживающие группы, состоящие из родителей, имеющих детей с аналогичными проблемами.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28662" y="1428736"/>
            <a:ext cx="74888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4.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Специальная поведенческая программа: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придумайте гибкую систему вознаграждений за хорошо выполненное задание и наказаний за плохое поведение. Можно использовать балльную или знаковую систему;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не прибегайте к физическому наказанию! Если есть необходимость прибегнуть к наказанию, то целесообразно использовать спокойное сидение в определённом месте после совершения поступка;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чаще хвалите ребёнка. Порог чувствительности к отрицательным стимулам очень низок, поэтому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гиперактивные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дети не воспринимают выговоры и наказания. Однако чувствительны к поощрениям;</a:t>
            </a:r>
          </a:p>
          <a:p>
            <a:pPr algn="just">
              <a:buFontTx/>
              <a:buChar char="-"/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составьте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список обязанностей ребёнка и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повесьте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его на стену, подпишите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соглашение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на определённые виды работ;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86050" y="1000108"/>
            <a:ext cx="45961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Содержание: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1857364"/>
            <a:ext cx="67151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Признаки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гиперактивности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Причины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гиперактивности</a:t>
            </a:r>
            <a:endParaRPr lang="ru-RU" sz="2800" i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Критерии выявления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у ребёнка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Диагностика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Рекомендации родителям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Игры для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гиперактивных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детей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1857364"/>
            <a:ext cx="78488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Arial" pitchFamily="34" charset="0"/>
                <a:cs typeface="Arial" pitchFamily="34" charset="0"/>
              </a:rPr>
              <a:t>- воспитывайте в детях навыки управления своим эмоциональным состоянием, особенно гневом и агрессией;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постепенно расширяйте круг обязанностей, предварительно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обсудив их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с ребёнком;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не разрешайте откладывать выполнение задания на другое время;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не давайте ребёнку поручений, не соответствующих его уровню развития, возрасту и способностям;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помогайте ребёнку приступить к выполнению задания, так как для него это самый трудный этап;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- не давайте одновременно несколько указаний. Задание, которое даётся ребёнку с нарушенным вниманием, не должно иметь сложную конструкцию и состоять из нескольких звеньев;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Arial" pitchFamily="34" charset="0"/>
                <a:cs typeface="Arial" pitchFamily="34" charset="0"/>
              </a:rPr>
              <a:t> объясните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ребёнку его проблемы и научите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ними справляться.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857364"/>
            <a:ext cx="84638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 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Словесные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убеждения, призывы, беседы редко оказываются результативными, так как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гиперактивный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ребёнок ещё не готов к такой форме работы, поэтому для ребёнка с СДВГ наиболее действенными будут средства убеждения «через тело»: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лишение удовольствия, лакомства, привилегий;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запрет на приятную деятельность, телефонные разговоры, просмотр телепередач, встречи с друзьями;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приём «выключенного времени» (изоляция, угол, скамья штрафников, домашний арест, досрочное укладывание в постель);</a:t>
            </a:r>
          </a:p>
          <a:p>
            <a:pPr algn="just">
              <a:buFontTx/>
              <a:buChar char="-"/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смена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дружеского тона на строгое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официальное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общение;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- внеочередное дежурство по кухне и т.д.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2000240"/>
            <a:ext cx="77466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Помните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, что вслед за понесённым наказанием необходимо позитивное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эмоциональное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подкрепление, знаки «принятия».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коррекции поведения ребёнка большую роль играет методика «позитивной модели», заключающаяся в постоянном поощрении желательного поведения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ребёнка и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игнорировании нежелательного. Необходимым условием успеха является понимание проблем ребёнка родителями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857364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          </a:t>
            </a:r>
            <a:r>
              <a:rPr lang="ru-RU" sz="2400" i="1" dirty="0" err="1" smtClean="0">
                <a:latin typeface="Arial" pitchFamily="34" charset="0"/>
                <a:cs typeface="Arial" pitchFamily="34" charset="0"/>
              </a:rPr>
              <a:t>Гиперактивность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- это не поведенческая проблема, не результат плохого воспитания, а медицинский и нейропсихологический диагноз, поэтому проблему </a:t>
            </a:r>
            <a:r>
              <a:rPr lang="ru-RU" sz="2400" i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 невозможно решить волевыми усилиями, авторитарными указаниями и словесными убеждениями. </a:t>
            </a:r>
            <a:r>
              <a:rPr lang="ru-RU" sz="2400" i="1" dirty="0" err="1">
                <a:latin typeface="Arial" pitchFamily="34" charset="0"/>
                <a:cs typeface="Arial" pitchFamily="34" charset="0"/>
              </a:rPr>
              <a:t>Гиперактивный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 ребёнок имеет нейрофизиологические проблемы, справиться с которыми самостоятельно не сможет. Постоянные наказания, замечания, окрики, нотации не приведут к улучшению поведения ребёнка, а, скорее, ухудшат его.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2143116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«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Клубочек»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i="1" dirty="0">
                <a:latin typeface="Arial" pitchFamily="34" charset="0"/>
                <a:cs typeface="Arial" pitchFamily="34" charset="0"/>
              </a:rPr>
              <a:t>Цель: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 Обучение ребёнка одному из приёмов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саморегуляции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000" b="1" i="1" dirty="0">
                <a:latin typeface="Arial" pitchFamily="34" charset="0"/>
                <a:cs typeface="Arial" pitchFamily="34" charset="0"/>
              </a:rPr>
              <a:t>Ход: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 Расшалившемуся ребёнку можно предложить смотать в клубочек яркую пряжу. Размер клубка с каждым разом может становиться все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больше и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больше. Взрослый сообщает ребёнку, что этот клубочек не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простой, а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волшебный. Как только мальчик или девочка начинает его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сматывать, так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сразу же успокаивается.</a:t>
            </a:r>
          </a:p>
          <a:p>
            <a:pPr algn="just"/>
            <a:r>
              <a:rPr lang="ru-RU" sz="2000" i="1" dirty="0">
                <a:latin typeface="Arial" pitchFamily="34" charset="0"/>
                <a:cs typeface="Arial" pitchFamily="34" charset="0"/>
              </a:rPr>
              <a:t>Когда подобная игра станет для ребенка привычной, он сам обязательно будет просить взрослого дать ему «волшебные нитки» всякий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раз,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почувствует что он огорчен, устал или «завёлся».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428736"/>
            <a:ext cx="77432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Игры для </a:t>
            </a:r>
            <a:r>
              <a:rPr lang="ru-RU" sz="3200" i="1" dirty="0" err="1" smtClean="0">
                <a:latin typeface="Arial" pitchFamily="34" charset="0"/>
                <a:cs typeface="Arial" pitchFamily="34" charset="0"/>
              </a:rPr>
              <a:t>гиперактивных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 детей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1124745"/>
            <a:ext cx="778674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«Игры с песком и водой»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         Специалисты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считают, что игры с песком и водой просто необходимы для </a:t>
            </a:r>
            <a:r>
              <a:rPr lang="ru-RU" sz="2000" i="1" dirty="0" err="1" smtClean="0">
                <a:latin typeface="Arial" pitchFamily="34" charset="0"/>
                <a:cs typeface="Arial" pitchFamily="34" charset="0"/>
              </a:rPr>
              <a:t>гиперактивных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детей. Такие игры успокаивают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ребёнка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         Первое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время взрослые должны помочь ребёнку в организации игры. Желательно, чтобы они подобрали соответствующие игрушки: лодочки, тряпочки, мелкие предметы, мячики, трубочки и др.</a:t>
            </a:r>
          </a:p>
          <a:p>
            <a:pPr algn="just">
              <a:lnSpc>
                <a:spcPct val="150000"/>
              </a:lnSpc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Песок можно заменить крупой, предварительно поместив ее в горячую духовку.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714356"/>
            <a:ext cx="832043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/>
          </a:p>
          <a:p>
            <a:pPr algn="ctr"/>
            <a:endParaRPr lang="ru-RU" sz="2400" b="1" i="1" dirty="0" smtClean="0"/>
          </a:p>
          <a:p>
            <a:pPr algn="ctr"/>
            <a:r>
              <a:rPr lang="ru-RU" sz="2400" b="1" i="1" dirty="0" smtClean="0"/>
              <a:t>«</a:t>
            </a:r>
            <a:r>
              <a:rPr lang="ru-RU" sz="2400" b="1" i="1" dirty="0"/>
              <a:t>Зоркий глаз»</a:t>
            </a:r>
            <a:endParaRPr lang="ru-RU" sz="2400" dirty="0"/>
          </a:p>
          <a:p>
            <a:pPr algn="just"/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         Для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того чтобы стать победителем в этой игре, ребёнку нужно быть очень внимательным и уметь не отвлекаться на посторонние предметы.</a:t>
            </a:r>
          </a:p>
          <a:p>
            <a:pPr algn="just"/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         Выберите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маленькую игрушку или предмет, который ребёнку предстоит найти. Дайте ему возможность запомнить, что это такое, особенно если это новая вещь в доме. Попросите ребёнка выйти из комнаты. Когда он выполнит эту просьбу, поставьте выбранный предмет на доступном взгляду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месте, но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так, чтобы тот не сразу бросался в глаза. В этой игре нельзя прятать предметы в ящики стола, за шкаф и тому подобные места. Игрушка должна стоять так, чтобы играющий мог ее обнаружить, не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дотрагиваясь до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предметов в комнате, а просто внимательно их рассматривая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2500306"/>
            <a:ext cx="78581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Arial" pitchFamily="34" charset="0"/>
                <a:cs typeface="Arial" pitchFamily="34" charset="0"/>
              </a:rPr>
              <a:t>«Найди отличия»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i="1" dirty="0">
                <a:latin typeface="Arial" pitchFamily="34" charset="0"/>
                <a:cs typeface="Arial" pitchFamily="34" charset="0"/>
              </a:rPr>
              <a:t>Цель: 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развивать умение концентрировать внимание на деталях.</a:t>
            </a:r>
          </a:p>
          <a:p>
            <a:pPr algn="just"/>
            <a:r>
              <a:rPr lang="ru-RU" sz="2000" b="1" i="1" dirty="0">
                <a:latin typeface="Arial" pitchFamily="34" charset="0"/>
                <a:cs typeface="Arial" pitchFamily="34" charset="0"/>
              </a:rPr>
              <a:t>Ход: 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ребёнок рисует несложную картинку (котик, домик и др.) и передаёт её взрослому, а сам отворачивается. Взрослый дорисовывает несколько деталей и возвращает картинку. Ребёнок должен заметить, что изменилось в рисунке. Затем взрослый и ребёнок могут поменяться ролями.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643050"/>
            <a:ext cx="79621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Arial" pitchFamily="34" charset="0"/>
                <a:cs typeface="Arial" pitchFamily="34" charset="0"/>
              </a:rPr>
              <a:t>Список используемой литературы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endParaRPr lang="ru-RU" sz="2400" i="1" dirty="0"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1.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Брязгунов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И.П.,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Касатикова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Е.В. «Непоседливый ребёнок или всё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о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гиперактивных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детях». Издательство Института Психотерапии, 2002.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2.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Болотовский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Г.В., Чутко Л.С. «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Гиперактивный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ребёнок». СПб.: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НПК «Омега», 2010.</a:t>
            </a:r>
          </a:p>
          <a:p>
            <a:r>
              <a:rPr lang="ru-RU" i="1" dirty="0">
                <a:latin typeface="Arial" pitchFamily="34" charset="0"/>
                <a:cs typeface="Arial" pitchFamily="34" charset="0"/>
              </a:rPr>
              <a:t>3. Рассел Л.,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Барклин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, Кристина М.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Бентон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. «Ваш непослушный ребёнок», СПб.: Питер, 2004;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Сиротюк А.Л. «Нейропсихологическое и психофизическое сопровождение обучения». М.: ТЦ «Сфера», 2003;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Сиротюк А.Л. «Синдром дефицита внимания с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гиперактивностъю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. Диагностика, коррекция и практические рекомендации родителям</a:t>
            </a:r>
            <a:br>
              <a:rPr lang="ru-RU" i="1" dirty="0">
                <a:latin typeface="Arial" pitchFamily="34" charset="0"/>
                <a:cs typeface="Arial" pitchFamily="34" charset="0"/>
              </a:rPr>
            </a:br>
            <a:r>
              <a:rPr lang="ru-RU" i="1" dirty="0">
                <a:latin typeface="Arial" pitchFamily="34" charset="0"/>
                <a:cs typeface="Arial" pitchFamily="34" charset="0"/>
              </a:rPr>
              <a:t>и педагогам». М.: ТЦ «Сфера», 2002.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6.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Сиротюк А.Л., Сиротюк А.С. «Закономерности психического развития детей.: Учебное пособие». Тверь: Тверской </a:t>
            </a:r>
            <a:r>
              <a:rPr lang="ru-RU" i="1" dirty="0" err="1">
                <a:latin typeface="Arial" pitchFamily="34" charset="0"/>
                <a:cs typeface="Arial" pitchFamily="34" charset="0"/>
              </a:rPr>
              <a:t>гос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. ун-т, 2009.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9885089">
            <a:off x="2123728" y="2564904"/>
            <a:ext cx="45365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60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7224" y="1928802"/>
            <a:ext cx="753348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Признаки </a:t>
            </a:r>
            <a:r>
              <a:rPr lang="ru-RU" sz="3600" b="1" i="1" dirty="0" err="1" smtClean="0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 algn="ctr"/>
            <a:r>
              <a:rPr lang="ru-RU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i="1" dirty="0" smtClean="0">
                <a:latin typeface="Arial" pitchFamily="34" charset="0"/>
                <a:cs typeface="Arial" pitchFamily="34" charset="0"/>
              </a:rPr>
            </a:br>
            <a:r>
              <a:rPr lang="ru-RU" sz="3200" i="1" dirty="0" err="1" smtClean="0">
                <a:latin typeface="Arial" pitchFamily="34" charset="0"/>
                <a:cs typeface="Arial" pitchFamily="34" charset="0"/>
              </a:rPr>
              <a:t>Гиперактивность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 - это расстройство </a:t>
            </a:r>
            <a:r>
              <a:rPr lang="ru-RU" sz="3200" i="1" dirty="0" err="1" smtClean="0">
                <a:latin typeface="Arial" pitchFamily="34" charset="0"/>
                <a:cs typeface="Arial" pitchFamily="34" charset="0"/>
              </a:rPr>
              <a:t>неврологическо-поведенческого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 характера, характеризующееся чрезмерной активностью, возбудимостью ребёнка.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571604" y="1000108"/>
            <a:ext cx="6313334" cy="510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/>
              <a:t>         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ребёнок живой, подвижный и непоседливый – это не всегда свидетельствует о его </a:t>
            </a:r>
            <a:r>
              <a:rPr lang="ru-RU" sz="2400" i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. Вполне нормально, если он не может усидеть долго за столом, неугомонен перед сном, непослушен в магазине игрушек и бегает, не останавливаясь, после длительного переезда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6" y="1000108"/>
            <a:ext cx="748883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i="1" dirty="0" smtClean="0">
                <a:latin typeface="Arial Black" pitchFamily="34" charset="0"/>
              </a:rPr>
              <a:t>         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Главное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отличие активного ребёнка от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гиперактивного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заключается именно в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том,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что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последний будет бегать, бесцельно двигаться, не задерживаясь надолго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на любом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, самом интересном предмете, независимо от ситуации, будь то дома, в гостях или кабинете врача.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То есть,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даже если он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устал,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он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продолжает двигаться, 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выбившись из сил окончательно,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плачет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истерит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. Быстро и много говорит, глотает слова, перебивает,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i="1" dirty="0" smtClean="0">
                <a:latin typeface="Arial" pitchFamily="34" charset="0"/>
                <a:cs typeface="Arial" pitchFamily="34" charset="0"/>
              </a:rPr>
            </a:br>
            <a:r>
              <a:rPr lang="ru-RU" sz="2000" i="1" dirty="0">
                <a:latin typeface="Arial" pitchFamily="34" charset="0"/>
                <a:cs typeface="Arial" pitchFamily="34" charset="0"/>
              </a:rPr>
              <a:t>не дослушивает. Задает миллион вопросов, но редко выслушивает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ответы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них.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1285860"/>
            <a:ext cx="742955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Его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невозможно уложить спать, а если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спит, то урывками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, беспокойно. Ребёнок может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быть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неуправляемый, при этом он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абсолютно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реагирует на запреты и ограничения. И в любых условиях (дом, магазин, детский сад, детская площадка) ведёт себя одинаково активно.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i="1" dirty="0" smtClean="0">
                <a:latin typeface="Arial" pitchFamily="34" charset="0"/>
                <a:cs typeface="Arial" pitchFamily="34" charset="0"/>
              </a:rPr>
            </a:br>
            <a:r>
              <a:rPr lang="ru-RU" sz="2200" i="1" dirty="0">
                <a:latin typeface="Arial" pitchFamily="34" charset="0"/>
                <a:cs typeface="Arial" pitchFamily="34" charset="0"/>
              </a:rPr>
              <a:t>Часто провоцирует конфликты. Не контролирует свою агрессию - дерётся, кусается, толкается,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причем пускает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в ход подручные средства: палки, камни. На него не подействуют ни бесконечные просьбы, ни уговоры, ни подкуп.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i="1" dirty="0" smtClean="0">
                <a:latin typeface="Arial" pitchFamily="34" charset="0"/>
                <a:cs typeface="Arial" pitchFamily="34" charset="0"/>
              </a:rPr>
            </a:br>
            <a:r>
              <a:rPr lang="ru-RU" sz="2200" i="1" dirty="0">
                <a:latin typeface="Arial" pitchFamily="34" charset="0"/>
                <a:cs typeface="Arial" pitchFamily="34" charset="0"/>
              </a:rPr>
              <a:t>У него не работает механизм самоконтроля,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в отличие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от его сверстников, даже </a:t>
            </a:r>
            <a:r>
              <a:rPr lang="ru-RU" sz="2200" i="1" dirty="0" smtClean="0">
                <a:latin typeface="Arial" pitchFamily="34" charset="0"/>
                <a:cs typeface="Arial" pitchFamily="34" charset="0"/>
              </a:rPr>
              <a:t>самых избалованных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1142984"/>
            <a:ext cx="7272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latin typeface="Arial" pitchFamily="34" charset="0"/>
                <a:cs typeface="Arial" pitchFamily="34" charset="0"/>
              </a:rPr>
              <a:t>Причины </a:t>
            </a:r>
            <a:r>
              <a:rPr lang="ru-RU" sz="3600" i="1" dirty="0" err="1" smtClean="0">
                <a:latin typeface="Arial" pitchFamily="34" charset="0"/>
                <a:cs typeface="Arial" pitchFamily="34" charset="0"/>
              </a:rPr>
              <a:t>гиперактивности</a:t>
            </a:r>
            <a:endParaRPr lang="ru-RU" sz="36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Существует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много теорий относительно того, что вызывает у ребёнка синдром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дефицита внимания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гиперактивностью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Однако на современном этапе исследования СДВГ считаются доминирующими три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причины 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развитии синдрома: 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биологические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, генетические, социальные.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Во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всем мире основными причинами синдрома дефицита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внимания и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признаны </a:t>
            </a:r>
            <a:r>
              <a:rPr lang="ru-RU" sz="2400" i="1" dirty="0">
                <a:latin typeface="Arial" pitchFamily="34" charset="0"/>
                <a:cs typeface="Arial" pitchFamily="34" charset="0"/>
              </a:rPr>
              <a:t>биологические факторы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– это неврологическая патология 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наследственная предрасположенность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0" y="1643050"/>
            <a:ext cx="76032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itchFamily="34" charset="0"/>
                <a:cs typeface="Arial" pitchFamily="34" charset="0"/>
              </a:rPr>
              <a:t>Факторы, провоцирующие развитие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гиперактивности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/>
              <a:t>-</a:t>
            </a:r>
            <a:r>
              <a:rPr lang="ru-RU" sz="2400" dirty="0"/>
              <a:t> токсикозы беременности;</a:t>
            </a:r>
          </a:p>
          <a:p>
            <a:r>
              <a:rPr lang="ru-RU" sz="2400" i="1" dirty="0"/>
              <a:t>-</a:t>
            </a:r>
            <a:r>
              <a:rPr lang="ru-RU" sz="2400" dirty="0"/>
              <a:t> неблагоприятная беременность (стрессы, </a:t>
            </a:r>
            <a:r>
              <a:rPr lang="ru-RU" sz="2400" dirty="0" smtClean="0"/>
              <a:t>   курение</a:t>
            </a:r>
            <a:r>
              <a:rPr lang="ru-RU" sz="2400" dirty="0"/>
              <a:t>, неправильный образ жизни, заболевания, приём лекарственных препаратов во время беременности);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признаки внутриутробной асфиксии;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стремительные, или затяжные роды;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недоношенная беременность;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конфликтный климат в семье;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«диктаторский» стиль воспитания;</a:t>
            </a:r>
          </a:p>
          <a:p>
            <a:r>
              <a:rPr lang="ru-RU" sz="2400" b="1" dirty="0"/>
              <a:t>-</a:t>
            </a:r>
            <a:r>
              <a:rPr lang="ru-RU" sz="2400" dirty="0"/>
              <a:t> соматические заболевания.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500174"/>
            <a:ext cx="778674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/>
              <a:t>         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Иногда 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родители ошибочно полагают, что поступление в дошкольное учреждение и появление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новых обязанностей 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положительно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скажется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ребёнке, и он изменится. Зачастую начало посещения детского сада только провоцирует проблемы ребёнка, ведь изменяются требования к нему при нахождении в детском коллективе и требования к нему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в семье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: изменения режима, изменения в социальном окружении (требования к питанию, организованные занятия, правила коллективного взаимодействия), «отрыв» от матери. Ребёнку трудно справляться с новой ситуацией, с новыми правилами, он начинает проявлять проблемное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поведение, что приводит</a:t>
            </a:r>
            <a:br>
              <a:rPr lang="ru-RU" sz="2100" dirty="0" smtClean="0">
                <a:latin typeface="Arial" pitchFamily="34" charset="0"/>
                <a:cs typeface="Arial" pitchFamily="34" charset="0"/>
              </a:rPr>
            </a:br>
            <a:r>
              <a:rPr lang="ru-RU" sz="2100" dirty="0">
                <a:latin typeface="Arial" pitchFamily="34" charset="0"/>
                <a:cs typeface="Arial" pitchFamily="34" charset="0"/>
              </a:rPr>
              <a:t>к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не успешности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, а иногда и к отставанию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сверстников.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1650</Words>
  <Application>Microsoft Office PowerPoint</Application>
  <PresentationFormat>Экран (4:3)</PresentationFormat>
  <Paragraphs>133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Admin</cp:lastModifiedBy>
  <cp:revision>65</cp:revision>
  <dcterms:created xsi:type="dcterms:W3CDTF">2021-03-08T16:32:01Z</dcterms:created>
  <dcterms:modified xsi:type="dcterms:W3CDTF">2022-10-11T08:43:50Z</dcterms:modified>
</cp:coreProperties>
</file>