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  <p:sldMasterId id="2147483972" r:id="rId2"/>
    <p:sldMasterId id="2147484352" r:id="rId3"/>
  </p:sldMasterIdLst>
  <p:notesMasterIdLst>
    <p:notesMasterId r:id="rId13"/>
  </p:notesMasterIdLst>
  <p:sldIdLst>
    <p:sldId id="284" r:id="rId4"/>
    <p:sldId id="297" r:id="rId5"/>
    <p:sldId id="285" r:id="rId6"/>
    <p:sldId id="286" r:id="rId7"/>
    <p:sldId id="287" r:id="rId8"/>
    <p:sldId id="288" r:id="rId9"/>
    <p:sldId id="294" r:id="rId10"/>
    <p:sldId id="291" r:id="rId11"/>
    <p:sldId id="29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999A"/>
    <a:srgbClr val="FC2A14"/>
    <a:srgbClr val="003399"/>
    <a:srgbClr val="73A79E"/>
    <a:srgbClr val="7C9E98"/>
    <a:srgbClr val="419995"/>
    <a:srgbClr val="5EBCBC"/>
    <a:srgbClr val="5868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60" autoAdjust="0"/>
    <p:restoredTop sz="74468" autoAdjust="0"/>
  </p:normalViewPr>
  <p:slideViewPr>
    <p:cSldViewPr>
      <p:cViewPr>
        <p:scale>
          <a:sx n="82" d="100"/>
          <a:sy n="82" d="100"/>
        </p:scale>
        <p:origin x="-2454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7753F13F-2BDC-4070-9F09-4DADEABCC8B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7F23649-1CC8-48A1-B894-60299FEAF4D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1734C6C-A546-43F2-8753-837E69E9B7D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E2021C11-2BCF-4818-8F87-6DF04A7756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E7FAD58C-AAE9-454B-9756-69A60C4B8F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66B8070-7D59-4D06-850F-DE2658C248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846D247-359C-4E72-8267-AD9442731A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A75A288-B4A8-414C-BD30-E6B99C50495F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749728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xmlns="" id="{70BFD00B-F93F-4F5C-B851-C61A3A22FE4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18FBA9-039B-48CF-915C-E3778883E400}" type="slidenum">
              <a:rPr lang="ru-RU" altLang="ru-RU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xmlns="" id="{E42D1DE5-12CE-4C2B-A6AF-5C5B2C7D7B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xmlns="" id="{A3C30EDF-2A63-4DEE-B324-0017B20BB8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xmlns="" id="{B72CCD6E-B821-4AAF-B236-076FDFA2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E2E40-0385-4693-9A7C-01A1E5F4D11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xmlns="" id="{BEBAEC6F-E3C4-44EC-AE39-DA709ED70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xmlns="" id="{B0434167-2D33-409A-83D8-050F9105D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210CB-8BC0-47F5-A31B-2C7E7EFB328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198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xmlns="" id="{F41D22B8-569C-4973-B655-C69442AD7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35294-BB61-49CF-9E5B-961EBC94838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xmlns="" id="{778E08CF-167C-49EA-9812-52FC51C57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xmlns="" id="{98BD9C4C-4543-49BE-92D2-AA6BFDA4D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FAE52-DD2F-4795-A231-ED347335B6E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60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xmlns="" id="{EAA62758-4505-4994-BE1F-99267AC05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60FB5-604F-488A-93B6-FACC2113C3F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xmlns="" id="{AF7112D4-FC3E-479B-91B0-11EFED475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xmlns="" id="{6C20B365-4F6D-4C58-B519-9061DE18E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3BF34-3BA0-46C2-93E1-A30172A6828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22014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74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2425" y="415925"/>
            <a:ext cx="8402638" cy="366713"/>
          </a:xfrm>
        </p:spPr>
        <p:txBody>
          <a:bodyPr/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8974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429000"/>
            <a:ext cx="7821613" cy="47625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83802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7373345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1327967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6238" y="1439863"/>
            <a:ext cx="4213225" cy="12811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41863" y="1439863"/>
            <a:ext cx="4213225" cy="12811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0534582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5793035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3592987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87893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246843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xmlns="" id="{F1193B45-82E1-41A3-8EF5-0B32110C7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76196-7298-424F-A345-04D1C7C61E3A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xmlns="" id="{F6DDA1CB-57FE-41AA-B3DB-E926FB385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xmlns="" id="{7E6685C9-3A44-4F60-93D7-B84ADD47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D9360-DEB5-47E8-BC7E-861F2CB3FF6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80145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1541218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5563135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0375" y="163513"/>
            <a:ext cx="2144713" cy="25574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6238" y="163513"/>
            <a:ext cx="6281737" cy="25574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0821157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xmlns="" id="{7CABBB9C-D9BE-4312-9B6B-3B211B087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2E12F-2BBA-44EF-9CAD-F2C94B1CC4A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xmlns="" id="{12DC8F3F-A0A6-47A0-9712-CB30126F7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xmlns="" id="{02C03493-BA69-422B-9C11-1E842A875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50733-44A2-4FC5-B4F3-22CD22E68DA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55129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Місце для дати 3">
            <a:extLst>
              <a:ext uri="{FF2B5EF4-FFF2-40B4-BE49-F238E27FC236}">
                <a16:creationId xmlns:a16="http://schemas.microsoft.com/office/drawing/2014/main" xmlns="" id="{4F840D45-49F1-4683-AF03-EABEA91AB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7F797-EF2C-4D29-9569-01D217F84B4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Місце для нижнього колонтитула 4">
            <a:extLst>
              <a:ext uri="{FF2B5EF4-FFF2-40B4-BE49-F238E27FC236}">
                <a16:creationId xmlns:a16="http://schemas.microsoft.com/office/drawing/2014/main" xmlns="" id="{A2FE6C9A-4732-4694-8D50-49A3691A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>
            <a:extLst>
              <a:ext uri="{FF2B5EF4-FFF2-40B4-BE49-F238E27FC236}">
                <a16:creationId xmlns:a16="http://schemas.microsoft.com/office/drawing/2014/main" xmlns="" id="{E546F858-6258-4FDB-99AA-6A59DF2B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2B838-A0FF-4EC4-8E7E-3DE0B3E22AC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8942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Місце для дати 3">
            <a:extLst>
              <a:ext uri="{FF2B5EF4-FFF2-40B4-BE49-F238E27FC236}">
                <a16:creationId xmlns:a16="http://schemas.microsoft.com/office/drawing/2014/main" xmlns="" id="{E8A2AB52-F9AE-451A-83EB-0499A1F15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5070B-64B7-42C6-BC0C-57B139AB1A7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Місце для нижнього колонтитула 4">
            <a:extLst>
              <a:ext uri="{FF2B5EF4-FFF2-40B4-BE49-F238E27FC236}">
                <a16:creationId xmlns:a16="http://schemas.microsoft.com/office/drawing/2014/main" xmlns="" id="{6B121898-76D7-46DC-957C-8C8814CA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>
            <a:extLst>
              <a:ext uri="{FF2B5EF4-FFF2-40B4-BE49-F238E27FC236}">
                <a16:creationId xmlns:a16="http://schemas.microsoft.com/office/drawing/2014/main" xmlns="" id="{2258D192-66EE-4F06-929D-5F350A2B5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B8DBB-5E5D-40F4-B166-9744402AFA72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5649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дати 3">
            <a:extLst>
              <a:ext uri="{FF2B5EF4-FFF2-40B4-BE49-F238E27FC236}">
                <a16:creationId xmlns:a16="http://schemas.microsoft.com/office/drawing/2014/main" xmlns="" id="{D6FBE152-3419-47B6-9E0F-547C8F5C8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3EBE6-463E-46C7-8133-85DC918A3BF5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Місце для нижнього колонтитула 4">
            <a:extLst>
              <a:ext uri="{FF2B5EF4-FFF2-40B4-BE49-F238E27FC236}">
                <a16:creationId xmlns:a16="http://schemas.microsoft.com/office/drawing/2014/main" xmlns="" id="{D8D40909-8476-40C4-BE5B-AB6254A36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>
            <a:extLst>
              <a:ext uri="{FF2B5EF4-FFF2-40B4-BE49-F238E27FC236}">
                <a16:creationId xmlns:a16="http://schemas.microsoft.com/office/drawing/2014/main" xmlns="" id="{D89B7C76-3179-4E8E-9047-9ACAA4C31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AEED87-F9CD-4C4F-B59B-8AAB84CC94A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9781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>
            <a:extLst>
              <a:ext uri="{FF2B5EF4-FFF2-40B4-BE49-F238E27FC236}">
                <a16:creationId xmlns:a16="http://schemas.microsoft.com/office/drawing/2014/main" xmlns="" id="{7ACFBC50-2B8D-47CB-9A8E-E76A2C68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679BA-BAF3-4138-93A4-30EECA7D8C2B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Місце для нижнього колонтитула 4">
            <a:extLst>
              <a:ext uri="{FF2B5EF4-FFF2-40B4-BE49-F238E27FC236}">
                <a16:creationId xmlns:a16="http://schemas.microsoft.com/office/drawing/2014/main" xmlns="" id="{C13F2E53-7897-4866-B290-DE97CCDD8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>
            <a:extLst>
              <a:ext uri="{FF2B5EF4-FFF2-40B4-BE49-F238E27FC236}">
                <a16:creationId xmlns:a16="http://schemas.microsoft.com/office/drawing/2014/main" xmlns="" id="{38C51560-04A9-4F9B-BFC7-E2BE4AD99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3D36F-3F9E-4577-B7DA-55594978270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58109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Місце для дати 3">
            <a:extLst>
              <a:ext uri="{FF2B5EF4-FFF2-40B4-BE49-F238E27FC236}">
                <a16:creationId xmlns:a16="http://schemas.microsoft.com/office/drawing/2014/main" xmlns="" id="{C149CFB1-D982-4A0C-8324-BC38673E1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56997-9D36-4644-9A30-D859D8D7600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Місце для нижнього колонтитула 4">
            <a:extLst>
              <a:ext uri="{FF2B5EF4-FFF2-40B4-BE49-F238E27FC236}">
                <a16:creationId xmlns:a16="http://schemas.microsoft.com/office/drawing/2014/main" xmlns="" id="{646448B0-F03F-474E-8588-87A0F3AF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>
            <a:extLst>
              <a:ext uri="{FF2B5EF4-FFF2-40B4-BE49-F238E27FC236}">
                <a16:creationId xmlns:a16="http://schemas.microsoft.com/office/drawing/2014/main" xmlns="" id="{0DEE71E4-8BB0-48A9-BED2-176CCFE45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9476E0-ED27-4412-95CF-0A65BB48BF7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18559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Місце для дати 3">
            <a:extLst>
              <a:ext uri="{FF2B5EF4-FFF2-40B4-BE49-F238E27FC236}">
                <a16:creationId xmlns:a16="http://schemas.microsoft.com/office/drawing/2014/main" xmlns="" id="{58463498-11F2-4F18-9B24-7803F222E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668CE-B217-4345-B3B6-A0CF1962036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Місце для нижнього колонтитула 4">
            <a:extLst>
              <a:ext uri="{FF2B5EF4-FFF2-40B4-BE49-F238E27FC236}">
                <a16:creationId xmlns:a16="http://schemas.microsoft.com/office/drawing/2014/main" xmlns="" id="{A8B7F215-A74A-4806-883B-1349FC6EB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>
            <a:extLst>
              <a:ext uri="{FF2B5EF4-FFF2-40B4-BE49-F238E27FC236}">
                <a16:creationId xmlns:a16="http://schemas.microsoft.com/office/drawing/2014/main" xmlns="" id="{4A1F1D7C-667F-4716-B14B-09811695C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16F4D-E466-4D4D-B04D-2050B892D25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59089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>
            <a:extLst>
              <a:ext uri="{FF2B5EF4-FFF2-40B4-BE49-F238E27FC236}">
                <a16:creationId xmlns:a16="http://schemas.microsoft.com/office/drawing/2014/main" xmlns="" id="{01EFCE4A-CFE6-4A84-B7A7-EE7E7CAEDE4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/>
              <a:t>Зразок заголовка</a:t>
            </a:r>
            <a:endParaRPr lang="ru-RU" altLang="ru-RU"/>
          </a:p>
        </p:txBody>
      </p:sp>
      <p:sp>
        <p:nvSpPr>
          <p:cNvPr id="1027" name="Місце для тексту 2">
            <a:extLst>
              <a:ext uri="{FF2B5EF4-FFF2-40B4-BE49-F238E27FC236}">
                <a16:creationId xmlns:a16="http://schemas.microsoft.com/office/drawing/2014/main" xmlns="" id="{599609E4-4E53-4EA4-AA49-452EB375494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/>
              <a:t>Зразок тексту</a:t>
            </a:r>
          </a:p>
          <a:p>
            <a:pPr lvl="1"/>
            <a:r>
              <a:rPr lang="uk-UA" altLang="ru-RU"/>
              <a:t>Другий рівень</a:t>
            </a:r>
          </a:p>
          <a:p>
            <a:pPr lvl="2"/>
            <a:r>
              <a:rPr lang="uk-UA" altLang="ru-RU"/>
              <a:t>Третій рівень</a:t>
            </a:r>
          </a:p>
          <a:p>
            <a:pPr lvl="3"/>
            <a:r>
              <a:rPr lang="uk-UA" altLang="ru-RU"/>
              <a:t>Четвертий рівень</a:t>
            </a:r>
          </a:p>
          <a:p>
            <a:pPr lvl="4"/>
            <a:r>
              <a:rPr lang="uk-UA" altLang="ru-RU"/>
              <a:t>П'ятий рівень</a:t>
            </a:r>
            <a:endParaRPr lang="ru-RU" alt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xmlns="" id="{7886F08F-F717-49A6-9D31-DE1DC972E4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2B8721-70CB-4F20-9845-DBFCB66E834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xmlns="" id="{0C712A0B-CCC5-47BB-B665-7F6F4FC33E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xmlns="" id="{C3ABA177-38F0-4498-92D6-E2CDF34D3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3B7750E-A42D-4E4A-9AFC-D0BC680AEB8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  <p:sldLayoutId id="2147484335" r:id="rId6"/>
    <p:sldLayoutId id="2147484336" r:id="rId7"/>
    <p:sldLayoutId id="2147484337" r:id="rId8"/>
    <p:sldLayoutId id="2147484338" r:id="rId9"/>
    <p:sldLayoutId id="2147484339" r:id="rId10"/>
    <p:sldLayoutId id="2147484340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6450" name="Rectangle 2">
            <a:extLst>
              <a:ext uri="{FF2B5EF4-FFF2-40B4-BE49-F238E27FC236}">
                <a16:creationId xmlns:a16="http://schemas.microsoft.com/office/drawing/2014/main" xmlns="" id="{24E4B416-C2A5-49FB-B737-905DF6F8F8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76238" y="163513"/>
            <a:ext cx="857091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Title Slide</a:t>
            </a:r>
          </a:p>
        </p:txBody>
      </p:sp>
      <p:sp>
        <p:nvSpPr>
          <p:cNvPr id="1896451" name="Rectangle 3">
            <a:extLst>
              <a:ext uri="{FF2B5EF4-FFF2-40B4-BE49-F238E27FC236}">
                <a16:creationId xmlns:a16="http://schemas.microsoft.com/office/drawing/2014/main" xmlns="" id="{AF243F1F-7FAD-4181-B0A4-23E290AE47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76238" y="1439863"/>
            <a:ext cx="85788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51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463550" indent="-4635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Blip>
          <a:blip r:embed="rId14"/>
        </a:buBlip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860425" indent="-395288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anose="05020102010507070707" pitchFamily="18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01738" indent="-3397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Font typeface="Wingdings 2" panose="05020102010507070707" pitchFamily="18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2114550" indent="-398463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Ø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625725" indent="-39687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w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3082925" indent="-396875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w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540125" indent="-396875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w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997325" indent="-396875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w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454525" indent="-396875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w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E2B8721-70CB-4F20-9845-DBFCB66E8342}" type="datetimeFigureOut">
              <a:rPr lang="ru-RU" smtClean="0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3B7750E-A42D-4E4A-9AFC-D0BC680AEB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3" r:id="rId1"/>
    <p:sldLayoutId id="2147484354" r:id="rId2"/>
    <p:sldLayoutId id="2147484355" r:id="rId3"/>
    <p:sldLayoutId id="2147484356" r:id="rId4"/>
    <p:sldLayoutId id="2147484357" r:id="rId5"/>
    <p:sldLayoutId id="2147484358" r:id="rId6"/>
    <p:sldLayoutId id="2147484359" r:id="rId7"/>
    <p:sldLayoutId id="2147484360" r:id="rId8"/>
    <p:sldLayoutId id="2147484361" r:id="rId9"/>
    <p:sldLayoutId id="2147484362" r:id="rId10"/>
    <p:sldLayoutId id="2147484363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>
            <a:extLst>
              <a:ext uri="{FF2B5EF4-FFF2-40B4-BE49-F238E27FC236}">
                <a16:creationId xmlns:a16="http://schemas.microsoft.com/office/drawing/2014/main" xmlns="" id="{E2C45B70-9749-4E15-8290-C633B7B01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3" y="274638"/>
            <a:ext cx="8643937" cy="6249987"/>
          </a:xfrm>
        </p:spPr>
        <p:txBody>
          <a:bodyPr/>
          <a:lstStyle/>
          <a:p>
            <a:pPr marL="484188" eaLnBrk="1" hangingPunct="1"/>
            <a: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altLang="ru-RU" sz="4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Формирование жизнестойкости подростков</a:t>
            </a:r>
            <a: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»</a:t>
            </a:r>
            <a:b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alt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Выполнила:</a:t>
            </a:r>
            <a:b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                                                              воспитатель СПб ГБУ ЦССВ №14</a:t>
            </a:r>
            <a:b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</a:br>
            <a:r>
              <a:rPr lang="ru-RU" alt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                                                           Балакирева Светлана Олеговна</a:t>
            </a:r>
            <a:endParaRPr lang="ru-RU" altLang="ru-RU" sz="1800" b="1" dirty="0">
              <a:solidFill>
                <a:srgbClr val="C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4">
            <a:extLst>
              <a:ext uri="{FF2B5EF4-FFF2-40B4-BE49-F238E27FC236}">
                <a16:creationId xmlns:a16="http://schemas.microsoft.com/office/drawing/2014/main" xmlns="" id="{CA185B46-F5A5-4099-8A39-7DC9D5601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664296"/>
          </a:xfrm>
        </p:spPr>
        <p:txBody>
          <a:bodyPr/>
          <a:lstStyle/>
          <a:p>
            <a:pPr marL="447675" indent="-382588" eaLnBrk="1" hangingPunct="1">
              <a:lnSpc>
                <a:spcPct val="90000"/>
              </a:lnSpc>
              <a:buFont typeface="Wingdings 2" panose="05020102010507070707" pitchFamily="18" charset="2"/>
              <a:buChar char=""/>
            </a:pPr>
            <a:r>
              <a:rPr lang="ru-RU" alt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Жизнестойкость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характеризует меру способности личности выдерживать стрессовую ситуацию, сохраняя внутреннюю сбалансированность и не снижая успешности деятельности.</a:t>
            </a:r>
          </a:p>
          <a:p>
            <a:pPr marL="447675" indent="-382588" eaLnBrk="1" hangingPunct="1">
              <a:lnSpc>
                <a:spcPct val="90000"/>
              </a:lnSpc>
              <a:buFont typeface="Wingdings 2" panose="05020102010507070707" pitchFamily="18" charset="2"/>
              <a:buChar char=""/>
            </a:pPr>
            <a:endParaRPr lang="ru-RU" alt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5076056" y="2924944"/>
            <a:ext cx="3164187" cy="2801888"/>
          </a:xfrm>
        </p:spPr>
        <p:txBody>
          <a:bodyPr anchor="ctr"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147" name="Содержимое 2">
            <a:extLst>
              <a:ext uri="{FF2B5EF4-FFF2-40B4-BE49-F238E27FC236}">
                <a16:creationId xmlns:a16="http://schemas.microsoft.com/office/drawing/2014/main" xmlns="" id="{5284CFA0-B9CF-4FAC-ADDC-F61DF0044D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1520" y="2204864"/>
            <a:ext cx="4608512" cy="3744416"/>
          </a:xfrm>
        </p:spPr>
        <p:txBody>
          <a:bodyPr>
            <a:normAutofit/>
          </a:bodyPr>
          <a:lstStyle/>
          <a:p>
            <a:pPr marL="457200" indent="-457200" algn="just" eaLnBrk="1" hangingPunct="1">
              <a:buAutoNum type="arabicPeriod"/>
            </a:pPr>
            <a:r>
              <a:rPr lang="ru-RU" alt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alt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умеют принимать действительность такой, какова она есть; </a:t>
            </a:r>
            <a:endParaRPr lang="ru-RU" altLang="ru-RU" sz="20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AutoNum type="arabicPeriod"/>
            </a:pPr>
            <a:r>
              <a:rPr lang="ru-RU" alt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alt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 убеждены, что наша жизнь имеет смысл (основу для этой убежденности часто дает приверженность тем или иным ценностям); </a:t>
            </a:r>
            <a:endParaRPr lang="ru-RU" altLang="ru-RU" sz="20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 eaLnBrk="1" hangingPunct="1">
              <a:buAutoNum type="arabicPeriod"/>
            </a:pPr>
            <a:r>
              <a:rPr lang="ru-RU" alt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alt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отличаются незаурядным умением импровизировать и находить нетривиальные решения.</a:t>
            </a:r>
          </a:p>
          <a:p>
            <a:pPr algn="ctr" eaLnBrk="1" hangingPunct="1"/>
            <a:endParaRPr lang="ru-RU" alt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80928"/>
            <a:ext cx="381642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548680"/>
            <a:ext cx="763284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Жизнестойкие люди обладают </a:t>
            </a:r>
            <a:endParaRPr lang="ru-RU" alt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auto">
              <a:spcBef>
                <a:spcPct val="20000"/>
              </a:spcBef>
              <a:spcAft>
                <a:spcPts val="0"/>
              </a:spcAft>
              <a:buClr>
                <a:srgbClr val="31B6FD"/>
              </a:buClr>
              <a:buSzPct val="100000"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тремя </a:t>
            </a: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важными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качествами</a:t>
            </a:r>
            <a:endParaRPr lang="ru-RU" alt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7">
            <a:extLst>
              <a:ext uri="{FF2B5EF4-FFF2-40B4-BE49-F238E27FC236}">
                <a16:creationId xmlns:a16="http://schemas.microsoft.com/office/drawing/2014/main" xmlns="" id="{0EFADC12-43F7-48EE-B986-7B3B8B615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180975"/>
            <a:r>
              <a:rPr lang="ru-RU" altLang="ru-RU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Жизнестойкость лучше всего воспитывать с </a:t>
            </a:r>
            <a:r>
              <a:rPr lang="ru-RU" altLang="ru-RU" b="1" dirty="0" smtClean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детства</a:t>
            </a:r>
            <a:endParaRPr lang="ru-RU" altLang="ru-RU" b="1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Содержимое 8">
            <a:extLst>
              <a:ext uri="{FF2B5EF4-FFF2-40B4-BE49-F238E27FC236}">
                <a16:creationId xmlns:a16="http://schemas.microsoft.com/office/drawing/2014/main" xmlns="" id="{955A4ADF-EDE2-4D5F-856F-E0476E3D025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6655" y="2132856"/>
            <a:ext cx="3822192" cy="4320480"/>
          </a:xfrm>
        </p:spPr>
        <p:txBody>
          <a:bodyPr>
            <a:normAutofit/>
          </a:bodyPr>
          <a:lstStyle/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Семейное воспитание. </a:t>
            </a:r>
            <a:endParaRPr lang="ru-RU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Приучая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самостоятельно принимать решения, не бояться ошибок, но бояться бездействия.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Обучение. </a:t>
            </a:r>
            <a:endParaRPr lang="ru-RU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Жизнестойкость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глубокое понимание жизненных процессов.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Оптимистичный взгляд на жизнь. </a:t>
            </a:r>
            <a:endParaRPr lang="ru-RU" alt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Стараясь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любой ситуации находить плюсы, не впадая в уныние и отчаяние, человек воспитывает в себе жизнестойкость.</a:t>
            </a:r>
          </a:p>
          <a:p>
            <a:pPr marL="0" indent="180975"/>
            <a:endParaRPr lang="ru-RU" altLang="ru-RU" dirty="0"/>
          </a:p>
        </p:txBody>
      </p:sp>
      <p:sp>
        <p:nvSpPr>
          <p:cNvPr id="7172" name="Содержимое 9">
            <a:extLst>
              <a:ext uri="{FF2B5EF4-FFF2-40B4-BE49-F238E27FC236}">
                <a16:creationId xmlns:a16="http://schemas.microsoft.com/office/drawing/2014/main" xmlns="" id="{8AE3FF23-0678-4EA1-830D-24D4F1F16B3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45152" y="2564904"/>
            <a:ext cx="4247328" cy="3816424"/>
          </a:xfrm>
        </p:spPr>
        <p:txBody>
          <a:bodyPr>
            <a:normAutofit/>
          </a:bodyPr>
          <a:lstStyle/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Благотворительность.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Помогая людям, которые попали сложные жизненные ситуации, человек начинает более осознавать собственные возможности, а значит, становится более жизнестойким. 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Самосовершенствование.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Избавляясь от слабости, уныния, безынициативности – человек воспитывает в себе жизнестойкость.</a:t>
            </a:r>
          </a:p>
          <a:p>
            <a:pPr marL="0" indent="180975" algn="just"/>
            <a:endParaRPr lang="ru-RU" altLang="ru-RU" sz="20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5">
            <a:extLst>
              <a:ext uri="{FF2B5EF4-FFF2-40B4-BE49-F238E27FC236}">
                <a16:creationId xmlns:a16="http://schemas.microsoft.com/office/drawing/2014/main" xmlns="" id="{01AC15E2-DDA2-4114-91A4-237743200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348880"/>
            <a:ext cx="8640959" cy="4176464"/>
          </a:xfr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Поощряйте самостоятельность ребенка.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четко формулируйте правила и требуйте их соблюдения.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Подчеркивайте значимость семьи, чувства гордости и родства.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Предоставляйте ребенку возможность открыто выражать свои чувства.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Обучайте ребенка быстро принимать решения.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Поощряйте активность ребенка.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Четкое определяйте и называйте проблемы, подчеркивайте, что проблемы – это часть нормальной жизни. Совместно ищите выход.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Обучайте ребенка поведению в обществе: дружелюбию, общительности, ответственности, взаимовыручке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Помогайте ребенку в перестройке негативных эмоций в позитивные.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Поощряйте веру ребенка в себя и в его способность действовать самостоятельно.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Помогайте в определении, как и где ребенок может попросить помощь в случае необходимости.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Проявляйте интерес и уважение к мнению ребенка.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Создавайте защищенную среду с ощущением постоянства, где ребенок не забыт, отсутствуют оскорбления и травмы. Каждому человеку необходимо, чтобы его любили.</a:t>
            </a:r>
          </a:p>
          <a:p>
            <a:pPr marL="0" indent="180975" algn="just">
              <a:spcBef>
                <a:spcPct val="0"/>
              </a:spcBef>
              <a:buFontTx/>
              <a:buChar char="•"/>
            </a:pPr>
            <a:r>
              <a:rPr lang="ru-RU" alt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Помогайте ребенку в развитии самоуважения, интересов, навыков, талантов</a:t>
            </a:r>
            <a:endParaRPr lang="ru-RU" altLang="ru-RU" sz="1500" dirty="0"/>
          </a:p>
        </p:txBody>
      </p:sp>
      <p:sp>
        <p:nvSpPr>
          <p:cNvPr id="8194" name="Заголовок 4">
            <a:extLst>
              <a:ext uri="{FF2B5EF4-FFF2-40B4-BE49-F238E27FC236}">
                <a16:creationId xmlns:a16="http://schemas.microsoft.com/office/drawing/2014/main" xmlns="" id="{C5500F75-B57D-4C90-99DF-97812DA1B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воспитать жизнестойкого ребенка</a:t>
            </a:r>
            <a:endParaRPr lang="ru-RU" alt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>
            <a:extLst>
              <a:ext uri="{FF2B5EF4-FFF2-40B4-BE49-F238E27FC236}">
                <a16:creationId xmlns:a16="http://schemas.microsoft.com/office/drawing/2014/main" xmlns="" id="{B6C89140-A883-48DC-9424-AEBC24208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2492896"/>
            <a:ext cx="8496944" cy="4104456"/>
          </a:xfrm>
        </p:spPr>
        <p:txBody>
          <a:bodyPr>
            <a:normAutofit fontScale="92500" lnSpcReduction="10000"/>
          </a:bodyPr>
          <a:lstStyle/>
          <a:p>
            <a:pPr marL="0" indent="450850" eaLnBrk="1" hangingPunct="1">
              <a:spcBef>
                <a:spcPct val="0"/>
              </a:spcBef>
              <a:buFontTx/>
              <a:buChar char="•"/>
            </a:pPr>
            <a:r>
              <a:rPr lang="ru-RU" altLang="ru-RU" sz="2000" b="1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Подчеркивайте заслуги детей, признавайте достижения, не сравнивая их с другими.</a:t>
            </a:r>
            <a:r>
              <a:rPr lang="ru-RU" altLang="ru-RU" sz="2000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200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085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Приучайте ребенка ставить перед собой реальные цели и достигать их. Отдавайте себе отчет, что нельзя делать все на пять. </a:t>
            </a:r>
          </a:p>
          <a:p>
            <a:pPr marL="0" indent="450850">
              <a:spcBef>
                <a:spcPct val="0"/>
              </a:spcBef>
              <a:buFontTx/>
              <a:buChar char="•"/>
            </a:pPr>
            <a:r>
              <a:rPr lang="ru-RU" altLang="ru-RU" sz="2000" b="1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Помните: не ошибается тот, кто ничего не делает.</a:t>
            </a:r>
            <a:r>
              <a:rPr lang="ru-RU" altLang="ru-RU" sz="2000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200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085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ребенок ошибается, не ругайте его, потому что страх перед вашим недовольством заставит впоследствии «прятать» свои ошибки, обманывать, бояться рисковать. </a:t>
            </a:r>
          </a:p>
          <a:p>
            <a:pPr marL="0" indent="450850">
              <a:spcBef>
                <a:spcPct val="0"/>
              </a:spcBef>
              <a:buFontTx/>
              <a:buChar char="•"/>
            </a:pPr>
            <a:r>
              <a:rPr lang="ru-RU" altLang="ru-RU" sz="2000" b="1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Терпеливо ждите результат.</a:t>
            </a:r>
            <a:endParaRPr lang="ru-RU" altLang="ru-RU" sz="200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085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Помните: терпение и время – вот составляющие успеха.</a:t>
            </a:r>
          </a:p>
          <a:p>
            <a:pPr marL="0" indent="450850">
              <a:spcBef>
                <a:spcPct val="0"/>
              </a:spcBef>
              <a:buFontTx/>
              <a:buChar char="•"/>
            </a:pPr>
            <a:r>
              <a:rPr lang="ru-RU" altLang="ru-RU" sz="2000" b="1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Воспитывайте любовью. </a:t>
            </a:r>
            <a:endParaRPr lang="ru-RU" altLang="ru-RU" sz="200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085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 необходимо чувствовать нашу любовь без каких-либо «если» («Если не будешь есть кашу, не буду тебя любить»). Они должны знать, что им не надо что-либо делать для того, чтобы заслужить любовь. Страх заставляет чувствовать свою неполноценность, порождает замкнутость, враждебность.</a:t>
            </a:r>
            <a:endParaRPr lang="ru-RU" altLang="ru-RU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0850"/>
            <a:endParaRPr lang="ru-RU" altLang="ru-RU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764704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воспитать жизнестойкого ребенка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>
            <a:extLst>
              <a:ext uri="{FF2B5EF4-FFF2-40B4-BE49-F238E27FC236}">
                <a16:creationId xmlns:a16="http://schemas.microsoft.com/office/drawing/2014/main" xmlns="" id="{26176DE0-EDB2-48FD-8922-277536AA41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564903"/>
            <a:ext cx="8210872" cy="3744417"/>
          </a:xfrm>
        </p:spPr>
        <p:txBody>
          <a:bodyPr>
            <a:noAutofit/>
          </a:bodyPr>
          <a:lstStyle/>
          <a:p>
            <a:pPr marL="533400" indent="-533400" algn="just" eaLnBrk="1" hangingPunct="1">
              <a:buFont typeface="Wingdings" panose="05000000000000000000" pitchFamily="2" charset="2"/>
              <a:buChar char="Ø"/>
            </a:pPr>
            <a:r>
              <a:rPr lang="ru-RU" altLang="ru-RU" sz="2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Внешние</a:t>
            </a:r>
            <a:r>
              <a:rPr lang="ru-RU" alt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острые психотравмирующие, стрессовые ситуации и обстоятельства, которые подталкивают человека к роковому решению (горе, разлука, вина, несчастная любовь, интернет-зависимость, соматические заболевания и уродства и т.д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.).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33400" indent="-5334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Внутренние</a:t>
            </a:r>
            <a:r>
              <a:rPr lang="ru-RU" alt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психологические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особенности личности, способствующие развитию суицидальных мыслей и намерений (эмоциональная нестабильность,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астеничность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аффективность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конформизм, душевная боль, инфантильность, дефекты целеполагания и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целедостижения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низкий самоконтроль и низкая стрессовая толерантность, трудность волевых усилий).</a:t>
            </a:r>
          </a:p>
        </p:txBody>
      </p:sp>
      <p:sp>
        <p:nvSpPr>
          <p:cNvPr id="17410" name="Rectangle 6">
            <a:extLst>
              <a:ext uri="{FF2B5EF4-FFF2-40B4-BE49-F238E27FC236}">
                <a16:creationId xmlns:a16="http://schemas.microsoft.com/office/drawing/2014/main" xmlns="" id="{0DCB9537-C4D8-45C3-8A80-85CED64070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15400" cy="1628800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Факторы суицидального поведения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 autoUpdateAnimBg="0"/>
      <p:bldP spid="174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7">
            <a:extLst>
              <a:ext uri="{FF2B5EF4-FFF2-40B4-BE49-F238E27FC236}">
                <a16:creationId xmlns:a16="http://schemas.microsoft.com/office/drawing/2014/main" xmlns="" id="{E5999BAE-A7C4-4A7A-B991-2A5FA65FA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2564904"/>
            <a:ext cx="8352730" cy="3416796"/>
          </a:xfrm>
        </p:spPr>
        <p:txBody>
          <a:bodyPr rtlCol="0">
            <a:norm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ru-RU" sz="2000" b="1" i="1" dirty="0"/>
              <a:t>•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Словесные признаки: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  прямо и явно говорит о смерти: «Я собираюсь покончить с собой», «Я не могу так дальше жить»;</a:t>
            </a:r>
          </a:p>
          <a:p>
            <a:pPr marL="0" indent="0" algn="just"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  косвенно намекает о своём намерении: «Я больше не буду ни для кого проблемой», «Тебе больше не придётся обо мне волноваться»;</a:t>
            </a:r>
          </a:p>
          <a:p>
            <a:pPr marL="0" indent="0" algn="just"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  много шутит на тему самоубийства;</a:t>
            </a:r>
          </a:p>
          <a:p>
            <a:pPr marL="0" indent="0" algn="just"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  проявляет нездоровую заинтересованность вопросами смерти.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AA98F3D4-FFB1-4012-9560-B31FDC27F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498178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Обращайте внимание на </a:t>
            </a:r>
            <a:b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характерные признаки: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7">
            <a:extLst>
              <a:ext uri="{FF2B5EF4-FFF2-40B4-BE49-F238E27FC236}">
                <a16:creationId xmlns:a16="http://schemas.microsoft.com/office/drawing/2014/main" xmlns="" id="{2178AAD3-7E8B-472E-8545-0CC551984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564904"/>
            <a:ext cx="8352928" cy="4137025"/>
          </a:xfrm>
        </p:spPr>
        <p:txBody>
          <a:bodyPr rtlCol="0"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ru-RU" sz="2000" b="1" i="1" dirty="0"/>
              <a:t>•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Поведенческие признаки:  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-раздаёт другим вещи, имеющие личную значимость, окончательно приводит в порядок дела, мирится с давними врагами;</a:t>
            </a:r>
          </a:p>
          <a:p>
            <a:pPr marL="0" indent="0">
              <a:buNone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-демонстрирует радикальные перемены в поведении, такие как: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еде - ест слишком мало или слишком много;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сне - спит слишком мало, или слишком много;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внешнем виде - становится неряшливым;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школьных привычках - пропускает занятия; не выполняет домашние задания, избегает общения с одноклассниками; проявляет раздражительность, угрюмость, находится в подавленном настроении;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замыкается от семьи и друзей, бывает чрезмерно деятельным или, наоборот, безразличным к окружающему миру; ощущает попеременно то внезапную - эйфорию, то приступы отчаяния.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BE9637D5-7245-4A9F-8950-12405F2EF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74638"/>
            <a:ext cx="8424614" cy="135416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Обращайте внимание на </a:t>
            </a:r>
            <a:b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характерные признаки: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50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-00109_ChrisSchneider_V3.0">
  <a:themeElements>
    <a:clrScheme name="">
      <a:dk1>
        <a:srgbClr val="000000"/>
      </a:dk1>
      <a:lt1>
        <a:srgbClr val="FFFFFF"/>
      </a:lt1>
      <a:dk2>
        <a:srgbClr val="000099"/>
      </a:dk2>
      <a:lt2>
        <a:srgbClr val="F9D568"/>
      </a:lt2>
      <a:accent1>
        <a:srgbClr val="FCEB98"/>
      </a:accent1>
      <a:accent2>
        <a:srgbClr val="66B8F0"/>
      </a:accent2>
      <a:accent3>
        <a:srgbClr val="AAAACA"/>
      </a:accent3>
      <a:accent4>
        <a:srgbClr val="DADADA"/>
      </a:accent4>
      <a:accent5>
        <a:srgbClr val="FDF3CA"/>
      </a:accent5>
      <a:accent6>
        <a:srgbClr val="5CA6D9"/>
      </a:accent6>
      <a:hlink>
        <a:srgbClr val="46D899"/>
      </a:hlink>
      <a:folHlink>
        <a:srgbClr val="F9B271"/>
      </a:folHlink>
    </a:clrScheme>
    <a:fontScheme name="3-00109_ChrisSchneider_V3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-00109_ChrisSchneider_V3.0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-00109_ChrisSchneider_V3.0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-00109_ChrisSchneider_V3.0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-00109_ChrisSchneider_V3.0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-00109_ChrisSchneider_V3.0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-00109_ChrisSchneider_V3.0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-00109_ChrisSchneider_V3.0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 выступлению на педагогическом совете Начальная школа  фундамент в обучении и образовании Подготовка учащихся начальной школы к проектной деятельности - Салова Анна Евгеньевна</Template>
  <TotalTime>688</TotalTime>
  <Words>564</Words>
  <Application>Microsoft Office PowerPoint</Application>
  <PresentationFormat>Экран (4:3)</PresentationFormat>
  <Paragraphs>59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50</vt:lpstr>
      <vt:lpstr>3-00109_ChrisSchneider_V3.0</vt:lpstr>
      <vt:lpstr>Волна</vt:lpstr>
      <vt:lpstr>  «Формирование жизнестойкости подростков»                              Выполнила:                                                               воспитатель СПб ГБУ ЦССВ №14                                                            Балакирева Светлана Олеговна</vt:lpstr>
      <vt:lpstr>Презентация PowerPoint</vt:lpstr>
      <vt:lpstr>Презентация PowerPoint</vt:lpstr>
      <vt:lpstr>Жизнестойкость лучше всего воспитывать с детства</vt:lpstr>
      <vt:lpstr>Как воспитать жизнестойкого ребенка</vt:lpstr>
      <vt:lpstr>Презентация PowerPoint</vt:lpstr>
      <vt:lpstr>Факторы суицидального поведения</vt:lpstr>
      <vt:lpstr>Обращайте внимание на  характерные признаки:</vt:lpstr>
      <vt:lpstr>Обращайте внимание на  характерные признаки:</vt:lpstr>
    </vt:vector>
  </TitlesOfParts>
  <Company>Memorex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УЧАЩИХСЯ</dc:title>
  <dc:creator>Anton</dc:creator>
  <cp:lastModifiedBy>DNS</cp:lastModifiedBy>
  <cp:revision>66</cp:revision>
  <dcterms:created xsi:type="dcterms:W3CDTF">2009-02-15T05:23:28Z</dcterms:created>
  <dcterms:modified xsi:type="dcterms:W3CDTF">2022-10-11T08:56:58Z</dcterms:modified>
</cp:coreProperties>
</file>