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1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8000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4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476672"/>
            <a:ext cx="90364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СОВРЕМЕННЫЕ ТЕХНОЛОГИИ </a:t>
            </a:r>
            <a:r>
              <a:rPr lang="ru-RU" sz="71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ОБУЧЕНИЯ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948264" y="5229200"/>
            <a:ext cx="2088232" cy="1477328"/>
          </a:xfrm>
          <a:prstGeom prst="rect">
            <a:avLst/>
          </a:prstGeom>
          <a:solidFill>
            <a:srgbClr val="92D050"/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chemeClr val="tx2">
                    <a:lumMod val="50000"/>
                  </a:schemeClr>
                </a:solidFill>
              </a:rPr>
              <a:t>Выполнили: </a:t>
            </a:r>
            <a:endParaRPr lang="ru-RU" b="1" i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Атшашева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М. Малышкина А. 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Галимова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Р. 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27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группы</a:t>
            </a:r>
          </a:p>
        </p:txBody>
      </p:sp>
    </p:spTree>
    <p:extLst>
      <p:ext uri="{BB962C8B-B14F-4D97-AF65-F5344CB8AC3E}">
        <p14:creationId xmlns:p14="http://schemas.microsoft.com/office/powerpoint/2010/main" val="41916124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620688"/>
            <a:ext cx="806489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4) </a:t>
            </a:r>
            <a:r>
              <a:rPr lang="ru-RU" sz="2400" dirty="0"/>
              <a:t>обучение действиям с технологическим инструментарием;</a:t>
            </a:r>
          </a:p>
          <a:p>
            <a:endParaRPr lang="ru-RU" sz="2400" dirty="0"/>
          </a:p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5) </a:t>
            </a:r>
            <a:r>
              <a:rPr lang="ru-RU" sz="2400" dirty="0"/>
              <a:t>развитие самостоятельного планирования, систематизации своей учебной и самообразовательной деятельности;</a:t>
            </a:r>
          </a:p>
          <a:p>
            <a:endParaRPr lang="ru-RU" sz="2400" dirty="0"/>
          </a:p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6) </a:t>
            </a:r>
            <a:r>
              <a:rPr lang="ru-RU" sz="2400" dirty="0"/>
              <a:t>воспитание привычки четкого следования требованиям технологической дисциплины в организации учебных занятий и общественно полезного труда.</a:t>
            </a:r>
          </a:p>
        </p:txBody>
      </p:sp>
    </p:spTree>
    <p:extLst>
      <p:ext uri="{BB962C8B-B14F-4D97-AF65-F5344CB8AC3E}">
        <p14:creationId xmlns:p14="http://schemas.microsoft.com/office/powerpoint/2010/main" val="1640681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620688"/>
            <a:ext cx="8280920" cy="478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50" b="1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Педагогическая технология имеет ряд особенностей:</a:t>
            </a:r>
          </a:p>
          <a:p>
            <a:pPr algn="ctr"/>
            <a:endParaRPr lang="ru-RU" sz="2400" dirty="0"/>
          </a:p>
          <a:p>
            <a:r>
              <a:rPr lang="ru-RU" sz="2300" dirty="0">
                <a:solidFill>
                  <a:srgbClr val="003300"/>
                </a:solidFill>
              </a:rPr>
              <a:t>1)</a:t>
            </a:r>
            <a:r>
              <a:rPr lang="ru-RU" sz="2300" dirty="0"/>
              <a:t> разные педагогические цепочки отличаются по воспитательному потенциалу. Одни подавляют творческую инициативу за счет жестких требований к последовательности основных элементов программы, другие же создают благоприятную почву для развития активной сознательной мыслительной работы;</a:t>
            </a:r>
          </a:p>
          <a:p>
            <a:endParaRPr lang="ru-RU" sz="2300" dirty="0"/>
          </a:p>
          <a:p>
            <a:r>
              <a:rPr lang="ru-RU" sz="2300" dirty="0">
                <a:solidFill>
                  <a:srgbClr val="003300"/>
                </a:solidFill>
              </a:rPr>
              <a:t>2)</a:t>
            </a:r>
            <a:r>
              <a:rPr lang="ru-RU" sz="2300" dirty="0"/>
              <a:t> способность содержания обучения или воспитания подвергаться кодированию, не утрачивая при этом своих </a:t>
            </a:r>
            <a:r>
              <a:rPr lang="ru-RU" sz="2300" dirty="0" err="1"/>
              <a:t>воспитательно</a:t>
            </a:r>
            <a:r>
              <a:rPr lang="ru-RU" sz="2300" dirty="0"/>
              <a:t>-обучающих возможностей;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58304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548680"/>
            <a:ext cx="8352928" cy="4693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>
                <a:solidFill>
                  <a:srgbClr val="003300"/>
                </a:solidFill>
              </a:rPr>
              <a:t>3) </a:t>
            </a:r>
            <a:r>
              <a:rPr lang="ru-RU" sz="2300" dirty="0"/>
              <a:t>творческое преломление педагогической технологии сквозь личность педагога и учащихся;</a:t>
            </a:r>
          </a:p>
          <a:p>
            <a:endParaRPr lang="ru-RU" sz="2300" dirty="0"/>
          </a:p>
          <a:p>
            <a:r>
              <a:rPr lang="ru-RU" sz="2300" dirty="0">
                <a:solidFill>
                  <a:srgbClr val="003300"/>
                </a:solidFill>
              </a:rPr>
              <a:t>4) </a:t>
            </a:r>
            <a:r>
              <a:rPr lang="ru-RU" sz="2300" dirty="0"/>
              <a:t>каждому технологическому звену, системе, цепочке, приему нужно определить целесообразное место в педагогическом процессе. Но ни одна технология не заменит живого человеческого общения;</a:t>
            </a:r>
          </a:p>
          <a:p>
            <a:endParaRPr lang="ru-RU" sz="2300" dirty="0"/>
          </a:p>
          <a:p>
            <a:r>
              <a:rPr lang="ru-RU" sz="2300" dirty="0">
                <a:solidFill>
                  <a:srgbClr val="003300"/>
                </a:solidFill>
              </a:rPr>
              <a:t>5) </a:t>
            </a:r>
            <a:r>
              <a:rPr lang="ru-RU" sz="2300" dirty="0"/>
              <a:t>педагогическая технология тесно связана с психологией. Любое технологическое звено более эффективно, если имеет психологическое обоснование и практические выходы. Наиболее яркому восприятию учебного материала способствуют наглядные технологические средства.</a:t>
            </a:r>
          </a:p>
        </p:txBody>
      </p:sp>
    </p:spTree>
    <p:extLst>
      <p:ext uri="{BB962C8B-B14F-4D97-AF65-F5344CB8AC3E}">
        <p14:creationId xmlns:p14="http://schemas.microsoft.com/office/powerpoint/2010/main" val="19668808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476672"/>
            <a:ext cx="8568952" cy="4693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Общей целью всех </a:t>
            </a:r>
            <a:r>
              <a:rPr lang="ru-RU" sz="23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технологий является</a:t>
            </a:r>
            <a:r>
              <a:rPr lang="ru-RU" sz="2300" dirty="0"/>
              <a:t>, во-первых, достижение гарантированных результатов в обучении (или воспитании); во-вторых, их повторяемость и </a:t>
            </a:r>
            <a:r>
              <a:rPr lang="ru-RU" sz="2300" dirty="0" err="1"/>
              <a:t>воспроизводимость</a:t>
            </a:r>
            <a:r>
              <a:rPr lang="ru-RU" sz="2300" dirty="0"/>
              <a:t>. При этом с наименьшими затратами времени, средств, физических и интеллектуальных сил. Но технологии имеют и свои специфические цели.</a:t>
            </a:r>
          </a:p>
          <a:p>
            <a:endParaRPr lang="ru-RU" sz="2300" dirty="0"/>
          </a:p>
          <a:p>
            <a:r>
              <a:rPr lang="ru-RU" sz="23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Так, цель адаптивной технологии</a:t>
            </a:r>
            <a:r>
              <a:rPr lang="ru-RU" sz="2300" dirty="0"/>
              <a:t>— обучение приемам самостоятельной работы, самоконтроля, приемам исследовательской деятельности; развитие и совершенствование умений самостоятельно работать, добывать знания, и на этой основе — формирование интеллекта школьника.</a:t>
            </a:r>
          </a:p>
        </p:txBody>
      </p:sp>
    </p:spTree>
    <p:extLst>
      <p:ext uri="{BB962C8B-B14F-4D97-AF65-F5344CB8AC3E}">
        <p14:creationId xmlns:p14="http://schemas.microsoft.com/office/powerpoint/2010/main" val="2112484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548680"/>
            <a:ext cx="784887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Цель интегральной технологии </a:t>
            </a:r>
            <a:r>
              <a:rPr lang="ru-RU" sz="2400" dirty="0"/>
              <a:t>— стимулирование учебного интереса, развитие умственных способностей, обогащение интегрированными знаниями старшеклассников.</a:t>
            </a:r>
          </a:p>
          <a:p>
            <a:endParaRPr lang="ru-RU" sz="2400" dirty="0"/>
          </a:p>
          <a:p>
            <a:r>
              <a:rPr lang="ru-RU" sz="24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Цель технологии полного усвоения знаний</a:t>
            </a:r>
            <a:r>
              <a:rPr lang="ru-RU" sz="2400" dirty="0"/>
              <a:t>— учить всех детей добиваться достаточно высоких результатов в усвоении и применении знаний и умений</a:t>
            </a:r>
            <a:r>
              <a:rPr lang="ru-RU" sz="2400" dirty="0" smtClean="0"/>
              <a:t>.</a:t>
            </a: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1690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620689"/>
            <a:ext cx="806489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Цель технологии проблемного обучения </a:t>
            </a:r>
            <a:r>
              <a:rPr lang="ru-RU" sz="2400" dirty="0"/>
              <a:t>— стимулирование интеллектуальной активности учащихся; развитие процесса мышления, индивидуальных особенностей ума; формирование внутренних мотивов учения, способов умственной деятельности учащихся, их творческих способностей; самостоятельный поиск путей решения проблем. </a:t>
            </a:r>
            <a:endParaRPr lang="ru-RU" sz="2400" dirty="0" smtClean="0"/>
          </a:p>
          <a:p>
            <a:r>
              <a:rPr lang="ru-RU" sz="2400" dirty="0" smtClean="0"/>
              <a:t>Также </a:t>
            </a:r>
            <a:r>
              <a:rPr lang="ru-RU" sz="2400" dirty="0"/>
              <a:t>— формирование творческого, нестандартного мышления, освобожденного от привычных стереотипов и штампов.</a:t>
            </a:r>
          </a:p>
        </p:txBody>
      </p:sp>
    </p:spTree>
    <p:extLst>
      <p:ext uri="{BB962C8B-B14F-4D97-AF65-F5344CB8AC3E}">
        <p14:creationId xmlns:p14="http://schemas.microsoft.com/office/powerpoint/2010/main" val="3744864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404664"/>
            <a:ext cx="8424936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>
                <a:solidFill>
                  <a:srgbClr val="002060"/>
                </a:solidFill>
              </a:rPr>
              <a:t>Рассмотрение технологий с позиции их целевой направленности дает основание вывести исходные положения их применения. </a:t>
            </a:r>
            <a:endParaRPr lang="ru-RU" sz="2300" dirty="0" smtClean="0">
              <a:solidFill>
                <a:srgbClr val="002060"/>
              </a:solidFill>
            </a:endParaRPr>
          </a:p>
          <a:p>
            <a:endParaRPr lang="ru-RU" sz="2300" dirty="0"/>
          </a:p>
          <a:p>
            <a:r>
              <a:rPr lang="ru-RU" sz="2400" dirty="0" smtClean="0">
                <a:solidFill>
                  <a:srgbClr val="C00000"/>
                </a:solidFill>
              </a:rPr>
              <a:t>Таким </a:t>
            </a:r>
            <a:r>
              <a:rPr lang="ru-RU" sz="2400" dirty="0">
                <a:solidFill>
                  <a:srgbClr val="C00000"/>
                </a:solidFill>
              </a:rPr>
              <a:t>образом, применение технологий в учебном процессе предполагает:</a:t>
            </a:r>
          </a:p>
          <a:p>
            <a:endParaRPr lang="ru-RU" sz="2300" dirty="0"/>
          </a:p>
          <a:p>
            <a:r>
              <a:rPr lang="ru-RU" sz="2300" dirty="0"/>
              <a:t>- осознание возможностей разных технологий, могущих реализовать поставленные цели;</a:t>
            </a:r>
          </a:p>
          <a:p>
            <a:endParaRPr lang="ru-RU" sz="2300" dirty="0"/>
          </a:p>
          <a:p>
            <a:r>
              <a:rPr lang="ru-RU" sz="2300" dirty="0"/>
              <a:t>- учет индивидуальных и возрастных особенностей детей, уровня </a:t>
            </a:r>
            <a:r>
              <a:rPr lang="ru-RU" sz="2300" dirty="0" err="1"/>
              <a:t>обученности</a:t>
            </a:r>
            <a:r>
              <a:rPr lang="ru-RU" sz="2300" dirty="0"/>
              <a:t> и степени обучаемости;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6156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620688"/>
            <a:ext cx="8208912" cy="398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/>
              <a:t>- ряд технологий можно успешно использовать только на ограниченном отрезке времени, для реализации кратковременных целей, ибо дальнейшее использование этих технологий не будет способствовать достижению стратегии обучения, будет непродуктивным;</a:t>
            </a:r>
          </a:p>
          <a:p>
            <a:endParaRPr lang="ru-RU" sz="2300" dirty="0"/>
          </a:p>
          <a:p>
            <a:r>
              <a:rPr lang="ru-RU" sz="2300" dirty="0"/>
              <a:t>- поэтапное внедрение технологий в учебный процесс и адаптацию учащихся к работе в технологическом режиме;</a:t>
            </a:r>
          </a:p>
          <a:p>
            <a:endParaRPr lang="ru-RU" sz="2300" dirty="0"/>
          </a:p>
          <a:p>
            <a:r>
              <a:rPr lang="ru-RU" sz="2300" dirty="0"/>
              <a:t>- наличие полного технологического инструментария и условий, подготовленности учителя к такой работе.</a:t>
            </a:r>
          </a:p>
        </p:txBody>
      </p:sp>
    </p:spTree>
    <p:extLst>
      <p:ext uri="{BB962C8B-B14F-4D97-AF65-F5344CB8AC3E}">
        <p14:creationId xmlns:p14="http://schemas.microsoft.com/office/powerpoint/2010/main" val="811393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8470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1700808"/>
            <a:ext cx="51338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1" r="4393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476672"/>
            <a:ext cx="8352928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Технология обучения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– совокупность средств и методов воспроизведения теоретически обоснованных процессов обучения и воспитания, позволяющих успешно реализовывать поставленные образовательные цели.</a:t>
            </a:r>
          </a:p>
          <a:p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r>
              <a:rPr lang="ru-RU" sz="2400" b="1" dirty="0">
                <a:latin typeface="Arial" pitchFamily="34" charset="0"/>
                <a:cs typeface="Arial" pitchFamily="34" charset="0"/>
              </a:rPr>
              <a:t>Технология обучения предполагает соответствующее научное проектирование, при котором эти цели задаются однозначно и сохраняется возможность объективных поэтапных измерений и итоговой оценки достигнутых результатов.</a:t>
            </a:r>
          </a:p>
        </p:txBody>
      </p:sp>
    </p:spTree>
    <p:extLst>
      <p:ext uri="{BB962C8B-B14F-4D97-AF65-F5344CB8AC3E}">
        <p14:creationId xmlns:p14="http://schemas.microsoft.com/office/powerpoint/2010/main" val="1534571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489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476672"/>
            <a:ext cx="784887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002060"/>
                </a:solidFill>
              </a:rPr>
              <a:t>Технология обучения состоит из нескольких взаимообусловленных частей:</a:t>
            </a:r>
          </a:p>
          <a:p>
            <a:endParaRPr lang="ru-RU" sz="2800" dirty="0">
              <a:solidFill>
                <a:srgbClr val="002060"/>
              </a:solidFill>
            </a:endParaRPr>
          </a:p>
          <a:p>
            <a:r>
              <a:rPr lang="ru-RU" sz="2400" dirty="0"/>
              <a:t>1) предписаний способов деятельности (дидактические процессы);</a:t>
            </a:r>
          </a:p>
          <a:p>
            <a:endParaRPr lang="ru-RU" sz="2400" dirty="0"/>
          </a:p>
          <a:p>
            <a:r>
              <a:rPr lang="ru-RU" sz="2400" dirty="0"/>
              <a:t>2) условий, в которых эта деятельность должна воплощаться;</a:t>
            </a:r>
          </a:p>
          <a:p>
            <a:endParaRPr lang="ru-RU" sz="2400" dirty="0"/>
          </a:p>
          <a:p>
            <a:r>
              <a:rPr lang="ru-RU" sz="2400" dirty="0"/>
              <a:t>3) средств осуществления этой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91581183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692697"/>
            <a:ext cx="806489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Для </a:t>
            </a:r>
            <a:r>
              <a:rPr lang="ru-RU" sz="2400" dirty="0"/>
              <a:t>выбора способа деятельности в технологии обучения используются понятия алгоритма функционирования и алгоритма управления.</a:t>
            </a:r>
          </a:p>
          <a:p>
            <a:endParaRPr lang="ru-RU" sz="2400" dirty="0"/>
          </a:p>
          <a:p>
            <a:r>
              <a:rPr lang="ru-RU" sz="2400" dirty="0"/>
              <a:t>Построение алгоритма функционирования (правил познавательной деятельности учащихся) опирается на психологическую теорию усвоения знаний, принятую технологией обучения. Для построения управляемого дидактического процесса разработана схема алгоритма функционирования.</a:t>
            </a:r>
          </a:p>
        </p:txBody>
      </p:sp>
    </p:spTree>
    <p:extLst>
      <p:ext uri="{BB962C8B-B14F-4D97-AF65-F5344CB8AC3E}">
        <p14:creationId xmlns:p14="http://schemas.microsoft.com/office/powerpoint/2010/main" val="3622059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692696"/>
            <a:ext cx="799288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Она охватывает несколько этапов обучения:</a:t>
            </a:r>
          </a:p>
          <a:p>
            <a:endParaRPr lang="ru-RU" sz="2400" dirty="0"/>
          </a:p>
          <a:p>
            <a:r>
              <a:rPr lang="ru-RU" sz="2400" b="1" dirty="0"/>
              <a:t>1) </a:t>
            </a:r>
            <a:r>
              <a:rPr lang="ru-RU" sz="2400" dirty="0"/>
              <a:t>ориентировки (формирование представления о целях и задачах усвоения предмета; осмысление избранной последовательности содержания предмета и соответствующих приемов изучения);</a:t>
            </a:r>
          </a:p>
          <a:p>
            <a:endParaRPr lang="ru-RU" sz="2400" dirty="0"/>
          </a:p>
          <a:p>
            <a:r>
              <a:rPr lang="ru-RU" sz="2400" b="1" dirty="0"/>
              <a:t>2) </a:t>
            </a:r>
            <a:r>
              <a:rPr lang="ru-RU" sz="2400" dirty="0"/>
              <a:t>исполнения (изучение отдельных тем курса, </a:t>
            </a:r>
            <a:r>
              <a:rPr lang="ru-RU" sz="2400" dirty="0" err="1"/>
              <a:t>межпредметных</a:t>
            </a:r>
            <a:r>
              <a:rPr lang="ru-RU" sz="2400" dirty="0"/>
              <a:t> связей и пр.);</a:t>
            </a:r>
          </a:p>
          <a:p>
            <a:endParaRPr lang="ru-RU" sz="2400" dirty="0"/>
          </a:p>
          <a:p>
            <a:r>
              <a:rPr lang="ru-RU" sz="2400" b="1" dirty="0"/>
              <a:t>3) </a:t>
            </a:r>
            <a:r>
              <a:rPr lang="ru-RU" sz="2400" dirty="0"/>
              <a:t>контроля и корректирования.</a:t>
            </a:r>
          </a:p>
        </p:txBody>
      </p:sp>
    </p:spTree>
    <p:extLst>
      <p:ext uri="{BB962C8B-B14F-4D97-AF65-F5344CB8AC3E}">
        <p14:creationId xmlns:p14="http://schemas.microsoft.com/office/powerpoint/2010/main" val="386182336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764704"/>
            <a:ext cx="74888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Алгоритм управления </a:t>
            </a:r>
            <a:r>
              <a:rPr lang="ru-RU" sz="2400" dirty="0"/>
              <a:t>– система правил слежения, контроля и коррекции познавательной деятельности учащихся для достижения поставленной цели. Для достижения конкретной цели обучения применяется определенный алгоритм управления.</a:t>
            </a:r>
          </a:p>
        </p:txBody>
      </p:sp>
    </p:spTree>
    <p:extLst>
      <p:ext uri="{BB962C8B-B14F-4D97-AF65-F5344CB8AC3E}">
        <p14:creationId xmlns:p14="http://schemas.microsoft.com/office/powerpoint/2010/main" val="3260883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548680"/>
            <a:ext cx="83529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Педагогическая технология представляет собой совокупность психолого-педагогических установок, которые определяют специальный подбор и компоновку форм, методов, способов, воспитательных приемов и средств.</a:t>
            </a:r>
          </a:p>
          <a:p>
            <a:endParaRPr lang="ru-RU" sz="2400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Педагогическая технология реализуется в технологических процессах, которые ориентированы на конкретный педагогический результат.</a:t>
            </a:r>
          </a:p>
        </p:txBody>
      </p:sp>
    </p:spTree>
    <p:extLst>
      <p:ext uri="{BB962C8B-B14F-4D97-AF65-F5344CB8AC3E}">
        <p14:creationId xmlns:p14="http://schemas.microsoft.com/office/powerpoint/2010/main" val="19569174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476673"/>
            <a:ext cx="8424936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Учебно-воспитательный процесс организуют различные технологические подходы:</a:t>
            </a:r>
          </a:p>
          <a:p>
            <a:endParaRPr lang="ru-RU" sz="2400" b="1" dirty="0"/>
          </a:p>
          <a:p>
            <a:r>
              <a:rPr lang="ru-RU" sz="2200" dirty="0">
                <a:solidFill>
                  <a:srgbClr val="002060"/>
                </a:solidFill>
              </a:rPr>
              <a:t>1)</a:t>
            </a:r>
            <a:r>
              <a:rPr lang="ru-RU" sz="2200" dirty="0"/>
              <a:t> тесты на измерение умственных способностей</a:t>
            </a:r>
            <a:r>
              <a:rPr lang="ru-RU" sz="2200" dirty="0" smtClean="0"/>
              <a:t>;</a:t>
            </a:r>
          </a:p>
          <a:p>
            <a:endParaRPr lang="ru-RU" sz="2200" dirty="0" smtClean="0"/>
          </a:p>
          <a:p>
            <a:r>
              <a:rPr lang="ru-RU" sz="2200" dirty="0" smtClean="0">
                <a:solidFill>
                  <a:srgbClr val="002060"/>
                </a:solidFill>
              </a:rPr>
              <a:t>2</a:t>
            </a:r>
            <a:r>
              <a:rPr lang="ru-RU" sz="2200" dirty="0">
                <a:solidFill>
                  <a:srgbClr val="002060"/>
                </a:solidFill>
              </a:rPr>
              <a:t>) </a:t>
            </a:r>
            <a:r>
              <a:rPr lang="ru-RU" sz="2200" dirty="0"/>
              <a:t>разнообразные наглядные пособия и схемы для получения и отработки навыков;</a:t>
            </a:r>
          </a:p>
          <a:p>
            <a:endParaRPr lang="ru-RU" sz="2200" dirty="0"/>
          </a:p>
          <a:p>
            <a:r>
              <a:rPr lang="ru-RU" sz="2200" dirty="0">
                <a:solidFill>
                  <a:srgbClr val="002060"/>
                </a:solidFill>
              </a:rPr>
              <a:t>3)</a:t>
            </a:r>
            <a:r>
              <a:rPr lang="ru-RU" sz="2200" dirty="0"/>
              <a:t> организационные структуры формирования самоуправления, соревнования, единых требований самообслуживания.</a:t>
            </a:r>
          </a:p>
          <a:p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4005064"/>
            <a:ext cx="8424936" cy="1785104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softEdge rad="317500"/>
          </a:effectLst>
        </p:spPr>
        <p:txBody>
          <a:bodyPr wrap="square">
            <a:spAutoFit/>
          </a:bodyPr>
          <a:lstStyle/>
          <a:p>
            <a:endParaRPr lang="ru-RU" sz="2200" dirty="0" smtClean="0"/>
          </a:p>
          <a:p>
            <a:r>
              <a:rPr lang="ru-RU" sz="2200" dirty="0" smtClean="0"/>
              <a:t>Предметом </a:t>
            </a:r>
            <a:r>
              <a:rPr lang="ru-RU" sz="2200" dirty="0"/>
              <a:t>педагогической технологии являются конкретные взаимодействия учителей и учащихся в любой области деятельности</a:t>
            </a:r>
            <a:r>
              <a:rPr lang="ru-RU" sz="2200" dirty="0" smtClean="0"/>
              <a:t>.</a:t>
            </a:r>
          </a:p>
          <a:p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3992309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404664"/>
            <a:ext cx="8280920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 задачам педагогической технологии и технических процессов принято относить следующие:</a:t>
            </a:r>
          </a:p>
          <a:p>
            <a:endParaRPr lang="ru-RU" sz="2400" dirty="0"/>
          </a:p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1)</a:t>
            </a:r>
            <a:r>
              <a:rPr lang="ru-RU" sz="2400" dirty="0"/>
              <a:t> отработку и закрепление знаний, умений и навыков в любых сферах деятельности;</a:t>
            </a:r>
          </a:p>
          <a:p>
            <a:endParaRPr lang="ru-RU" sz="2400" dirty="0"/>
          </a:p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2)</a:t>
            </a:r>
            <a:r>
              <a:rPr lang="ru-RU" sz="2400" dirty="0"/>
              <a:t> формирование, отработку и закрепление социально ценных форм и привычек поведения;</a:t>
            </a:r>
          </a:p>
          <a:p>
            <a:endParaRPr lang="ru-RU" sz="2400" dirty="0"/>
          </a:p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3)</a:t>
            </a:r>
            <a:r>
              <a:rPr lang="ru-RU" sz="2400" dirty="0"/>
              <a:t> пробуждение у учащихся интереса к умственным занятиям, развитие способностей к интеллектуальному труду и мыслительной деятельности, осмыслению фактов и закономерностей науки;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8850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етка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73</TotalTime>
  <Words>837</Words>
  <Application>Microsoft Office PowerPoint</Application>
  <PresentationFormat>Экран (4:3)</PresentationFormat>
  <Paragraphs>80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Franklin Gothic Medium</vt:lpstr>
      <vt:lpstr>Wingdings</vt:lpstr>
      <vt:lpstr>Wingdings 2</vt:lpstr>
      <vt:lpstr>Сетка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MILANA</dc:creator>
  <cp:lastModifiedBy>User</cp:lastModifiedBy>
  <cp:revision>10</cp:revision>
  <dcterms:created xsi:type="dcterms:W3CDTF">2021-04-13T17:19:10Z</dcterms:created>
  <dcterms:modified xsi:type="dcterms:W3CDTF">2021-04-26T21:16:18Z</dcterms:modified>
</cp:coreProperties>
</file>