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0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D42C"/>
    <a:srgbClr val="F0C8E1"/>
    <a:srgbClr val="BDA7B3"/>
    <a:srgbClr val="34A4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9" d="100"/>
          <a:sy n="59" d="100"/>
        </p:scale>
        <p:origin x="-437" y="-13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479DB-306A-4F6B-A958-FD89CA31F06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DEBF7-9377-45FD-BEF1-C2C9E94E8E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422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DEBF7-9377-45FD-BEF1-C2C9E94E8EE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955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33985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81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1474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4903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6494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2469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3531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2245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0093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9352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520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A470A37F-F269-4135-A885-19491F06CCF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6FC10DB-EFDE-4CB9-8C6A-86C3FA8F92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01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67760" y="802640"/>
            <a:ext cx="6959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Georgia" panose="02040502050405020303" pitchFamily="18" charset="0"/>
              </a:rPr>
              <a:t>Русский фольклор. </a:t>
            </a:r>
          </a:p>
          <a:p>
            <a:pPr algn="ctr"/>
            <a:r>
              <a:rPr lang="ru-RU" sz="5400" dirty="0" smtClean="0">
                <a:latin typeface="Georgia" panose="02040502050405020303" pitchFamily="18" charset="0"/>
              </a:rPr>
              <a:t>Былины.</a:t>
            </a:r>
          </a:p>
          <a:p>
            <a:pPr algn="ctr"/>
            <a:r>
              <a:rPr lang="ru-RU" sz="5400" dirty="0" smtClean="0">
                <a:latin typeface="Georgia" panose="02040502050405020303" pitchFamily="18" charset="0"/>
              </a:rPr>
              <a:t>4 класс</a:t>
            </a:r>
            <a:endParaRPr lang="ru-RU" sz="5400" dirty="0"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51600" y="4734560"/>
            <a:ext cx="457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Georgia" panose="02040502050405020303" pitchFamily="18" charset="0"/>
              </a:rPr>
              <a:t>Подготовила: Мельниченко  Ирина   Владимировна </a:t>
            </a:r>
          </a:p>
          <a:p>
            <a:r>
              <a:rPr lang="ru-RU" i="1" dirty="0" smtClean="0">
                <a:latin typeface="Georgia" panose="02040502050405020303" pitchFamily="18" charset="0"/>
              </a:rPr>
              <a:t>учитель начальных классов МАОУ  СОШ №6 г. Холмск</a:t>
            </a:r>
            <a:endParaRPr lang="ru-RU" i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5585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D4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" y="325120"/>
            <a:ext cx="11348720" cy="6258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831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D4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960" y="3632308"/>
            <a:ext cx="4015800" cy="2971692"/>
          </a:xfrm>
          <a:prstGeom prst="rect">
            <a:avLst/>
          </a:prstGeom>
          <a:effectLst>
            <a:softEdge rad="2159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8366" y="1214545"/>
            <a:ext cx="3420075" cy="2417763"/>
          </a:xfrm>
          <a:prstGeom prst="rect">
            <a:avLst/>
          </a:prstGeom>
          <a:effectLst>
            <a:softEdge rad="1651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582" y="2093467"/>
            <a:ext cx="4892698" cy="3596133"/>
          </a:xfrm>
          <a:prstGeom prst="rect">
            <a:avLst/>
          </a:prstGeom>
          <a:effectLst>
            <a:softEdge rad="508000"/>
          </a:effectLst>
        </p:spPr>
      </p:pic>
      <p:sp>
        <p:nvSpPr>
          <p:cNvPr id="11" name="TextBox 10"/>
          <p:cNvSpPr txBox="1"/>
          <p:nvPr/>
        </p:nvSpPr>
        <p:spPr>
          <a:xfrm>
            <a:off x="467360" y="548640"/>
            <a:ext cx="10789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Georgia" panose="02040502050405020303" pitchFamily="18" charset="0"/>
              </a:rPr>
              <a:t>Р</a:t>
            </a:r>
            <a:r>
              <a:rPr lang="ru-RU" sz="2400" dirty="0" smtClean="0">
                <a:latin typeface="Georgia" panose="02040502050405020303" pitchFamily="18" charset="0"/>
              </a:rPr>
              <a:t>усский фольклор передавался из поколения в поколение в виде песен или сказаний,  авторство которых не сохранилось.</a:t>
            </a:r>
            <a:endParaRPr lang="ru-RU" sz="2400" dirty="0">
              <a:latin typeface="Georgia" panose="02040502050405020303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596" y="2316987"/>
            <a:ext cx="4892698" cy="3596133"/>
          </a:xfrm>
          <a:prstGeom prst="rect">
            <a:avLst/>
          </a:prstGeom>
          <a:effectLst>
            <a:softEdge rad="508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470" y="1443562"/>
            <a:ext cx="6167120" cy="4297091"/>
          </a:xfrm>
          <a:prstGeom prst="rect">
            <a:avLst/>
          </a:prstGeom>
          <a:effectLst>
            <a:softEdge rad="114300"/>
          </a:effectLst>
        </p:spPr>
      </p:pic>
    </p:spTree>
    <p:extLst>
      <p:ext uri="{BB962C8B-B14F-4D97-AF65-F5344CB8AC3E}">
        <p14:creationId xmlns:p14="http://schemas.microsoft.com/office/powerpoint/2010/main" val="184883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D4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240" y="355600"/>
            <a:ext cx="2123440" cy="416560"/>
          </a:xfrm>
          <a:prstGeom prst="rect">
            <a:avLst/>
          </a:prstGeom>
          <a:solidFill>
            <a:srgbClr val="F0C8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Это  интересно!</a:t>
            </a:r>
            <a:endParaRPr lang="ru-RU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371600" y="883920"/>
            <a:ext cx="9438640" cy="2052320"/>
          </a:xfrm>
          <a:prstGeom prst="roundRect">
            <a:avLst/>
          </a:prstGeom>
          <a:noFill/>
          <a:ln w="57150">
            <a:solidFill>
              <a:srgbClr val="F0C8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Былина</a:t>
            </a:r>
            <a:r>
              <a:rPr lang="ru-RU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 – народная песня- сказание, которая повествует о подвигах русских богатырей, проявляющих силу и храбрость в сражениях с чудовищами или врагами Родины.</a:t>
            </a:r>
            <a:endParaRPr lang="ru-RU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065" y="3149600"/>
            <a:ext cx="4275296" cy="32336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8720" y="3515360"/>
            <a:ext cx="6756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anose="02040502050405020303" pitchFamily="18" charset="0"/>
              </a:rPr>
              <a:t>Былины сказывали сказители-гусляры, которые ходили из города в город. А в </a:t>
            </a:r>
            <a:r>
              <a:rPr lang="ru-RU" sz="2400" dirty="0" smtClean="0">
                <a:latin typeface="Book Antiqua" panose="02040602050305030304" pitchFamily="18" charset="0"/>
              </a:rPr>
              <a:t>17 </a:t>
            </a:r>
            <a:r>
              <a:rPr lang="ru-RU" sz="2400" dirty="0" smtClean="0">
                <a:latin typeface="Georgia" panose="02040502050405020303" pitchFamily="18" charset="0"/>
              </a:rPr>
              <a:t>веке песни-сказания начали записывать. </a:t>
            </a:r>
            <a:r>
              <a:rPr lang="ru-RU" sz="2400" dirty="0">
                <a:latin typeface="Georgia" panose="02040502050405020303" pitchFamily="18" charset="0"/>
              </a:rPr>
              <a:t>В</a:t>
            </a:r>
            <a:r>
              <a:rPr lang="ru-RU" sz="2400" dirty="0" smtClean="0"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latin typeface="Book Antiqua" panose="02040602050305030304" pitchFamily="18" charset="0"/>
              </a:rPr>
              <a:t>19 </a:t>
            </a:r>
            <a:r>
              <a:rPr lang="ru-RU" sz="2400" dirty="0" smtClean="0">
                <a:latin typeface="Georgia" panose="02040502050405020303" pitchFamily="18" charset="0"/>
              </a:rPr>
              <a:t>веке их стали называть </a:t>
            </a:r>
            <a:r>
              <a:rPr lang="ru-RU" sz="2400" u="sng" dirty="0" smtClean="0">
                <a:latin typeface="Georgia" panose="02040502050405020303" pitchFamily="18" charset="0"/>
              </a:rPr>
              <a:t>былинами</a:t>
            </a:r>
            <a:r>
              <a:rPr lang="ru-RU" sz="2400" dirty="0" smtClean="0">
                <a:latin typeface="Georgia" panose="02040502050405020303" pitchFamily="18" charset="0"/>
              </a:rPr>
              <a:t> – то есть произведениями, в которых отражается то, что было, когда-то существовало.</a:t>
            </a:r>
            <a:endParaRPr lang="ru-RU" sz="24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779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D4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79040" y="508000"/>
            <a:ext cx="7254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gradFill>
                  <a:gsLst>
                    <a:gs pos="41500">
                      <a:srgbClr val="FF0000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83000">
                      <a:srgbClr val="92D050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latin typeface="Georgia" panose="02040502050405020303" pitchFamily="18" charset="0"/>
              </a:rPr>
              <a:t>Герои былин – русские богатыри.</a:t>
            </a:r>
            <a:endParaRPr lang="ru-RU" sz="3200" dirty="0">
              <a:gradFill>
                <a:gsLst>
                  <a:gs pos="41500">
                    <a:srgbClr val="FF0000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83000">
                    <a:srgbClr val="92D05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0" y="1227137"/>
            <a:ext cx="6197600" cy="45335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4040" y="5760720"/>
            <a:ext cx="60452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В.Васнецова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«Богатыри». 1898 год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03714" y="1303774"/>
            <a:ext cx="2310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212121"/>
                </a:solidFill>
                <a:effectLst/>
                <a:latin typeface="Roboto"/>
              </a:rPr>
              <a:t>Илья Муромец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13622" y="1648282"/>
            <a:ext cx="2696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Добрыня Никитич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43414" y="2353355"/>
            <a:ext cx="24705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212121"/>
                </a:solidFill>
                <a:effectLst/>
                <a:latin typeface="Roboto"/>
              </a:rPr>
              <a:t>Алеша Попович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398000" y="2780067"/>
            <a:ext cx="2508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err="1" smtClean="0">
                <a:solidFill>
                  <a:srgbClr val="212121"/>
                </a:solidFill>
                <a:effectLst/>
                <a:latin typeface="Roboto"/>
              </a:rPr>
              <a:t>Бова</a:t>
            </a:r>
            <a:r>
              <a:rPr lang="ru-RU" sz="2400" b="0" i="0" dirty="0" smtClean="0">
                <a:solidFill>
                  <a:srgbClr val="212121"/>
                </a:solidFill>
                <a:effectLst/>
                <a:latin typeface="Roboto"/>
              </a:rPr>
              <a:t> Королевич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91024" y="3003026"/>
            <a:ext cx="1619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Bookman Old Style" panose="02050604050505020204" pitchFamily="18" charset="0"/>
              </a:rPr>
              <a:t>Святогор</a:t>
            </a:r>
            <a:endParaRPr lang="ru-RU" sz="2400" dirty="0"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448093" y="3652697"/>
            <a:ext cx="3306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212121"/>
                </a:solidFill>
                <a:effectLst/>
                <a:latin typeface="Roboto"/>
              </a:rPr>
              <a:t>Микула </a:t>
            </a:r>
            <a:r>
              <a:rPr lang="ru-RU" sz="2400" b="0" i="0" dirty="0" err="1" smtClean="0">
                <a:solidFill>
                  <a:srgbClr val="212121"/>
                </a:solidFill>
                <a:effectLst/>
                <a:latin typeface="Roboto"/>
              </a:rPr>
              <a:t>Селянинович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709253" y="4242880"/>
            <a:ext cx="3282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err="1" smtClean="0">
                <a:solidFill>
                  <a:srgbClr val="212121"/>
                </a:solidFill>
                <a:effectLst/>
                <a:latin typeface="Roboto"/>
              </a:rPr>
              <a:t>Вольга</a:t>
            </a:r>
            <a:r>
              <a:rPr lang="ru-RU" sz="2400" b="0" i="0" dirty="0" smtClean="0">
                <a:solidFill>
                  <a:srgbClr val="212121"/>
                </a:solidFill>
                <a:effectLst/>
                <a:latin typeface="Roboto"/>
              </a:rPr>
              <a:t> </a:t>
            </a:r>
            <a:r>
              <a:rPr lang="ru-RU" sz="2400" dirty="0" err="1" smtClean="0">
                <a:solidFill>
                  <a:srgbClr val="212121"/>
                </a:solidFill>
                <a:latin typeface="Roboto"/>
              </a:rPr>
              <a:t>Всеславье</a:t>
            </a:r>
            <a:r>
              <a:rPr lang="ru-RU" sz="2400" b="0" i="0" dirty="0" err="1" smtClean="0">
                <a:solidFill>
                  <a:srgbClr val="212121"/>
                </a:solidFill>
                <a:effectLst/>
                <a:latin typeface="Roboto"/>
              </a:rPr>
              <a:t>вич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213622" y="4729696"/>
            <a:ext cx="25411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212121"/>
                </a:solidFill>
                <a:effectLst/>
                <a:latin typeface="Roboto"/>
              </a:rPr>
              <a:t>Дунай Иванович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845885" y="6013290"/>
            <a:ext cx="26799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212121"/>
                </a:solidFill>
                <a:effectLst/>
                <a:latin typeface="Roboto"/>
              </a:rPr>
              <a:t>Василий Буслаев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003180" y="5346342"/>
            <a:ext cx="2694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212121"/>
                </a:solidFill>
                <a:effectLst/>
                <a:latin typeface="Roboto"/>
              </a:rPr>
              <a:t>Никита Кожемяка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724047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D4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8160" y="326797"/>
            <a:ext cx="9276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2400" b="1" dirty="0" smtClean="0">
                <a:latin typeface="Georgia" panose="02040502050405020303" pitchFamily="18" charset="0"/>
              </a:rPr>
              <a:t>С</a:t>
            </a:r>
            <a:r>
              <a:rPr lang="ru-RU" sz="2400" dirty="0" smtClean="0">
                <a:latin typeface="Georgia" panose="02040502050405020303" pitchFamily="18" charset="0"/>
              </a:rPr>
              <a:t>казители былин часто использовали художественный прием преувеличения. Преувеличивалось могущество защитников родины, преувеличивалась сила врага, с которым русским богатырям приходилось сражаться. Такое преувеличение в художественных произведениях называется </a:t>
            </a:r>
            <a:r>
              <a:rPr lang="ru-RU" sz="2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гиперболой.</a:t>
            </a:r>
            <a:endParaRPr lang="ru-RU" sz="2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65760" y="326798"/>
            <a:ext cx="9824720" cy="2426562"/>
          </a:xfrm>
          <a:prstGeom prst="roundRect">
            <a:avLst/>
          </a:prstGeom>
          <a:noFill/>
          <a:ln w="57150">
            <a:solidFill>
              <a:srgbClr val="F0C8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2444" r="14889" b="77185"/>
          <a:stretch/>
        </p:blipFill>
        <p:spPr>
          <a:xfrm>
            <a:off x="462280" y="3474720"/>
            <a:ext cx="4815840" cy="1767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3111" t="23703" r="2889" b="63556"/>
          <a:stretch/>
        </p:blipFill>
        <p:spPr>
          <a:xfrm>
            <a:off x="401320" y="5598160"/>
            <a:ext cx="4937760" cy="8737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5760" y="2997200"/>
            <a:ext cx="245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Georgia" panose="02040502050405020303" pitchFamily="18" charset="0"/>
              </a:rPr>
              <a:t>Например:</a:t>
            </a:r>
            <a:endParaRPr lang="ru-RU" i="1" dirty="0"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4695" t="41836" r="9468" b="8890"/>
          <a:stretch/>
        </p:blipFill>
        <p:spPr>
          <a:xfrm>
            <a:off x="6593840" y="3015630"/>
            <a:ext cx="4907280" cy="345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446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D4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285" y="355880"/>
            <a:ext cx="2124075" cy="304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280" y="280798"/>
            <a:ext cx="2814320" cy="42991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694" y="453986"/>
            <a:ext cx="2736672" cy="38335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6279" y="280798"/>
            <a:ext cx="2137801" cy="31622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80160" y="4579974"/>
            <a:ext cx="93776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Georgia" panose="02040502050405020303" pitchFamily="18" charset="0"/>
              </a:rPr>
              <a:t>Советую прочитать эти книги, чтобы  познакомиться с подвигами славных богатырей!</a:t>
            </a:r>
            <a:endParaRPr lang="ru-RU" sz="28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8815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D4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111" b="2519"/>
          <a:stretch/>
        </p:blipFill>
        <p:spPr>
          <a:xfrm>
            <a:off x="203200" y="172720"/>
            <a:ext cx="11775440" cy="652272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372175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79</TotalTime>
  <Words>190</Words>
  <Application>Microsoft Office PowerPoint</Application>
  <PresentationFormat>Произвольный</PresentationFormat>
  <Paragraphs>25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10</cp:revision>
  <dcterms:created xsi:type="dcterms:W3CDTF">2022-10-11T06:12:31Z</dcterms:created>
  <dcterms:modified xsi:type="dcterms:W3CDTF">2022-10-11T09:24:53Z</dcterms:modified>
</cp:coreProperties>
</file>