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5" r:id="rId9"/>
    <p:sldId id="264" r:id="rId10"/>
    <p:sldId id="274" r:id="rId11"/>
    <p:sldId id="266" r:id="rId12"/>
    <p:sldId id="271" r:id="rId13"/>
    <p:sldId id="272" r:id="rId14"/>
    <p:sldId id="268" r:id="rId15"/>
    <p:sldId id="270" r:id="rId16"/>
    <p:sldId id="269" r:id="rId17"/>
    <p:sldId id="276" r:id="rId18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2C16"/>
    <a:srgbClr val="0C788E"/>
    <a:srgbClr val="025198"/>
    <a:srgbClr val="000099"/>
    <a:srgbClr val="1C1C1C"/>
    <a:srgbClr val="FFCC66"/>
    <a:srgbClr val="FFFF99"/>
    <a:srgbClr val="33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1811" autoAdjust="0"/>
    <p:restoredTop sz="94652" autoAdjust="0"/>
  </p:normalViewPr>
  <p:slideViewPr>
    <p:cSldViewPr>
      <p:cViewPr varScale="1">
        <p:scale>
          <a:sx n="69" d="100"/>
          <a:sy n="69" d="100"/>
        </p:scale>
        <p:origin x="-117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4E6056-5F7C-4DFF-9DB5-FE1544887AA2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77B898-DB68-4433-8B2E-6954A235E754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F5AEC-370A-422E-80FC-9A9F42F02B3C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8A1097-B92A-4991-92AE-F6932DEA8D6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810316-8E44-4B3D-B536-BDBEBC7B5942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16BB24-5F75-48E4-B696-5A5FC3F3622F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A225B3-6BE2-4FD2-89A9-54D91095772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3151E3-59B8-458D-838F-722D84FF7EF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B98E12-B6E2-471D-8916-C6DB715837D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672D85-B85E-4A07-A6A6-1BEFD3506140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4953E6-D6FE-40F7-9301-4B4717D5B74E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3E48AA99-80BB-4011-9705-1BEFCA02D2FD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vk.com/photo-90334891_401515502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90"/>
          <p:cNvSpPr>
            <a:spLocks noGrp="1" noChangeArrowheads="1"/>
          </p:cNvSpPr>
          <p:nvPr>
            <p:ph type="ctrTitle"/>
          </p:nvPr>
        </p:nvSpPr>
        <p:spPr>
          <a:xfrm>
            <a:off x="1692275" y="2060575"/>
            <a:ext cx="5832475" cy="647700"/>
          </a:xfrm>
        </p:spPr>
        <p:txBody>
          <a:bodyPr/>
          <a:lstStyle/>
          <a:p>
            <a:pPr eaLnBrk="1" hangingPunct="1"/>
            <a:r>
              <a:rPr lang="ru-RU" sz="5000" b="1" dirty="0" smtClean="0">
                <a:solidFill>
                  <a:srgbClr val="333300"/>
                </a:solidFill>
              </a:rPr>
              <a:t>«Использование инновационных технологий на уроках основ православной культуры</a:t>
            </a:r>
            <a:endParaRPr lang="es-ES" sz="5000" b="1" dirty="0" smtClean="0">
              <a:solidFill>
                <a:srgbClr val="333300"/>
              </a:solidFill>
            </a:endParaRPr>
          </a:p>
        </p:txBody>
      </p:sp>
      <p:sp>
        <p:nvSpPr>
          <p:cNvPr id="2051" name="TextBox 6"/>
          <p:cNvSpPr txBox="1">
            <a:spLocks noChangeArrowheads="1"/>
          </p:cNvSpPr>
          <p:nvPr/>
        </p:nvSpPr>
        <p:spPr bwMode="auto">
          <a:xfrm>
            <a:off x="4500563" y="4714875"/>
            <a:ext cx="464343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Подготовлен учителем начальных классов МОУ  Дмитровская  ООШ № 5        Долгих С.П.</a:t>
            </a:r>
          </a:p>
        </p:txBody>
      </p:sp>
      <p:sp>
        <p:nvSpPr>
          <p:cNvPr id="4" name="Rectangle 90"/>
          <p:cNvSpPr txBox="1">
            <a:spLocks noChangeArrowheads="1"/>
          </p:cNvSpPr>
          <p:nvPr/>
        </p:nvSpPr>
        <p:spPr bwMode="auto">
          <a:xfrm>
            <a:off x="1714480" y="2071678"/>
            <a:ext cx="58324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«Использование инновационных технологий на уроках основ православной культуры</a:t>
            </a:r>
            <a:endParaRPr kumimoji="0" lang="es-ES" sz="5000" b="1" i="0" u="none" strike="noStrike" kern="0" cap="none" spc="0" normalizeH="0" baseline="0" noProof="0" dirty="0" smtClean="0">
              <a:ln>
                <a:noFill/>
              </a:ln>
              <a:solidFill>
                <a:srgbClr val="3333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Экскурсия в храм</a:t>
            </a:r>
          </a:p>
        </p:txBody>
      </p:sp>
      <p:pic>
        <p:nvPicPr>
          <p:cNvPr id="11267" name="Рисунок 3" descr="D:\ШЕВЦОВА\DSC_07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428750"/>
            <a:ext cx="8358187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Проектные технологии</a:t>
            </a:r>
          </a:p>
        </p:txBody>
      </p:sp>
      <p:pic>
        <p:nvPicPr>
          <p:cNvPr id="12291" name="Picture 2" descr="G:\ФОТО К РОЛИКУ ДЛЯ ФОРУМА\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0" y="1357313"/>
            <a:ext cx="3643313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Информационный проект</a:t>
            </a:r>
          </a:p>
        </p:txBody>
      </p:sp>
      <p:pic>
        <p:nvPicPr>
          <p:cNvPr id="13315" name="Рисунок 3" descr="C:\Documents and Settings\UltraUser\Рабочий стол\ксен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3000"/>
            <a:ext cx="3286125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Содержимое 4" descr="C:\Documents and Settings\UltraUser\Рабочий стол\DSCN0127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286125" y="1143000"/>
            <a:ext cx="5857875" cy="3214688"/>
          </a:xfrm>
        </p:spPr>
      </p:pic>
      <p:pic>
        <p:nvPicPr>
          <p:cNvPr id="13317" name="Рисунок 5" descr="C:\Documents and Settings\UltraUser\Рабочий стол\DSCN011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429125"/>
            <a:ext cx="401955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Рисунок 6" descr="C:\Documents and Settings\UltraUser\Рабочий стол\DSCN014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00500" y="4357688"/>
            <a:ext cx="5143500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Ролевой проект</a:t>
            </a:r>
          </a:p>
        </p:txBody>
      </p:sp>
      <p:pic>
        <p:nvPicPr>
          <p:cNvPr id="14339" name="Picture 2" descr="G:\ФОТО К РОЛИКУ ДЛЯ ФОРУМА\3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14375" y="1143000"/>
            <a:ext cx="7397750" cy="4756150"/>
          </a:xfr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Личностоно-ориентированный подход</a:t>
            </a:r>
          </a:p>
        </p:txBody>
      </p:sp>
      <p:pic>
        <p:nvPicPr>
          <p:cNvPr id="15363" name="Рисунок 2" descr="G:\ФОТО К РОЛИКУ ДЛЯ ФОРУМА\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313" y="1500188"/>
            <a:ext cx="6715125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642938" y="214313"/>
            <a:ext cx="8229600" cy="1857375"/>
          </a:xfrm>
        </p:spPr>
        <p:txBody>
          <a:bodyPr/>
          <a:lstStyle/>
          <a:p>
            <a:pPr eaLnBrk="1" hangingPunct="1"/>
            <a:r>
              <a:rPr lang="ru-RU" i="1" smtClean="0">
                <a:latin typeface="Arial Narrow" pitchFamily="34" charset="0"/>
              </a:rPr>
              <a:t> Монах Русской церкви.</a:t>
            </a:r>
            <a:br>
              <a:rPr lang="ru-RU" i="1" smtClean="0">
                <a:latin typeface="Arial Narrow" pitchFamily="34" charset="0"/>
              </a:rPr>
            </a:br>
            <a:r>
              <a:rPr lang="ru-RU" i="1" smtClean="0">
                <a:latin typeface="Arial Narrow" pitchFamily="34" charset="0"/>
              </a:rPr>
              <a:t>  Преподобный </a:t>
            </a:r>
            <a:br>
              <a:rPr lang="ru-RU" i="1" smtClean="0">
                <a:latin typeface="Arial Narrow" pitchFamily="34" charset="0"/>
              </a:rPr>
            </a:br>
            <a:r>
              <a:rPr lang="ru-RU" i="1" smtClean="0">
                <a:latin typeface="Arial Narrow" pitchFamily="34" charset="0"/>
              </a:rPr>
              <a:t>              Сергий Радонежский</a:t>
            </a:r>
            <a:endParaRPr lang="ru-RU" smtClean="0"/>
          </a:p>
        </p:txBody>
      </p:sp>
      <p:pic>
        <p:nvPicPr>
          <p:cNvPr id="16387" name="Picture 2" descr="C:\Documents and Settings\UltraUser\Рабочий стол\Sergii_Ra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75" y="2136775"/>
            <a:ext cx="2928938" cy="472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Мониторинг</a:t>
            </a:r>
          </a:p>
        </p:txBody>
      </p:sp>
      <p:pic>
        <p:nvPicPr>
          <p:cNvPr id="17411" name="Picture 2" descr="http://altai-rep.er.ru/media/userdata/news/2013/02/15/eb7bef653eaf3d45597173519c77ef4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88" y="1357313"/>
            <a:ext cx="5643562" cy="478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"/>
          <p:cNvSpPr>
            <a:spLocks noChangeArrowheads="1"/>
          </p:cNvSpPr>
          <p:nvPr/>
        </p:nvSpPr>
        <p:spPr bwMode="auto">
          <a:xfrm>
            <a:off x="500063" y="214313"/>
            <a:ext cx="8643937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200" i="1"/>
              <a:t> </a:t>
            </a:r>
            <a:r>
              <a:rPr lang="ru-RU" sz="4000" i="1"/>
              <a:t>"Все уроки, как люди, похожи и разны,</a:t>
            </a:r>
            <a:br>
              <a:rPr lang="ru-RU" sz="4000" i="1"/>
            </a:br>
            <a:r>
              <a:rPr lang="ru-RU" sz="4000" i="1"/>
              <a:t>Если к ним приглядеться с различных сторон:</a:t>
            </a:r>
            <a:br>
              <a:rPr lang="ru-RU" sz="4000" i="1"/>
            </a:br>
            <a:r>
              <a:rPr lang="ru-RU" sz="4000" i="1"/>
              <a:t>Ведь бывают уроки, как радостный праздник,</a:t>
            </a:r>
            <a:br>
              <a:rPr lang="ru-RU" sz="4000" i="1"/>
            </a:br>
            <a:r>
              <a:rPr lang="ru-RU" sz="4000" i="1"/>
              <a:t>А бывают они, как мучительный сон".</a:t>
            </a:r>
            <a:endParaRPr lang="ru-RU" sz="4000" i="1">
              <a:cs typeface="Times New Roman" pitchFamily="18" charset="0"/>
            </a:endParaRPr>
          </a:p>
          <a:p>
            <a:pPr eaLnBrk="0" hangingPunct="0"/>
            <a:r>
              <a:rPr lang="ru-RU" sz="4000" i="1"/>
              <a:t>В.Троицкий 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5" descr="http://cs633530.vk.me/v633530594/f40f/dLiEyKoC-tI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571500"/>
            <a:ext cx="7643813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642938"/>
            <a:ext cx="8686800" cy="2328862"/>
          </a:xfrm>
        </p:spPr>
        <p:txBody>
          <a:bodyPr/>
          <a:lstStyle/>
          <a:p>
            <a:pPr eaLnBrk="1" hangingPunct="1"/>
            <a:r>
              <a:rPr lang="ru-RU" sz="4000" smtClean="0"/>
              <a:t>«</a:t>
            </a:r>
            <a:r>
              <a:rPr lang="ru-RU" sz="4800" smtClean="0"/>
              <a:t>Культура – это, что мы культивируем». </a:t>
            </a:r>
          </a:p>
          <a:p>
            <a:pPr eaLnBrk="1" hangingPunct="1"/>
            <a:r>
              <a:rPr lang="ru-RU" sz="4800" smtClean="0"/>
              <a:t>о.Рафаил (Нойка). </a:t>
            </a:r>
          </a:p>
        </p:txBody>
      </p:sp>
      <p:pic>
        <p:nvPicPr>
          <p:cNvPr id="4099" name="Рисунок 6" descr="85423384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3286125"/>
            <a:ext cx="1755775" cy="226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5123" name="Picture 2" descr="http://smayls.ru/data/smiles/animashki-knigi-18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571500"/>
            <a:ext cx="73279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TextBox 3"/>
          <p:cNvSpPr txBox="1">
            <a:spLocks noChangeArrowheads="1"/>
          </p:cNvSpPr>
          <p:nvPr/>
        </p:nvSpPr>
        <p:spPr bwMode="auto">
          <a:xfrm>
            <a:off x="1857375" y="1643063"/>
            <a:ext cx="2500313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2400" b="1" i="1">
                <a:latin typeface="Cambria" pitchFamily="18" charset="0"/>
              </a:rPr>
              <a:t>Духовные ценности</a:t>
            </a:r>
          </a:p>
          <a:p>
            <a:pPr>
              <a:buFont typeface="Arial" charset="0"/>
              <a:buChar char="•"/>
            </a:pPr>
            <a:r>
              <a:rPr lang="ru-RU" sz="2400" b="1" i="1">
                <a:latin typeface="Cambria" pitchFamily="18" charset="0"/>
              </a:rPr>
              <a:t>Культура</a:t>
            </a:r>
          </a:p>
          <a:p>
            <a:pPr>
              <a:buFont typeface="Arial" charset="0"/>
              <a:buChar char="•"/>
            </a:pPr>
            <a:r>
              <a:rPr lang="ru-RU" sz="2400" b="1" i="1">
                <a:latin typeface="Cambria" pitchFamily="18" charset="0"/>
              </a:rPr>
              <a:t>Православная вера</a:t>
            </a:r>
          </a:p>
          <a:p>
            <a:pPr>
              <a:buFont typeface="Arial" charset="0"/>
              <a:buChar char="•"/>
            </a:pPr>
            <a:r>
              <a:rPr lang="ru-RU" sz="2400" b="1" i="1">
                <a:latin typeface="Cambria" pitchFamily="18" charset="0"/>
              </a:rPr>
              <a:t>Народ</a:t>
            </a:r>
          </a:p>
          <a:p>
            <a:endParaRPr lang="ru-RU" sz="2800" b="1" i="1">
              <a:latin typeface="Cambria" pitchFamily="18" charset="0"/>
            </a:endParaRPr>
          </a:p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/>
          <p:cNvSpPr>
            <a:spLocks noChangeArrowheads="1"/>
          </p:cNvSpPr>
          <p:nvPr/>
        </p:nvSpPr>
        <p:spPr bwMode="auto">
          <a:xfrm>
            <a:off x="0" y="0"/>
            <a:ext cx="9144000" cy="627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 b="1">
                <a:latin typeface="Calibri" pitchFamily="34" charset="0"/>
                <a:cs typeface="Times New Roman" pitchFamily="18" charset="0"/>
              </a:rPr>
              <a:t>Инновационные технологии предполагают:</a:t>
            </a:r>
            <a:endParaRPr lang="ru-RU" sz="1200"/>
          </a:p>
          <a:p>
            <a:pPr eaLnBrk="0" hangingPunct="0">
              <a:buFontTx/>
              <a:buChar char="•"/>
            </a:pPr>
            <a:r>
              <a:rPr lang="ru-RU" sz="2400">
                <a:latin typeface="Calibri" pitchFamily="34" charset="0"/>
                <a:cs typeface="Times New Roman" pitchFamily="18" charset="0"/>
              </a:rPr>
              <a:t>повышение уровня мотивации к учебному труду; </a:t>
            </a:r>
            <a:endParaRPr lang="ru-RU" sz="2000">
              <a:latin typeface="Calibri" pitchFamily="34" charset="0"/>
            </a:endParaRPr>
          </a:p>
          <a:p>
            <a:pPr eaLnBrk="0" hangingPunct="0">
              <a:buFontTx/>
              <a:buChar char="•"/>
            </a:pPr>
            <a:r>
              <a:rPr lang="ru-RU" sz="2400">
                <a:latin typeface="Calibri" pitchFamily="34" charset="0"/>
                <a:cs typeface="Times New Roman" pitchFamily="18" charset="0"/>
              </a:rPr>
              <a:t>создание когнитивной схемы мышления;</a:t>
            </a:r>
            <a:endParaRPr lang="ru-RU" sz="2000">
              <a:latin typeface="Calibri" pitchFamily="34" charset="0"/>
            </a:endParaRPr>
          </a:p>
          <a:p>
            <a:pPr eaLnBrk="0" hangingPunct="0">
              <a:buFontTx/>
              <a:buChar char="•"/>
            </a:pPr>
            <a:r>
              <a:rPr lang="ru-RU" sz="2400">
                <a:latin typeface="Calibri" pitchFamily="34" charset="0"/>
                <a:cs typeface="Times New Roman" pitchFamily="18" charset="0"/>
              </a:rPr>
              <a:t>формирование высокого уровня развития обучающихся на основе включения их в постоянно усложняющуюся деятельность при активной поддержке учителя;</a:t>
            </a:r>
            <a:endParaRPr lang="ru-RU" sz="2000">
              <a:latin typeface="Calibri" pitchFamily="34" charset="0"/>
            </a:endParaRPr>
          </a:p>
          <a:p>
            <a:pPr eaLnBrk="0" hangingPunct="0">
              <a:buFontTx/>
              <a:buChar char="•"/>
            </a:pPr>
            <a:r>
              <a:rPr lang="ru-RU" sz="2400">
                <a:latin typeface="Calibri" pitchFamily="34" charset="0"/>
                <a:cs typeface="Times New Roman" pitchFamily="18" charset="0"/>
              </a:rPr>
              <a:t>постоянное повторение, систематизация знаний, проговаривание вместе с учителем;</a:t>
            </a:r>
            <a:endParaRPr lang="ru-RU" sz="2000">
              <a:latin typeface="Calibri" pitchFamily="34" charset="0"/>
            </a:endParaRPr>
          </a:p>
          <a:p>
            <a:pPr eaLnBrk="0" hangingPunct="0">
              <a:buFontTx/>
              <a:buChar char="•"/>
            </a:pPr>
            <a:r>
              <a:rPr lang="ru-RU" sz="2400">
                <a:latin typeface="Calibri" pitchFamily="34" charset="0"/>
                <a:cs typeface="Times New Roman" pitchFamily="18" charset="0"/>
              </a:rPr>
              <a:t> формирование доброжелательной атмосферы, создание позитивного отношения к учению посредством индивидуального отношения к каждому ученику;</a:t>
            </a:r>
            <a:endParaRPr lang="ru-RU" sz="2000">
              <a:latin typeface="Calibri" pitchFamily="34" charset="0"/>
            </a:endParaRPr>
          </a:p>
          <a:p>
            <a:pPr eaLnBrk="0" hangingPunct="0">
              <a:buFontTx/>
              <a:buChar char="•"/>
            </a:pPr>
            <a:r>
              <a:rPr lang="ru-RU" sz="2400">
                <a:latin typeface="Calibri" pitchFamily="34" charset="0"/>
                <a:cs typeface="Times New Roman" pitchFamily="18" charset="0"/>
              </a:rPr>
              <a:t>воспитание чувства собственного достоинства, самоутверждения через результаты в учёбе;</a:t>
            </a:r>
            <a:endParaRPr lang="ru-RU" sz="2000">
              <a:latin typeface="Calibri" pitchFamily="34" charset="0"/>
            </a:endParaRPr>
          </a:p>
          <a:p>
            <a:pPr eaLnBrk="0" hangingPunct="0">
              <a:buFontTx/>
              <a:buChar char="•"/>
            </a:pPr>
            <a:r>
              <a:rPr lang="ru-RU" sz="2400">
                <a:latin typeface="Calibri" pitchFamily="34" charset="0"/>
                <a:cs typeface="Times New Roman" pitchFamily="18" charset="0"/>
              </a:rPr>
              <a:t>в основе - дифференциальный подход;</a:t>
            </a:r>
            <a:endParaRPr lang="ru-RU" sz="2000">
              <a:latin typeface="Calibri" pitchFamily="34" charset="0"/>
            </a:endParaRPr>
          </a:p>
          <a:p>
            <a:pPr eaLnBrk="0" hangingPunct="0">
              <a:buFontTx/>
              <a:buChar char="•"/>
            </a:pPr>
            <a:r>
              <a:rPr lang="ru-RU" sz="2400">
                <a:latin typeface="Calibri" pitchFamily="34" charset="0"/>
                <a:cs typeface="Times New Roman" pitchFamily="18" charset="0"/>
              </a:rPr>
              <a:t>создание проблемной ситуации, «уход в сторону», использование вспомогательных вопросов;</a:t>
            </a:r>
            <a:endParaRPr lang="ru-RU" sz="1200"/>
          </a:p>
          <a:p>
            <a:pPr eaLnBrk="0" hangingPunct="0"/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Инновационные технологии</a:t>
            </a:r>
          </a:p>
        </p:txBody>
      </p:sp>
      <p:sp>
        <p:nvSpPr>
          <p:cNvPr id="7171" name="TextBox 2"/>
          <p:cNvSpPr txBox="1">
            <a:spLocks noChangeArrowheads="1"/>
          </p:cNvSpPr>
          <p:nvPr/>
        </p:nvSpPr>
        <p:spPr bwMode="auto">
          <a:xfrm>
            <a:off x="357188" y="1643063"/>
            <a:ext cx="85725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Это технологии развивающего обучения, в которые входят:</a:t>
            </a:r>
          </a:p>
        </p:txBody>
      </p:sp>
      <p:sp>
        <p:nvSpPr>
          <p:cNvPr id="7172" name="TextBox 3"/>
          <p:cNvSpPr txBox="1">
            <a:spLocks noChangeArrowheads="1"/>
          </p:cNvSpPr>
          <p:nvPr/>
        </p:nvSpPr>
        <p:spPr bwMode="auto">
          <a:xfrm>
            <a:off x="500063" y="2714625"/>
            <a:ext cx="58578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Проектная технология</a:t>
            </a:r>
          </a:p>
        </p:txBody>
      </p:sp>
      <p:sp>
        <p:nvSpPr>
          <p:cNvPr id="7173" name="TextBox 4"/>
          <p:cNvSpPr txBox="1">
            <a:spLocks noChangeArrowheads="1"/>
          </p:cNvSpPr>
          <p:nvPr/>
        </p:nvSpPr>
        <p:spPr bwMode="auto">
          <a:xfrm>
            <a:off x="500063" y="3286125"/>
            <a:ext cx="78581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Научно-исследовательская деятельность</a:t>
            </a:r>
          </a:p>
        </p:txBody>
      </p:sp>
      <p:sp>
        <p:nvSpPr>
          <p:cNvPr id="7174" name="TextBox 5"/>
          <p:cNvSpPr txBox="1">
            <a:spLocks noChangeArrowheads="1"/>
          </p:cNvSpPr>
          <p:nvPr/>
        </p:nvSpPr>
        <p:spPr bwMode="auto">
          <a:xfrm>
            <a:off x="571500" y="4000500"/>
            <a:ext cx="76438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Личностно-ориентированный подход</a:t>
            </a:r>
          </a:p>
        </p:txBody>
      </p:sp>
      <p:sp>
        <p:nvSpPr>
          <p:cNvPr id="7175" name="TextBox 6"/>
          <p:cNvSpPr txBox="1">
            <a:spLocks noChangeArrowheads="1"/>
          </p:cNvSpPr>
          <p:nvPr/>
        </p:nvSpPr>
        <p:spPr bwMode="auto">
          <a:xfrm>
            <a:off x="500063" y="4572000"/>
            <a:ext cx="60721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ИКТ - технологии</a:t>
            </a:r>
          </a:p>
        </p:txBody>
      </p:sp>
      <p:sp>
        <p:nvSpPr>
          <p:cNvPr id="7176" name="TextBox 7"/>
          <p:cNvSpPr txBox="1">
            <a:spLocks noChangeArrowheads="1"/>
          </p:cNvSpPr>
          <p:nvPr/>
        </p:nvSpPr>
        <p:spPr bwMode="auto">
          <a:xfrm>
            <a:off x="571500" y="5143500"/>
            <a:ext cx="3429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мониторинг</a:t>
            </a:r>
            <a:endParaRPr lang="ru-RU" b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G:\ФОТО К РОЛИКУ ДЛЯ ФОРУМА\44.JPG"/>
          <p:cNvPicPr>
            <a:picLocks noChangeAspect="1" noChangeArrowheads="1"/>
          </p:cNvPicPr>
          <p:nvPr/>
        </p:nvPicPr>
        <p:blipFill>
          <a:blip r:embed="rId2"/>
          <a:srcRect t="14546"/>
          <a:stretch>
            <a:fillRect/>
          </a:stretch>
        </p:blipFill>
        <p:spPr bwMode="auto">
          <a:xfrm>
            <a:off x="428625" y="1214438"/>
            <a:ext cx="7858125" cy="503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TextBox 2"/>
          <p:cNvSpPr txBox="1">
            <a:spLocks noChangeArrowheads="1"/>
          </p:cNvSpPr>
          <p:nvPr/>
        </p:nvSpPr>
        <p:spPr bwMode="auto">
          <a:xfrm>
            <a:off x="785813" y="428625"/>
            <a:ext cx="77866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>Исследовательская деятельность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i="1" smtClean="0">
                <a:latin typeface="Cambria" pitchFamily="18" charset="0"/>
              </a:rPr>
              <a:t>Священномученик  Николай Виноградов</a:t>
            </a:r>
            <a:br>
              <a:rPr lang="ru-RU" sz="3200" i="1" smtClean="0">
                <a:latin typeface="Cambria" pitchFamily="18" charset="0"/>
              </a:rPr>
            </a:br>
            <a:endParaRPr lang="ru-RU" sz="3200" i="1" smtClean="0">
              <a:latin typeface="Cambria" pitchFamily="18" charset="0"/>
            </a:endParaRPr>
          </a:p>
        </p:txBody>
      </p:sp>
      <p:pic>
        <p:nvPicPr>
          <p:cNvPr id="9219" name="Содержимое 3" descr="ПСТГУ &quot; Новости &quot; Пострадавшие за Христа &quot; (11 декабря ст.ст.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86000" y="1214438"/>
            <a:ext cx="3970338" cy="5357812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ИКТ - технологии</a:t>
            </a:r>
          </a:p>
        </p:txBody>
      </p:sp>
      <p:pic>
        <p:nvPicPr>
          <p:cNvPr id="10243" name="Picture 2" descr="G:\ФОТО К РОЛИКУ ДЛЯ ФОРУМА\12.JPG"/>
          <p:cNvPicPr>
            <a:picLocks noChangeAspect="1" noChangeArrowheads="1"/>
          </p:cNvPicPr>
          <p:nvPr/>
        </p:nvPicPr>
        <p:blipFill>
          <a:blip r:embed="rId2">
            <a:lum bright="36000" contrast="42000"/>
          </a:blip>
          <a:srcRect t="65234" r="37695"/>
          <a:stretch>
            <a:fillRect/>
          </a:stretch>
        </p:blipFill>
        <p:spPr bwMode="auto">
          <a:xfrm>
            <a:off x="428625" y="2000250"/>
            <a:ext cx="8478838" cy="354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3484</TotalTime>
  <Words>199</Words>
  <Application>Microsoft Office PowerPoint</Application>
  <PresentationFormat>Экран (4:3)</PresentationFormat>
  <Paragraphs>37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Diseño predeterminado</vt:lpstr>
      <vt:lpstr>«Использование инновационных технологий на уроках основ православной культуры</vt:lpstr>
      <vt:lpstr>Слайд 2</vt:lpstr>
      <vt:lpstr>Слайд 3</vt:lpstr>
      <vt:lpstr>Слайд 4</vt:lpstr>
      <vt:lpstr>Слайд 5</vt:lpstr>
      <vt:lpstr>Инновационные технологии</vt:lpstr>
      <vt:lpstr>Слайд 7</vt:lpstr>
      <vt:lpstr>Священномученик  Николай Виноградов </vt:lpstr>
      <vt:lpstr>ИКТ - технологии</vt:lpstr>
      <vt:lpstr>Экскурсия в храм</vt:lpstr>
      <vt:lpstr>Проектные технологии</vt:lpstr>
      <vt:lpstr>Информационный проект</vt:lpstr>
      <vt:lpstr>Ролевой проект</vt:lpstr>
      <vt:lpstr>Личностоно-ориентированный подход</vt:lpstr>
      <vt:lpstr> Монах Русской церкви.   Преподобный                Сергий Радонежский</vt:lpstr>
      <vt:lpstr>Мониторинг</vt:lpstr>
      <vt:lpstr>Слайд 17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Lenovo</cp:lastModifiedBy>
  <cp:revision>534</cp:revision>
  <dcterms:created xsi:type="dcterms:W3CDTF">2010-05-23T14:28:12Z</dcterms:created>
  <dcterms:modified xsi:type="dcterms:W3CDTF">2022-10-05T07:41:47Z</dcterms:modified>
</cp:coreProperties>
</file>