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D3CB29A-7ABB-4078-A38E-91AC332E8A8A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5616D23-5A88-487A-A6BF-678A259BB43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224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CB29A-7ABB-4078-A38E-91AC332E8A8A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16D23-5A88-487A-A6BF-678A259BB4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244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CB29A-7ABB-4078-A38E-91AC332E8A8A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16D23-5A88-487A-A6BF-678A259BB43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28805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CB29A-7ABB-4078-A38E-91AC332E8A8A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16D23-5A88-487A-A6BF-678A259BB43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7184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CB29A-7ABB-4078-A38E-91AC332E8A8A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16D23-5A88-487A-A6BF-678A259BB4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3624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CB29A-7ABB-4078-A38E-91AC332E8A8A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16D23-5A88-487A-A6BF-678A259BB43D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19665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CB29A-7ABB-4078-A38E-91AC332E8A8A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16D23-5A88-487A-A6BF-678A259BB43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93857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CB29A-7ABB-4078-A38E-91AC332E8A8A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16D23-5A88-487A-A6BF-678A259BB43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108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CB29A-7ABB-4078-A38E-91AC332E8A8A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16D23-5A88-487A-A6BF-678A259BB43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2916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CB29A-7ABB-4078-A38E-91AC332E8A8A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16D23-5A88-487A-A6BF-678A259BB4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926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CB29A-7ABB-4078-A38E-91AC332E8A8A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16D23-5A88-487A-A6BF-678A259BB43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9314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CB29A-7ABB-4078-A38E-91AC332E8A8A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16D23-5A88-487A-A6BF-678A259BB4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309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CB29A-7ABB-4078-A38E-91AC332E8A8A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16D23-5A88-487A-A6BF-678A259BB43D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468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CB29A-7ABB-4078-A38E-91AC332E8A8A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16D23-5A88-487A-A6BF-678A259BB43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9614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CB29A-7ABB-4078-A38E-91AC332E8A8A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16D23-5A88-487A-A6BF-678A259BB4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715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CB29A-7ABB-4078-A38E-91AC332E8A8A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16D23-5A88-487A-A6BF-678A259BB43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070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CB29A-7ABB-4078-A38E-91AC332E8A8A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16D23-5A88-487A-A6BF-678A259BB4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04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D3CB29A-7ABB-4078-A38E-91AC332E8A8A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5616D23-5A88-487A-A6BF-678A259BB4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34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lck.ru/MbQK8" TargetMode="External"/><Relationship Id="rId2" Type="http://schemas.openxmlformats.org/officeDocument/2006/relationships/hyperlink" Target="http://www.virtualrm.spb.ru/rmtour/index-1.htm&#1090;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artsandculture.google.com/partner/the-state-hermitage-museu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01091" y="1579420"/>
            <a:ext cx="83222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Виртуальные </a:t>
            </a:r>
            <a:r>
              <a:rPr lang="ru-RU" sz="5400" b="1" i="1" dirty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экскурсии по музеям Р</a:t>
            </a:r>
            <a:r>
              <a:rPr lang="ru-RU" sz="5400" b="1" i="1" dirty="0" smtClean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оссии</a:t>
            </a:r>
            <a:endParaRPr lang="ru-RU" sz="5400" b="1" i="1" dirty="0">
              <a:solidFill>
                <a:schemeClr val="accent4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14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2108" y="983673"/>
            <a:ext cx="9892145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444444"/>
                </a:solidFill>
                <a:latin typeface="Georgia" panose="02040502050405020303" pitchFamily="18" charset="0"/>
              </a:rPr>
              <a:t>Художественные музеи </a:t>
            </a:r>
            <a:endParaRPr lang="ru-RU" sz="2800" b="1" dirty="0" smtClean="0">
              <a:solidFill>
                <a:srgbClr val="444444"/>
              </a:solidFill>
              <a:latin typeface="Georgia" panose="02040502050405020303" pitchFamily="18" charset="0"/>
            </a:endParaRPr>
          </a:p>
          <a:p>
            <a:endParaRPr lang="ru-RU" dirty="0" smtClean="0">
              <a:solidFill>
                <a:srgbClr val="444444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444444"/>
                </a:solidFill>
                <a:latin typeface="Georgia" panose="02040502050405020303" pitchFamily="18" charset="0"/>
              </a:rPr>
              <a:t>Виртуальные </a:t>
            </a:r>
            <a:r>
              <a:rPr lang="ru-RU" sz="2000" dirty="0">
                <a:solidFill>
                  <a:srgbClr val="444444"/>
                </a:solidFill>
                <a:latin typeface="Georgia" panose="02040502050405020303" pitchFamily="18" charset="0"/>
              </a:rPr>
              <a:t>прогулки по Русскому музею — </a:t>
            </a:r>
            <a:r>
              <a:rPr lang="ru-RU" sz="2000" dirty="0">
                <a:solidFill>
                  <a:srgbClr val="444444"/>
                </a:solidFill>
                <a:latin typeface="Georgia" panose="02040502050405020303" pitchFamily="18" charset="0"/>
                <a:hlinkClick r:id="rId2"/>
              </a:rPr>
              <a:t>http://</a:t>
            </a:r>
            <a:r>
              <a:rPr lang="ru-RU" sz="2000" dirty="0" smtClean="0">
                <a:solidFill>
                  <a:srgbClr val="444444"/>
                </a:solidFill>
                <a:latin typeface="Georgia" panose="02040502050405020303" pitchFamily="18" charset="0"/>
                <a:hlinkClick r:id="rId2"/>
              </a:rPr>
              <a:t>www.virtualrm.spb.ru/rmtour/index-1.htmт</a:t>
            </a:r>
            <a:r>
              <a:rPr lang="ru-RU" sz="2000" dirty="0" smtClean="0">
                <a:solidFill>
                  <a:srgbClr val="444444"/>
                </a:solidFill>
                <a:latin typeface="Georgia" panose="02040502050405020303" pitchFamily="18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444444"/>
                </a:solidFill>
                <a:latin typeface="Georgia" panose="02040502050405020303" pitchFamily="18" charset="0"/>
              </a:rPr>
              <a:t>Виртуальный </a:t>
            </a:r>
            <a:r>
              <a:rPr lang="ru-RU" sz="2000" dirty="0">
                <a:solidFill>
                  <a:srgbClr val="444444"/>
                </a:solidFill>
                <a:latin typeface="Georgia" panose="02040502050405020303" pitchFamily="18" charset="0"/>
              </a:rPr>
              <a:t>визит в Государственный Эрмитаж (тур по залам) — </a:t>
            </a:r>
            <a:r>
              <a:rPr lang="ru-RU" sz="2000" dirty="0">
                <a:solidFill>
                  <a:srgbClr val="444444"/>
                </a:solidFill>
                <a:latin typeface="Georgia" panose="02040502050405020303" pitchFamily="18" charset="0"/>
                <a:hlinkClick r:id="rId3"/>
              </a:rPr>
              <a:t>https://</a:t>
            </a:r>
            <a:r>
              <a:rPr lang="ru-RU" sz="2000" dirty="0" smtClean="0">
                <a:solidFill>
                  <a:srgbClr val="444444"/>
                </a:solidFill>
                <a:latin typeface="Georgia" panose="02040502050405020303" pitchFamily="18" charset="0"/>
                <a:hlinkClick r:id="rId3"/>
              </a:rPr>
              <a:t>clck.ru/MbQK8</a:t>
            </a:r>
            <a:r>
              <a:rPr lang="ru-RU" sz="2000" dirty="0" smtClean="0">
                <a:solidFill>
                  <a:srgbClr val="444444"/>
                </a:solidFill>
                <a:latin typeface="Georgia" panose="02040502050405020303" pitchFamily="18" charset="0"/>
              </a:rPr>
              <a:t>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 smtClean="0">
              <a:solidFill>
                <a:srgbClr val="444444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444444"/>
                </a:solidFill>
                <a:latin typeface="Georgia" panose="02040502050405020303" pitchFamily="18" charset="0"/>
              </a:rPr>
              <a:t>Экспонаты Государственного </a:t>
            </a:r>
            <a:r>
              <a:rPr lang="ru-RU" sz="2000" dirty="0">
                <a:solidFill>
                  <a:srgbClr val="444444"/>
                </a:solidFill>
                <a:latin typeface="Georgia" panose="02040502050405020303" pitchFamily="18" charset="0"/>
              </a:rPr>
              <a:t>Эрмитажа (совместный проект с </a:t>
            </a:r>
            <a:r>
              <a:rPr lang="ru-RU" sz="2000" dirty="0" err="1">
                <a:solidFill>
                  <a:srgbClr val="444444"/>
                </a:solidFill>
                <a:latin typeface="Georgia" panose="02040502050405020303" pitchFamily="18" charset="0"/>
              </a:rPr>
              <a:t>Google</a:t>
            </a:r>
            <a:r>
              <a:rPr lang="ru-RU" sz="2000" dirty="0">
                <a:solidFill>
                  <a:srgbClr val="444444"/>
                </a:solidFill>
                <a:latin typeface="Georgia" panose="02040502050405020303" pitchFamily="18" charset="0"/>
              </a:rPr>
              <a:t>)  — </a:t>
            </a:r>
            <a:r>
              <a:rPr lang="ru-RU" sz="2000" dirty="0">
                <a:solidFill>
                  <a:srgbClr val="444444"/>
                </a:solidFill>
                <a:latin typeface="Georgia" panose="02040502050405020303" pitchFamily="18" charset="0"/>
                <a:hlinkClick r:id="rId4"/>
              </a:rPr>
              <a:t>https://</a:t>
            </a:r>
            <a:r>
              <a:rPr lang="ru-RU" sz="2000" dirty="0" smtClean="0">
                <a:solidFill>
                  <a:srgbClr val="444444"/>
                </a:solidFill>
                <a:latin typeface="Georgia" panose="02040502050405020303" pitchFamily="18" charset="0"/>
                <a:hlinkClick r:id="rId4"/>
              </a:rPr>
              <a:t>artsandculture.google.com/partner/the-state-hermitage-museum</a:t>
            </a:r>
            <a:r>
              <a:rPr lang="ru-RU" sz="2000" dirty="0" smtClean="0">
                <a:solidFill>
                  <a:srgbClr val="444444"/>
                </a:solidFill>
                <a:latin typeface="Georgia" panose="02040502050405020303" pitchFamily="18" charset="0"/>
              </a:rPr>
              <a:t> 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08261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1636" y="858981"/>
            <a:ext cx="6714836" cy="5036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300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25236" y="1166843"/>
            <a:ext cx="1015538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Музеи-заповедники </a:t>
            </a:r>
            <a:endParaRPr lang="ru-RU" sz="2800" dirty="0" smtClean="0">
              <a:solidFill>
                <a:schemeClr val="accent4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endParaRPr lang="ru-RU" dirty="0">
              <a:solidFill>
                <a:srgbClr val="444444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444444"/>
                </a:solidFill>
                <a:latin typeface="Georgia" panose="02040502050405020303" pitchFamily="18" charset="0"/>
              </a:rPr>
              <a:t>Виртуальная </a:t>
            </a:r>
            <a:r>
              <a:rPr lang="ru-RU" sz="2000" dirty="0">
                <a:solidFill>
                  <a:srgbClr val="444444"/>
                </a:solidFill>
                <a:latin typeface="Georgia" panose="02040502050405020303" pitchFamily="18" charset="0"/>
              </a:rPr>
              <a:t>экскурсия по Московскому Кремлю — http://tours.kremlin.ru </a:t>
            </a:r>
            <a:endParaRPr lang="ru-RU" sz="2000" dirty="0" smtClean="0">
              <a:solidFill>
                <a:srgbClr val="444444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444444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444444"/>
                </a:solidFill>
                <a:latin typeface="Georgia" panose="02040502050405020303" pitchFamily="18" charset="0"/>
              </a:rPr>
              <a:t>Федеральное </a:t>
            </a:r>
            <a:r>
              <a:rPr lang="ru-RU" sz="2000" dirty="0">
                <a:solidFill>
                  <a:srgbClr val="444444"/>
                </a:solidFill>
                <a:latin typeface="Georgia" panose="02040502050405020303" pitchFamily="18" charset="0"/>
              </a:rPr>
              <a:t>государственное бюджетное учреждение культуры «Государственный музей-заповедник «Петергоф» (ГМЗ «Петергоф») — https://peterhofmuseum.ru/about/tour </a:t>
            </a:r>
            <a:endParaRPr lang="ru-RU" sz="2000" dirty="0" smtClean="0">
              <a:solidFill>
                <a:srgbClr val="444444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444444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444444"/>
                </a:solidFill>
                <a:latin typeface="Georgia" panose="02040502050405020303" pitchFamily="18" charset="0"/>
              </a:rPr>
              <a:t>Федеральное </a:t>
            </a:r>
            <a:r>
              <a:rPr lang="ru-RU" sz="2000" dirty="0">
                <a:solidFill>
                  <a:srgbClr val="444444"/>
                </a:solidFill>
                <a:latin typeface="Georgia" panose="02040502050405020303" pitchFamily="18" charset="0"/>
              </a:rPr>
              <a:t>государственное бюджетное учреждение культуры «Государственный историко-архитектурный и этнографический музей-заповедник «Кижи» — http://kizhi.karelia.ru/journey/#kizhi_panorama </a:t>
            </a:r>
            <a:endParaRPr lang="ru-RU" sz="2000" dirty="0" smtClean="0">
              <a:solidFill>
                <a:srgbClr val="444444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444444"/>
              </a:solidFill>
              <a:latin typeface="Georgia" panose="02040502050405020303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444444"/>
                </a:solidFill>
                <a:latin typeface="Georgia" panose="02040502050405020303" pitchFamily="18" charset="0"/>
              </a:rPr>
              <a:t>Экскурсия </a:t>
            </a:r>
            <a:r>
              <a:rPr lang="ru-RU" sz="2000" dirty="0">
                <a:solidFill>
                  <a:srgbClr val="444444"/>
                </a:solidFill>
                <a:latin typeface="Georgia" panose="02040502050405020303" pitchFamily="18" charset="0"/>
              </a:rPr>
              <a:t>по крепости Нарын-кала </a:t>
            </a:r>
            <a:r>
              <a:rPr lang="ru-RU" sz="2000" dirty="0" err="1">
                <a:solidFill>
                  <a:srgbClr val="444444"/>
                </a:solidFill>
                <a:latin typeface="Georgia" panose="02040502050405020303" pitchFamily="18" charset="0"/>
              </a:rPr>
              <a:t>г.Дербент</a:t>
            </a:r>
            <a:r>
              <a:rPr lang="ru-RU" sz="2000" dirty="0">
                <a:solidFill>
                  <a:srgbClr val="444444"/>
                </a:solidFill>
                <a:latin typeface="Georgia" panose="02040502050405020303" pitchFamily="18" charset="0"/>
              </a:rPr>
              <a:t> — https://www.culture.ru/vtour/naryn-kala-fortress/naryn-kala-fortress/index.html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192372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2763" y="686178"/>
            <a:ext cx="7855527" cy="536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677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9817" y="1039092"/>
            <a:ext cx="10335491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Этнографические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музеи</a:t>
            </a:r>
          </a:p>
          <a:p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 </a:t>
            </a:r>
            <a:r>
              <a:rPr lang="ru-RU" sz="2000" dirty="0"/>
              <a:t>Онлайн-каталог коллекций Музея антропологии и этнографии имени Петра Великого Российской академии наук (Кунсткамеры) — http://collection.kunstkamera.ru Тур по </a:t>
            </a:r>
            <a:endParaRPr lang="ru-RU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/>
              <a:t>Российскому </a:t>
            </a:r>
            <a:r>
              <a:rPr lang="ru-RU" sz="2000" dirty="0"/>
              <a:t>Этнографическому музею — http://etn.vm.culture.ru/main/?partner=culture.ru&amp;referrer=%2Finstitutes%2F741%2Frossiyskiy-etnograficheskiy-muzey&amp;partner=culture.ru&amp;referrer=%</a:t>
            </a:r>
            <a:r>
              <a:rPr lang="ru-RU" sz="2000" dirty="0" smtClean="0"/>
              <a:t>2Finstitutes%2F741%2Frossiyskiy-etnograficheskiy-muzey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59191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8289" y="846587"/>
            <a:ext cx="7481455" cy="4990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3613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99855" y="2682359"/>
            <a:ext cx="88382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/>
              <a:t>Спасибо за внимание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23037057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</TotalTime>
  <Words>146</Words>
  <Application>Microsoft Office PowerPoint</Application>
  <PresentationFormat>Широкоэкранный</PresentationFormat>
  <Paragraphs>22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Arial Black</vt:lpstr>
      <vt:lpstr>Garamond</vt:lpstr>
      <vt:lpstr>Georgia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</cp:revision>
  <dcterms:created xsi:type="dcterms:W3CDTF">2021-10-18T08:44:02Z</dcterms:created>
  <dcterms:modified xsi:type="dcterms:W3CDTF">2021-10-18T08:57:09Z</dcterms:modified>
</cp:coreProperties>
</file>