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0" r:id="rId4"/>
    <p:sldId id="259" r:id="rId5"/>
    <p:sldId id="261" r:id="rId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865BBC1-FB6F-4930-AD9B-6725F442382A}" type="datetimeFigureOut">
              <a:rPr lang="ru-RU" smtClean="0"/>
              <a:t>22.12.2021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4F0979B-077F-40E3-AD1A-D41D7D6F0336}" type="slidenum">
              <a:rPr lang="ru-RU" smtClean="0"/>
              <a:t>‹#›</a:t>
            </a:fld>
            <a:endParaRPr lang="ru-RU"/>
          </a:p>
        </p:txBody>
      </p:sp>
    </p:spTree>
    <p:extLst>
      <p:ext uri="{BB962C8B-B14F-4D97-AF65-F5344CB8AC3E}">
        <p14:creationId xmlns:p14="http://schemas.microsoft.com/office/powerpoint/2010/main" val="152584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865BBC1-FB6F-4930-AD9B-6725F442382A}" type="datetimeFigureOut">
              <a:rPr lang="ru-RU" smtClean="0"/>
              <a:t>22.12.2021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4F0979B-077F-40E3-AD1A-D41D7D6F0336}" type="slidenum">
              <a:rPr lang="ru-RU" smtClean="0"/>
              <a:t>‹#›</a:t>
            </a:fld>
            <a:endParaRPr lang="ru-RU"/>
          </a:p>
        </p:txBody>
      </p:sp>
    </p:spTree>
    <p:extLst>
      <p:ext uri="{BB962C8B-B14F-4D97-AF65-F5344CB8AC3E}">
        <p14:creationId xmlns:p14="http://schemas.microsoft.com/office/powerpoint/2010/main" val="5997661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865BBC1-FB6F-4930-AD9B-6725F442382A}" type="datetimeFigureOut">
              <a:rPr lang="ru-RU" smtClean="0"/>
              <a:t>22.12.2021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4F0979B-077F-40E3-AD1A-D41D7D6F0336}" type="slidenum">
              <a:rPr lang="ru-RU" smtClean="0"/>
              <a:t>‹#›</a:t>
            </a:fld>
            <a:endParaRPr lang="ru-RU"/>
          </a:p>
        </p:txBody>
      </p:sp>
    </p:spTree>
    <p:extLst>
      <p:ext uri="{BB962C8B-B14F-4D97-AF65-F5344CB8AC3E}">
        <p14:creationId xmlns:p14="http://schemas.microsoft.com/office/powerpoint/2010/main" val="282069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865BBC1-FB6F-4930-AD9B-6725F442382A}" type="datetimeFigureOut">
              <a:rPr lang="ru-RU" smtClean="0"/>
              <a:t>22.12.2021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4F0979B-077F-40E3-AD1A-D41D7D6F0336}" type="slidenum">
              <a:rPr lang="ru-RU" smtClean="0"/>
              <a:t>‹#›</a:t>
            </a:fld>
            <a:endParaRPr lang="ru-RU"/>
          </a:p>
        </p:txBody>
      </p:sp>
    </p:spTree>
    <p:extLst>
      <p:ext uri="{BB962C8B-B14F-4D97-AF65-F5344CB8AC3E}">
        <p14:creationId xmlns:p14="http://schemas.microsoft.com/office/powerpoint/2010/main" val="4771415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865BBC1-FB6F-4930-AD9B-6725F442382A}" type="datetimeFigureOut">
              <a:rPr lang="ru-RU" smtClean="0"/>
              <a:t>22.12.2021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4F0979B-077F-40E3-AD1A-D41D7D6F0336}" type="slidenum">
              <a:rPr lang="ru-RU" smtClean="0"/>
              <a:t>‹#›</a:t>
            </a:fld>
            <a:endParaRPr lang="ru-RU"/>
          </a:p>
        </p:txBody>
      </p:sp>
    </p:spTree>
    <p:extLst>
      <p:ext uri="{BB962C8B-B14F-4D97-AF65-F5344CB8AC3E}">
        <p14:creationId xmlns:p14="http://schemas.microsoft.com/office/powerpoint/2010/main" val="35539099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865BBC1-FB6F-4930-AD9B-6725F442382A}" type="datetimeFigureOut">
              <a:rPr lang="ru-RU" smtClean="0"/>
              <a:t>22.12.2021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4F0979B-077F-40E3-AD1A-D41D7D6F0336}" type="slidenum">
              <a:rPr lang="ru-RU" smtClean="0"/>
              <a:t>‹#›</a:t>
            </a:fld>
            <a:endParaRPr lang="ru-RU"/>
          </a:p>
        </p:txBody>
      </p:sp>
    </p:spTree>
    <p:extLst>
      <p:ext uri="{BB962C8B-B14F-4D97-AF65-F5344CB8AC3E}">
        <p14:creationId xmlns:p14="http://schemas.microsoft.com/office/powerpoint/2010/main" val="2776932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865BBC1-FB6F-4930-AD9B-6725F442382A}" type="datetimeFigureOut">
              <a:rPr lang="ru-RU" smtClean="0"/>
              <a:t>22.12.2021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4F0979B-077F-40E3-AD1A-D41D7D6F0336}" type="slidenum">
              <a:rPr lang="ru-RU" smtClean="0"/>
              <a:t>‹#›</a:t>
            </a:fld>
            <a:endParaRPr lang="ru-RU"/>
          </a:p>
        </p:txBody>
      </p:sp>
    </p:spTree>
    <p:extLst>
      <p:ext uri="{BB962C8B-B14F-4D97-AF65-F5344CB8AC3E}">
        <p14:creationId xmlns:p14="http://schemas.microsoft.com/office/powerpoint/2010/main" val="3474687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865BBC1-FB6F-4930-AD9B-6725F442382A}" type="datetimeFigureOut">
              <a:rPr lang="ru-RU" smtClean="0"/>
              <a:t>22.12.2021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4F0979B-077F-40E3-AD1A-D41D7D6F0336}" type="slidenum">
              <a:rPr lang="ru-RU" smtClean="0"/>
              <a:t>‹#›</a:t>
            </a:fld>
            <a:endParaRPr lang="ru-RU"/>
          </a:p>
        </p:txBody>
      </p:sp>
    </p:spTree>
    <p:extLst>
      <p:ext uri="{BB962C8B-B14F-4D97-AF65-F5344CB8AC3E}">
        <p14:creationId xmlns:p14="http://schemas.microsoft.com/office/powerpoint/2010/main" val="38427143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865BBC1-FB6F-4930-AD9B-6725F442382A}" type="datetimeFigureOut">
              <a:rPr lang="ru-RU" smtClean="0"/>
              <a:t>22.12.2021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4F0979B-077F-40E3-AD1A-D41D7D6F0336}" type="slidenum">
              <a:rPr lang="ru-RU" smtClean="0"/>
              <a:t>‹#›</a:t>
            </a:fld>
            <a:endParaRPr lang="ru-RU"/>
          </a:p>
        </p:txBody>
      </p:sp>
    </p:spTree>
    <p:extLst>
      <p:ext uri="{BB962C8B-B14F-4D97-AF65-F5344CB8AC3E}">
        <p14:creationId xmlns:p14="http://schemas.microsoft.com/office/powerpoint/2010/main" val="25288394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865BBC1-FB6F-4930-AD9B-6725F442382A}" type="datetimeFigureOut">
              <a:rPr lang="ru-RU" smtClean="0"/>
              <a:t>22.12.2021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4F0979B-077F-40E3-AD1A-D41D7D6F0336}" type="slidenum">
              <a:rPr lang="ru-RU" smtClean="0"/>
              <a:t>‹#›</a:t>
            </a:fld>
            <a:endParaRPr lang="ru-RU"/>
          </a:p>
        </p:txBody>
      </p:sp>
    </p:spTree>
    <p:extLst>
      <p:ext uri="{BB962C8B-B14F-4D97-AF65-F5344CB8AC3E}">
        <p14:creationId xmlns:p14="http://schemas.microsoft.com/office/powerpoint/2010/main" val="7094004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865BBC1-FB6F-4930-AD9B-6725F442382A}" type="datetimeFigureOut">
              <a:rPr lang="ru-RU" smtClean="0"/>
              <a:t>22.12.2021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4F0979B-077F-40E3-AD1A-D41D7D6F0336}" type="slidenum">
              <a:rPr lang="ru-RU" smtClean="0"/>
              <a:t>‹#›</a:t>
            </a:fld>
            <a:endParaRPr lang="ru-RU"/>
          </a:p>
        </p:txBody>
      </p:sp>
    </p:spTree>
    <p:extLst>
      <p:ext uri="{BB962C8B-B14F-4D97-AF65-F5344CB8AC3E}">
        <p14:creationId xmlns:p14="http://schemas.microsoft.com/office/powerpoint/2010/main" val="22367719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65BBC1-FB6F-4930-AD9B-6725F442382A}" type="datetimeFigureOut">
              <a:rPr lang="ru-RU" smtClean="0"/>
              <a:t>22.12.2021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F0979B-077F-40E3-AD1A-D41D7D6F0336}" type="slidenum">
              <a:rPr lang="ru-RU" smtClean="0"/>
              <a:t>‹#›</a:t>
            </a:fld>
            <a:endParaRPr lang="ru-RU"/>
          </a:p>
        </p:txBody>
      </p:sp>
    </p:spTree>
    <p:extLst>
      <p:ext uri="{BB962C8B-B14F-4D97-AF65-F5344CB8AC3E}">
        <p14:creationId xmlns:p14="http://schemas.microsoft.com/office/powerpoint/2010/main" val="26147303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en-US" b="1" dirty="0">
                <a:solidFill>
                  <a:schemeClr val="bg1"/>
                </a:solidFill>
              </a:rPr>
              <a:t>How is Christmas celebrated?</a:t>
            </a:r>
            <a:endParaRPr lang="ru-RU" b="1" dirty="0">
              <a:solidFill>
                <a:schemeClr val="bg1"/>
              </a:solidFill>
            </a:endParaRPr>
          </a:p>
        </p:txBody>
      </p:sp>
      <p:sp>
        <p:nvSpPr>
          <p:cNvPr id="3" name="Подзаголовок 2"/>
          <p:cNvSpPr>
            <a:spLocks noGrp="1"/>
          </p:cNvSpPr>
          <p:nvPr>
            <p:ph type="subTitle" idx="1"/>
          </p:nvPr>
        </p:nvSpPr>
        <p:spPr/>
        <p:txBody>
          <a:bodyPr>
            <a:normAutofit/>
          </a:bodyPr>
          <a:lstStyle/>
          <a:p>
            <a:pPr algn="r"/>
            <a:endParaRPr lang="sv-SE" sz="2000" dirty="0">
              <a:solidFill>
                <a:schemeClr val="bg1"/>
              </a:solidFill>
            </a:endParaRPr>
          </a:p>
          <a:p>
            <a:pPr algn="r"/>
            <a:r>
              <a:rPr lang="sv-SE" sz="2000" dirty="0">
                <a:solidFill>
                  <a:schemeClr val="bg1"/>
                </a:solidFill>
              </a:rPr>
              <a:t>Prepared</a:t>
            </a:r>
          </a:p>
          <a:p>
            <a:pPr algn="r"/>
            <a:r>
              <a:rPr lang="sv-SE" sz="2000" dirty="0">
                <a:solidFill>
                  <a:schemeClr val="bg1"/>
                </a:solidFill>
              </a:rPr>
              <a:t>Grade 10 student</a:t>
            </a:r>
          </a:p>
          <a:p>
            <a:pPr algn="r"/>
            <a:r>
              <a:rPr lang="sv-SE" sz="2000" dirty="0">
                <a:solidFill>
                  <a:schemeClr val="bg1"/>
                </a:solidFill>
              </a:rPr>
              <a:t>Semina Alexandra</a:t>
            </a:r>
            <a:endParaRPr lang="ru-RU" sz="2000" dirty="0">
              <a:solidFill>
                <a:schemeClr val="bg1"/>
              </a:solidFill>
            </a:endParaRPr>
          </a:p>
        </p:txBody>
      </p:sp>
    </p:spTree>
    <p:extLst>
      <p:ext uri="{BB962C8B-B14F-4D97-AF65-F5344CB8AC3E}">
        <p14:creationId xmlns:p14="http://schemas.microsoft.com/office/powerpoint/2010/main" val="10198311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a:solidFill>
                  <a:schemeClr val="bg1"/>
                </a:solidFill>
              </a:rPr>
              <a:t>Christmas in the UK</a:t>
            </a:r>
            <a:endParaRPr lang="ru-RU" b="1" dirty="0">
              <a:solidFill>
                <a:schemeClr val="bg1"/>
              </a:solidFill>
            </a:endParaRPr>
          </a:p>
        </p:txBody>
      </p:sp>
      <p:sp>
        <p:nvSpPr>
          <p:cNvPr id="3" name="Объект 2"/>
          <p:cNvSpPr>
            <a:spLocks noGrp="1"/>
          </p:cNvSpPr>
          <p:nvPr>
            <p:ph sz="half" idx="1"/>
          </p:nvPr>
        </p:nvSpPr>
        <p:spPr/>
        <p:txBody>
          <a:bodyPr>
            <a:normAutofit/>
          </a:bodyPr>
          <a:lstStyle/>
          <a:p>
            <a:r>
              <a:rPr lang="en-US" dirty="0">
                <a:solidFill>
                  <a:schemeClr val="bg1"/>
                </a:solidFill>
              </a:rPr>
              <a:t>The British do not attach much importance to the New Year. Their main holiday is Christmas. This is </a:t>
            </a:r>
            <a:r>
              <a:rPr lang="en-US" dirty="0" smtClean="0">
                <a:solidFill>
                  <a:schemeClr val="bg1"/>
                </a:solidFill>
              </a:rPr>
              <a:t>a</a:t>
            </a:r>
            <a:r>
              <a:rPr lang="ru-RU" dirty="0" smtClean="0">
                <a:solidFill>
                  <a:schemeClr val="bg1"/>
                </a:solidFill>
              </a:rPr>
              <a:t> </a:t>
            </a:r>
            <a:r>
              <a:rPr lang="en-US" dirty="0" smtClean="0">
                <a:solidFill>
                  <a:schemeClr val="bg1"/>
                </a:solidFill>
              </a:rPr>
              <a:t>family </a:t>
            </a:r>
            <a:r>
              <a:rPr lang="en-US" dirty="0">
                <a:solidFill>
                  <a:schemeClr val="bg1"/>
                </a:solidFill>
              </a:rPr>
              <a:t>holiday. We can say that it is the only day of the year that gathers the whole family at one table.</a:t>
            </a:r>
            <a:endParaRPr lang="ru-RU" dirty="0">
              <a:solidFill>
                <a:schemeClr val="bg1"/>
              </a:solidFill>
            </a:endParaRPr>
          </a:p>
        </p:txBody>
      </p:sp>
      <p:pic>
        <p:nvPicPr>
          <p:cNvPr id="1028" name="Picture 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799824" y="1600200"/>
            <a:ext cx="3735351"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07443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72616"/>
          </a:xfrm>
        </p:spPr>
        <p:txBody>
          <a:bodyPr/>
          <a:lstStyle/>
          <a:p>
            <a:endParaRPr lang="ru-RU" dirty="0"/>
          </a:p>
        </p:txBody>
      </p:sp>
      <p:sp>
        <p:nvSpPr>
          <p:cNvPr id="4" name="Текст 3"/>
          <p:cNvSpPr>
            <a:spLocks noGrp="1"/>
          </p:cNvSpPr>
          <p:nvPr>
            <p:ph type="body" sz="half" idx="2"/>
          </p:nvPr>
        </p:nvSpPr>
        <p:spPr>
          <a:xfrm>
            <a:off x="1115616" y="4509120"/>
            <a:ext cx="6912768" cy="1375048"/>
          </a:xfrm>
        </p:spPr>
        <p:txBody>
          <a:bodyPr>
            <a:noAutofit/>
          </a:bodyPr>
          <a:lstStyle/>
          <a:p>
            <a:r>
              <a:rPr lang="en-US" sz="1800" dirty="0">
                <a:solidFill>
                  <a:schemeClr val="bg1"/>
                </a:solidFill>
              </a:rPr>
              <a:t>Already in early December, the British decorate their homes. The main pride of the house is, of course, the spruce. It is called the Christmas tree. The tradition of setting a fir tree for Christmas dates back to the 19th century. She came from Germany. Thanks to Prince Albert, husband of the then reigning Queen Victoria. Traditionally, the coniferous beauty is decorated with the whole family. Christmas in England is celebrated for 12 days, that is, by January 5, the tree is removed from the house.</a:t>
            </a:r>
            <a:r>
              <a:rPr lang="ru-RU" sz="1800" dirty="0" smtClean="0"/>
              <a:t/>
            </a:r>
            <a:br>
              <a:rPr lang="ru-RU" sz="1800" dirty="0" smtClean="0"/>
            </a:br>
            <a:endParaRPr lang="ru-RU" sz="1800" dirty="0"/>
          </a:p>
        </p:txBody>
      </p:sp>
      <p:pic>
        <p:nvPicPr>
          <p:cNvPr id="3074" name="Picture 2"/>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t="51" b="51"/>
          <a:stretch>
            <a:fillRect/>
          </a:stretch>
        </p:blipFill>
        <p:spPr bwMode="auto">
          <a:xfrm>
            <a:off x="1763713" y="333375"/>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48698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sz="half" idx="2"/>
          </p:nvPr>
        </p:nvSpPr>
        <p:spPr>
          <a:xfrm>
            <a:off x="457200" y="260648"/>
            <a:ext cx="3008313" cy="5865515"/>
          </a:xfrm>
        </p:spPr>
        <p:txBody>
          <a:bodyPr>
            <a:noAutofit/>
          </a:bodyPr>
          <a:lstStyle/>
          <a:p>
            <a:pPr algn="just"/>
            <a:r>
              <a:rPr lang="en-US" sz="2000" dirty="0">
                <a:solidFill>
                  <a:schemeClr val="bg1"/>
                </a:solidFill>
                <a:latin typeface="+mj-lt"/>
                <a:cs typeface="Times New Roman" panose="02020603050405020304" pitchFamily="18" charset="0"/>
              </a:rPr>
              <a:t>The Feast of the Nativity of Christ is celebrated on December 25, and all residents begin to prepare for it a month in advance. This time is called Advent. For children, the main symbol of the approaching Christmas is the Advent calendar. It is a small 24-day calendar with doors for each date. When you open the door, you will find a poem or picture dedicated to Christmas and a chocolate figurine. Only one door is allowed to be opened each day. This helps children to count down to a bright holiday.</a:t>
            </a:r>
            <a:endParaRPr lang="ru-RU" sz="2000" dirty="0">
              <a:solidFill>
                <a:schemeClr val="bg1"/>
              </a:solidFill>
              <a:latin typeface="+mj-lt"/>
              <a:cs typeface="Times New Roman" panose="02020603050405020304" pitchFamily="18" charset="0"/>
            </a:endParaRPr>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283968" y="980728"/>
            <a:ext cx="4176464"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139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16632"/>
            <a:ext cx="8229600" cy="1143000"/>
          </a:xfrm>
        </p:spPr>
        <p:txBody>
          <a:bodyPr>
            <a:normAutofit/>
          </a:bodyPr>
          <a:lstStyle/>
          <a:p>
            <a:pPr algn="just"/>
            <a:r>
              <a:rPr lang="en-US" sz="2000" dirty="0">
                <a:solidFill>
                  <a:schemeClr val="bg1"/>
                </a:solidFill>
                <a:latin typeface="+mn-lt"/>
                <a:cs typeface="Times New Roman" panose="02020603050405020304" pitchFamily="18" charset="0"/>
              </a:rPr>
              <a:t>As a rule, gifts for Christmas are bought in advance. The closest people are given something special and expensive. December 26 is also a day off and is called "Boxing day".</a:t>
            </a:r>
            <a:endParaRPr lang="ru-RU" sz="2000" dirty="0">
              <a:solidFill>
                <a:schemeClr val="bg1"/>
              </a:solidFill>
              <a:latin typeface="+mn-lt"/>
              <a:cs typeface="Times New Roman" panose="02020603050405020304" pitchFamily="18" charset="0"/>
            </a:endParaRPr>
          </a:p>
        </p:txBody>
      </p:sp>
      <p:sp>
        <p:nvSpPr>
          <p:cNvPr id="3" name="Объект 2"/>
          <p:cNvSpPr>
            <a:spLocks noGrp="1"/>
          </p:cNvSpPr>
          <p:nvPr>
            <p:ph sz="half" idx="1"/>
          </p:nvPr>
        </p:nvSpPr>
        <p:spPr>
          <a:xfrm>
            <a:off x="395536" y="1124744"/>
            <a:ext cx="4320480" cy="4785395"/>
          </a:xfrm>
        </p:spPr>
        <p:txBody>
          <a:bodyPr>
            <a:noAutofit/>
          </a:bodyPr>
          <a:lstStyle/>
          <a:p>
            <a:pPr marL="0" indent="0">
              <a:buNone/>
            </a:pPr>
            <a:r>
              <a:rPr lang="en-US" sz="2000" dirty="0">
                <a:solidFill>
                  <a:schemeClr val="bg1"/>
                </a:solidFill>
                <a:latin typeface="+mj-lt"/>
                <a:cs typeface="Times New Roman" panose="02020603050405020304" pitchFamily="18" charset="0"/>
              </a:rPr>
              <a:t>Stuffed turkey is the main dish at Christmas dinner. There should also be baked potatoes and Christmas bread garnished with herbs on the table. Christmas pudding is the main dessert. The filling of fruits, spices and alcohol for this spicy treat is prepared a month before the celebration, so that it is properly infused. Before serving, the pudding is doused with rum and set on fire. Before you break off a piece, you need to make a wish - it is believed that it will definitely come true as soon as you try the dish. Not a single gala dinner is complete without watching the address of Queen Elizabeth II. Traditionally, she congratulates her people on a bright, family holiday.</a:t>
            </a:r>
            <a:endParaRPr lang="ru-RU" sz="2000" dirty="0">
              <a:solidFill>
                <a:schemeClr val="bg1"/>
              </a:solidFill>
              <a:latin typeface="+mj-lt"/>
              <a:cs typeface="Times New Roman" panose="02020603050405020304" pitchFamily="18" charset="0"/>
            </a:endParaRPr>
          </a:p>
        </p:txBody>
      </p:sp>
      <p:pic>
        <p:nvPicPr>
          <p:cNvPr id="2050"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932040" y="1340768"/>
            <a:ext cx="3822576" cy="2389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0118" y="4077072"/>
            <a:ext cx="3816424" cy="1908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0272104"/>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TotalTime>
  <Words>434</Words>
  <Application>Microsoft Office PowerPoint</Application>
  <PresentationFormat>Экран (4:3)</PresentationFormat>
  <Paragraphs>11</Paragraphs>
  <Slides>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5</vt:i4>
      </vt:variant>
    </vt:vector>
  </HeadingPairs>
  <TitlesOfParts>
    <vt:vector size="6" baseType="lpstr">
      <vt:lpstr>Тема Office</vt:lpstr>
      <vt:lpstr>How is Christmas celebrated?</vt:lpstr>
      <vt:lpstr>Christmas in the UK</vt:lpstr>
      <vt:lpstr>Презентация PowerPoint</vt:lpstr>
      <vt:lpstr>Презентация PowerPoint</vt:lpstr>
      <vt:lpstr>As a rule, gifts for Christmas are bought in advance. The closest people are given something special and expensive. December 26 is also a day off and is called "Boxing day".</vt:lpstr>
    </vt:vector>
  </TitlesOfParts>
  <Company>diakov.net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Как празднуют Рождество?</dc:title>
  <dc:creator>RePack by Diakov</dc:creator>
  <cp:lastModifiedBy>RePack by Diakov</cp:lastModifiedBy>
  <cp:revision>7</cp:revision>
  <dcterms:created xsi:type="dcterms:W3CDTF">2021-12-21T15:49:46Z</dcterms:created>
  <dcterms:modified xsi:type="dcterms:W3CDTF">2021-12-22T15:47:16Z</dcterms:modified>
</cp:coreProperties>
</file>