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1" r:id="rId2"/>
    <p:sldId id="257" r:id="rId3"/>
    <p:sldId id="265" r:id="rId4"/>
    <p:sldId id="273" r:id="rId5"/>
    <p:sldId id="290" r:id="rId6"/>
    <p:sldId id="279" r:id="rId7"/>
    <p:sldId id="317" r:id="rId8"/>
    <p:sldId id="260" r:id="rId9"/>
    <p:sldId id="300" r:id="rId10"/>
    <p:sldId id="304" r:id="rId11"/>
    <p:sldId id="262" r:id="rId12"/>
    <p:sldId id="270" r:id="rId13"/>
    <p:sldId id="305" r:id="rId14"/>
    <p:sldId id="295" r:id="rId15"/>
    <p:sldId id="306" r:id="rId16"/>
    <p:sldId id="319" r:id="rId17"/>
    <p:sldId id="286" r:id="rId18"/>
    <p:sldId id="318" r:id="rId19"/>
    <p:sldId id="309" r:id="rId20"/>
    <p:sldId id="293" r:id="rId21"/>
    <p:sldId id="259" r:id="rId22"/>
    <p:sldId id="264" r:id="rId23"/>
    <p:sldId id="280" r:id="rId24"/>
    <p:sldId id="284" r:id="rId25"/>
    <p:sldId id="310" r:id="rId26"/>
    <p:sldId id="301" r:id="rId27"/>
    <p:sldId id="297" r:id="rId28"/>
    <p:sldId id="311" r:id="rId29"/>
    <p:sldId id="313" r:id="rId30"/>
    <p:sldId id="314" r:id="rId31"/>
    <p:sldId id="316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7;&#1086;&#1082;&#1086;&#1083;&#1086;&#1074;&#1072;&#1051;&#1051;\Desktop\&#1057;&#1086;&#1082;&#1086;&#1083;&#1086;&#1074;&#1072;\&#1053;&#1086;&#1074;&#1086;&#1077;\&#1041;&#1059;&#1051;&#1051;&#1048;&#1053;&#1043;\&#1041;&#1059;&#1051;&#1051;&#1048;&#1053;&#1043;%20&#1056;&#1054;&#1044;&#1048;&#1058;,%20&#1089;&#1086;&#1073;&#1088;&#1072;&#1085;&#1080;&#1077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567147856517992E-2"/>
          <c:y val="0.19486111111111129"/>
          <c:w val="0.8849884076990383"/>
          <c:h val="0.6272838291046956"/>
        </c:manualLayout>
      </c:layout>
      <c:barChart>
        <c:barDir val="col"/>
        <c:grouping val="clustered"/>
        <c:varyColors val="0"/>
        <c:ser>
          <c:idx val="2"/>
          <c:order val="2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Лист1!$A$8:$A$10</c:f>
              <c:strCache>
                <c:ptCount val="3"/>
                <c:pt idx="0">
                  <c:v>Не рассказывали о Буллинге 62% детей</c:v>
                </c:pt>
                <c:pt idx="1">
                  <c:v>Делились с друзьями 24% детей</c:v>
                </c:pt>
                <c:pt idx="2">
                  <c:v>Рассказали родителям 2% детей</c:v>
                </c:pt>
              </c:strCache>
            </c:strRef>
          </c:cat>
          <c:val>
            <c:numRef>
              <c:f>Лист1!$D$8:$D$10</c:f>
              <c:numCache>
                <c:formatCode>0%</c:formatCode>
                <c:ptCount val="3"/>
                <c:pt idx="0">
                  <c:v>0.62000000000000044</c:v>
                </c:pt>
                <c:pt idx="1">
                  <c:v>0.2400000000000001</c:v>
                </c:pt>
                <c:pt idx="2">
                  <c:v>2.0000000000000018E-2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C9-48DC-89BD-E90203380F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617808"/>
        <c:axId val="11403112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Лист1!$A$8:$A$10</c15:sqref>
                        </c15:formulaRef>
                      </c:ext>
                    </c:extLst>
                    <c:strCache>
                      <c:ptCount val="3"/>
                      <c:pt idx="0">
                        <c:v>Не рассказывали о Буллинге 62% детей</c:v>
                      </c:pt>
                      <c:pt idx="1">
                        <c:v>Делились с друзьями 24% детей</c:v>
                      </c:pt>
                      <c:pt idx="2">
                        <c:v>Рассказали родителям 2% детей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Лист1!$B$8:$B$10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B9C9-48DC-89BD-E90203380FBA}"/>
                  </c:ext>
                </c:extLst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Лист1!$A$8:$A$10</c15:sqref>
                        </c15:formulaRef>
                      </c:ext>
                    </c:extLst>
                    <c:strCache>
                      <c:ptCount val="3"/>
                      <c:pt idx="0">
                        <c:v>Не рассказывали о Буллинге 62% детей</c:v>
                      </c:pt>
                      <c:pt idx="1">
                        <c:v>Делились с друзьями 24% детей</c:v>
                      </c:pt>
                      <c:pt idx="2">
                        <c:v>Рассказали родителям 2% детей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Лист1!$C$8:$C$10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B9C9-48DC-89BD-E90203380FBA}"/>
                  </c:ext>
                </c:extLst>
              </c15:ser>
            </c15:filteredBarSeries>
          </c:ext>
        </c:extLst>
      </c:barChart>
      <c:catAx>
        <c:axId val="11361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4031128"/>
        <c:crosses val="autoZero"/>
        <c:auto val="1"/>
        <c:lblAlgn val="ctr"/>
        <c:lblOffset val="100"/>
        <c:noMultiLvlLbl val="0"/>
      </c:catAx>
      <c:valAx>
        <c:axId val="114031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361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207A89-3E8A-4090-97BF-AC19E2D0FCF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236627-86A5-4E8A-A19A-FD2A30E547E0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 Выглядеть уверенно </a:t>
          </a:r>
          <a:endParaRPr lang="ru-RU" dirty="0">
            <a:latin typeface="Comic Sans MS" panose="030F0702030302020204" pitchFamily="66" charset="0"/>
          </a:endParaRPr>
        </a:p>
      </dgm:t>
    </dgm:pt>
    <dgm:pt modelId="{C281BE5F-A47C-4D61-BB20-7E3992400B05}" type="parTrans" cxnId="{7B595219-3089-4E10-9D6A-0937386D7683}">
      <dgm:prSet/>
      <dgm:spPr/>
      <dgm:t>
        <a:bodyPr/>
        <a:lstStyle/>
        <a:p>
          <a:endParaRPr lang="ru-RU"/>
        </a:p>
      </dgm:t>
    </dgm:pt>
    <dgm:pt modelId="{70733FA4-D751-447D-9AB8-72E0F9CEC0C3}" type="sibTrans" cxnId="{7B595219-3089-4E10-9D6A-0937386D7683}">
      <dgm:prSet/>
      <dgm:spPr/>
      <dgm:t>
        <a:bodyPr/>
        <a:lstStyle/>
        <a:p>
          <a:endParaRPr lang="ru-RU"/>
        </a:p>
      </dgm:t>
    </dgm:pt>
    <dgm:pt modelId="{55090421-8B76-4E92-B866-B0CE289E3D70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Игнорировать</a:t>
          </a:r>
          <a:endParaRPr lang="ru-RU" dirty="0">
            <a:latin typeface="Comic Sans MS" panose="030F0702030302020204" pitchFamily="66" charset="0"/>
          </a:endParaRPr>
        </a:p>
      </dgm:t>
    </dgm:pt>
    <dgm:pt modelId="{852BA543-4848-4F62-94AD-FFEF6581C1B9}" type="parTrans" cxnId="{AEFCEDFC-E6C2-43B3-8BE8-FA047B226F54}">
      <dgm:prSet/>
      <dgm:spPr/>
      <dgm:t>
        <a:bodyPr/>
        <a:lstStyle/>
        <a:p>
          <a:endParaRPr lang="ru-RU"/>
        </a:p>
      </dgm:t>
    </dgm:pt>
    <dgm:pt modelId="{FD2BE972-592C-4B90-842B-13934D7A3F0A}" type="sibTrans" cxnId="{AEFCEDFC-E6C2-43B3-8BE8-FA047B226F54}">
      <dgm:prSet/>
      <dgm:spPr/>
      <dgm:t>
        <a:bodyPr/>
        <a:lstStyle/>
        <a:p>
          <a:endParaRPr lang="ru-RU"/>
        </a:p>
      </dgm:t>
    </dgm:pt>
    <dgm:pt modelId="{30FCE27F-96FD-414C-984C-7A10256A36B1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Общаться</a:t>
          </a:r>
          <a:r>
            <a:rPr lang="ru-RU" dirty="0" smtClean="0"/>
            <a:t> </a:t>
          </a:r>
          <a:endParaRPr lang="ru-RU" dirty="0"/>
        </a:p>
      </dgm:t>
    </dgm:pt>
    <dgm:pt modelId="{EB4EF5D6-8A99-4A1E-A6C3-DAE1AE50244D}" type="parTrans" cxnId="{757104B1-E3C3-43F6-975C-0E580E5DA01D}">
      <dgm:prSet/>
      <dgm:spPr/>
      <dgm:t>
        <a:bodyPr/>
        <a:lstStyle/>
        <a:p>
          <a:endParaRPr lang="ru-RU"/>
        </a:p>
      </dgm:t>
    </dgm:pt>
    <dgm:pt modelId="{055D0B9C-F507-44F7-8957-08CF4F9F7FD5}" type="sibTrans" cxnId="{757104B1-E3C3-43F6-975C-0E580E5DA01D}">
      <dgm:prSet/>
      <dgm:spPr/>
      <dgm:t>
        <a:bodyPr/>
        <a:lstStyle/>
        <a:p>
          <a:endParaRPr lang="ru-RU"/>
        </a:p>
      </dgm:t>
    </dgm:pt>
    <dgm:pt modelId="{F5EB6857-87B0-4EAB-BA09-F1B22F3BE644}">
      <dgm:prSet phldrT="[Текст]"/>
      <dgm:spPr/>
      <dgm:t>
        <a:bodyPr/>
        <a:lstStyle/>
        <a:p>
          <a:r>
            <a:rPr lang="ru-RU" dirty="0" smtClean="0">
              <a:latin typeface="Comic Sans MS" panose="030F0702030302020204" pitchFamily="66" charset="0"/>
            </a:rPr>
            <a:t>Соглашаться</a:t>
          </a:r>
          <a:r>
            <a:rPr lang="ru-RU" dirty="0" smtClean="0"/>
            <a:t> </a:t>
          </a:r>
          <a:endParaRPr lang="ru-RU" dirty="0"/>
        </a:p>
      </dgm:t>
    </dgm:pt>
    <dgm:pt modelId="{2C569A1C-249C-463B-A90E-033AC333D5C6}" type="parTrans" cxnId="{9C990B0F-0799-426D-9C39-671DE7B7FFE2}">
      <dgm:prSet/>
      <dgm:spPr/>
      <dgm:t>
        <a:bodyPr/>
        <a:lstStyle/>
        <a:p>
          <a:endParaRPr lang="ru-RU"/>
        </a:p>
      </dgm:t>
    </dgm:pt>
    <dgm:pt modelId="{0D094D2E-D27A-4EA4-B909-0A188DA11CA9}" type="sibTrans" cxnId="{9C990B0F-0799-426D-9C39-671DE7B7FFE2}">
      <dgm:prSet/>
      <dgm:spPr/>
      <dgm:t>
        <a:bodyPr/>
        <a:lstStyle/>
        <a:p>
          <a:endParaRPr lang="ru-RU"/>
        </a:p>
      </dgm:t>
    </dgm:pt>
    <dgm:pt modelId="{C4935E7B-9FE4-4E20-8995-32BEBAD6AFF4}" type="pres">
      <dgm:prSet presAssocID="{85207A89-3E8A-4090-97BF-AC19E2D0FCF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3833101-82C3-4DBE-9B96-BA186FF5FC9E}" type="pres">
      <dgm:prSet presAssocID="{6B236627-86A5-4E8A-A19A-FD2A30E547E0}" presName="hierRoot1" presStyleCnt="0">
        <dgm:presLayoutVars>
          <dgm:hierBranch val="init"/>
        </dgm:presLayoutVars>
      </dgm:prSet>
      <dgm:spPr/>
    </dgm:pt>
    <dgm:pt modelId="{460F1E80-55E3-4BCD-BF17-F00558536D24}" type="pres">
      <dgm:prSet presAssocID="{6B236627-86A5-4E8A-A19A-FD2A30E547E0}" presName="rootComposite1" presStyleCnt="0"/>
      <dgm:spPr/>
    </dgm:pt>
    <dgm:pt modelId="{786D444E-A44B-41CD-BF22-B57D637D7790}" type="pres">
      <dgm:prSet presAssocID="{6B236627-86A5-4E8A-A19A-FD2A30E547E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F8955A-1E86-4FBD-8601-CDCB9232D78B}" type="pres">
      <dgm:prSet presAssocID="{6B236627-86A5-4E8A-A19A-FD2A30E547E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873A2D7-4A16-4B96-ABE5-9ADACF2606EA}" type="pres">
      <dgm:prSet presAssocID="{6B236627-86A5-4E8A-A19A-FD2A30E547E0}" presName="hierChild2" presStyleCnt="0"/>
      <dgm:spPr/>
    </dgm:pt>
    <dgm:pt modelId="{B04051CA-CEC5-4137-9442-8922A70E85EA}" type="pres">
      <dgm:prSet presAssocID="{852BA543-4848-4F62-94AD-FFEF6581C1B9}" presName="Name37" presStyleLbl="parChTrans1D2" presStyleIdx="0" presStyleCnt="3"/>
      <dgm:spPr/>
      <dgm:t>
        <a:bodyPr/>
        <a:lstStyle/>
        <a:p>
          <a:endParaRPr lang="ru-RU"/>
        </a:p>
      </dgm:t>
    </dgm:pt>
    <dgm:pt modelId="{C3905917-8833-4F45-9060-9160A6768F5F}" type="pres">
      <dgm:prSet presAssocID="{55090421-8B76-4E92-B866-B0CE289E3D70}" presName="hierRoot2" presStyleCnt="0">
        <dgm:presLayoutVars>
          <dgm:hierBranch val="init"/>
        </dgm:presLayoutVars>
      </dgm:prSet>
      <dgm:spPr/>
    </dgm:pt>
    <dgm:pt modelId="{8E8BA9B3-D835-4D83-977F-68ED190138EB}" type="pres">
      <dgm:prSet presAssocID="{55090421-8B76-4E92-B866-B0CE289E3D70}" presName="rootComposite" presStyleCnt="0"/>
      <dgm:spPr/>
    </dgm:pt>
    <dgm:pt modelId="{9830BF6C-5703-4EAF-8DD7-1FFA810E7DFF}" type="pres">
      <dgm:prSet presAssocID="{55090421-8B76-4E92-B866-B0CE289E3D7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E9ED95-36F5-470A-8A6E-2B148469FC0B}" type="pres">
      <dgm:prSet presAssocID="{55090421-8B76-4E92-B866-B0CE289E3D70}" presName="rootConnector" presStyleLbl="node2" presStyleIdx="0" presStyleCnt="3"/>
      <dgm:spPr/>
      <dgm:t>
        <a:bodyPr/>
        <a:lstStyle/>
        <a:p>
          <a:endParaRPr lang="ru-RU"/>
        </a:p>
      </dgm:t>
    </dgm:pt>
    <dgm:pt modelId="{A711E64A-E297-452A-82C7-416EB0B6308C}" type="pres">
      <dgm:prSet presAssocID="{55090421-8B76-4E92-B866-B0CE289E3D70}" presName="hierChild4" presStyleCnt="0"/>
      <dgm:spPr/>
    </dgm:pt>
    <dgm:pt modelId="{62447EAF-536A-4CC2-9CC9-C8EA39503776}" type="pres">
      <dgm:prSet presAssocID="{55090421-8B76-4E92-B866-B0CE289E3D70}" presName="hierChild5" presStyleCnt="0"/>
      <dgm:spPr/>
    </dgm:pt>
    <dgm:pt modelId="{88A96B33-2E4B-409D-9057-7261A765760A}" type="pres">
      <dgm:prSet presAssocID="{EB4EF5D6-8A99-4A1E-A6C3-DAE1AE50244D}" presName="Name37" presStyleLbl="parChTrans1D2" presStyleIdx="1" presStyleCnt="3"/>
      <dgm:spPr/>
      <dgm:t>
        <a:bodyPr/>
        <a:lstStyle/>
        <a:p>
          <a:endParaRPr lang="ru-RU"/>
        </a:p>
      </dgm:t>
    </dgm:pt>
    <dgm:pt modelId="{E94A0420-E7F1-41FA-82C2-568F0087D06D}" type="pres">
      <dgm:prSet presAssocID="{30FCE27F-96FD-414C-984C-7A10256A36B1}" presName="hierRoot2" presStyleCnt="0">
        <dgm:presLayoutVars>
          <dgm:hierBranch val="init"/>
        </dgm:presLayoutVars>
      </dgm:prSet>
      <dgm:spPr/>
    </dgm:pt>
    <dgm:pt modelId="{E4D4CA97-A532-49B1-A51B-6B4EE89A22AE}" type="pres">
      <dgm:prSet presAssocID="{30FCE27F-96FD-414C-984C-7A10256A36B1}" presName="rootComposite" presStyleCnt="0"/>
      <dgm:spPr/>
    </dgm:pt>
    <dgm:pt modelId="{CDDCFC64-CB46-49F4-9612-029A405E456A}" type="pres">
      <dgm:prSet presAssocID="{30FCE27F-96FD-414C-984C-7A10256A36B1}" presName="rootText" presStyleLbl="node2" presStyleIdx="1" presStyleCnt="3" custLinFactNeighborX="-540" custLinFactNeighborY="10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B3EB08-CCCF-4AEE-A82B-8FBFC0C633E4}" type="pres">
      <dgm:prSet presAssocID="{30FCE27F-96FD-414C-984C-7A10256A36B1}" presName="rootConnector" presStyleLbl="node2" presStyleIdx="1" presStyleCnt="3"/>
      <dgm:spPr/>
      <dgm:t>
        <a:bodyPr/>
        <a:lstStyle/>
        <a:p>
          <a:endParaRPr lang="ru-RU"/>
        </a:p>
      </dgm:t>
    </dgm:pt>
    <dgm:pt modelId="{F01496C7-53B5-4997-8C4B-D5954DDB2134}" type="pres">
      <dgm:prSet presAssocID="{30FCE27F-96FD-414C-984C-7A10256A36B1}" presName="hierChild4" presStyleCnt="0"/>
      <dgm:spPr/>
    </dgm:pt>
    <dgm:pt modelId="{0CEE9590-A573-416E-B855-A8C1F93883DD}" type="pres">
      <dgm:prSet presAssocID="{30FCE27F-96FD-414C-984C-7A10256A36B1}" presName="hierChild5" presStyleCnt="0"/>
      <dgm:spPr/>
    </dgm:pt>
    <dgm:pt modelId="{092A3994-99D2-454C-9C38-B55662170EC1}" type="pres">
      <dgm:prSet presAssocID="{2C569A1C-249C-463B-A90E-033AC333D5C6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E043BA8-90B2-461F-9830-B292FBAF54CB}" type="pres">
      <dgm:prSet presAssocID="{F5EB6857-87B0-4EAB-BA09-F1B22F3BE644}" presName="hierRoot2" presStyleCnt="0">
        <dgm:presLayoutVars>
          <dgm:hierBranch val="init"/>
        </dgm:presLayoutVars>
      </dgm:prSet>
      <dgm:spPr/>
    </dgm:pt>
    <dgm:pt modelId="{B81C456B-FDE4-491F-BB8C-7A2370C09FD9}" type="pres">
      <dgm:prSet presAssocID="{F5EB6857-87B0-4EAB-BA09-F1B22F3BE644}" presName="rootComposite" presStyleCnt="0"/>
      <dgm:spPr/>
    </dgm:pt>
    <dgm:pt modelId="{F2EC21F3-9C4D-4089-AF6C-B666253C4D37}" type="pres">
      <dgm:prSet presAssocID="{F5EB6857-87B0-4EAB-BA09-F1B22F3BE64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0D8928-AECC-476C-A48E-B048935A9605}" type="pres">
      <dgm:prSet presAssocID="{F5EB6857-87B0-4EAB-BA09-F1B22F3BE644}" presName="rootConnector" presStyleLbl="node2" presStyleIdx="2" presStyleCnt="3"/>
      <dgm:spPr/>
      <dgm:t>
        <a:bodyPr/>
        <a:lstStyle/>
        <a:p>
          <a:endParaRPr lang="ru-RU"/>
        </a:p>
      </dgm:t>
    </dgm:pt>
    <dgm:pt modelId="{4EEF2F2F-705A-4C8C-ABD8-CB7318534EF9}" type="pres">
      <dgm:prSet presAssocID="{F5EB6857-87B0-4EAB-BA09-F1B22F3BE644}" presName="hierChild4" presStyleCnt="0"/>
      <dgm:spPr/>
    </dgm:pt>
    <dgm:pt modelId="{DD2E7CF4-ED66-4145-8320-DEE2D8F16113}" type="pres">
      <dgm:prSet presAssocID="{F5EB6857-87B0-4EAB-BA09-F1B22F3BE644}" presName="hierChild5" presStyleCnt="0"/>
      <dgm:spPr/>
    </dgm:pt>
    <dgm:pt modelId="{0ED27D8B-6B89-4020-9500-6C180267B68A}" type="pres">
      <dgm:prSet presAssocID="{6B236627-86A5-4E8A-A19A-FD2A30E547E0}" presName="hierChild3" presStyleCnt="0"/>
      <dgm:spPr/>
    </dgm:pt>
  </dgm:ptLst>
  <dgm:cxnLst>
    <dgm:cxn modelId="{3CE6DE6D-2B27-47FC-AD08-56C13C28F7AF}" type="presOf" srcId="{852BA543-4848-4F62-94AD-FFEF6581C1B9}" destId="{B04051CA-CEC5-4137-9442-8922A70E85EA}" srcOrd="0" destOrd="0" presId="urn:microsoft.com/office/officeart/2005/8/layout/orgChart1"/>
    <dgm:cxn modelId="{8AD3F0E0-D9C0-4BD9-B95B-59D8819107ED}" type="presOf" srcId="{EB4EF5D6-8A99-4A1E-A6C3-DAE1AE50244D}" destId="{88A96B33-2E4B-409D-9057-7261A765760A}" srcOrd="0" destOrd="0" presId="urn:microsoft.com/office/officeart/2005/8/layout/orgChart1"/>
    <dgm:cxn modelId="{9C990B0F-0799-426D-9C39-671DE7B7FFE2}" srcId="{6B236627-86A5-4E8A-A19A-FD2A30E547E0}" destId="{F5EB6857-87B0-4EAB-BA09-F1B22F3BE644}" srcOrd="2" destOrd="0" parTransId="{2C569A1C-249C-463B-A90E-033AC333D5C6}" sibTransId="{0D094D2E-D27A-4EA4-B909-0A188DA11CA9}"/>
    <dgm:cxn modelId="{06FDEBE0-D2FF-4E11-B741-CB6F6BE7A72B}" type="presOf" srcId="{85207A89-3E8A-4090-97BF-AC19E2D0FCFA}" destId="{C4935E7B-9FE4-4E20-8995-32BEBAD6AFF4}" srcOrd="0" destOrd="0" presId="urn:microsoft.com/office/officeart/2005/8/layout/orgChart1"/>
    <dgm:cxn modelId="{81789820-2665-4E84-9534-CB9E0BA01295}" type="presOf" srcId="{30FCE27F-96FD-414C-984C-7A10256A36B1}" destId="{CDDCFC64-CB46-49F4-9612-029A405E456A}" srcOrd="0" destOrd="0" presId="urn:microsoft.com/office/officeart/2005/8/layout/orgChart1"/>
    <dgm:cxn modelId="{E1EC666E-F5B7-423B-9C72-592F5A92BFE6}" type="presOf" srcId="{6B236627-86A5-4E8A-A19A-FD2A30E547E0}" destId="{64F8955A-1E86-4FBD-8601-CDCB9232D78B}" srcOrd="1" destOrd="0" presId="urn:microsoft.com/office/officeart/2005/8/layout/orgChart1"/>
    <dgm:cxn modelId="{5AA960F4-FA5E-41BF-9B7C-625C17322117}" type="presOf" srcId="{55090421-8B76-4E92-B866-B0CE289E3D70}" destId="{DFE9ED95-36F5-470A-8A6E-2B148469FC0B}" srcOrd="1" destOrd="0" presId="urn:microsoft.com/office/officeart/2005/8/layout/orgChart1"/>
    <dgm:cxn modelId="{85A64B2C-507C-4750-BEBD-901580C56F04}" type="presOf" srcId="{F5EB6857-87B0-4EAB-BA09-F1B22F3BE644}" destId="{410D8928-AECC-476C-A48E-B048935A9605}" srcOrd="1" destOrd="0" presId="urn:microsoft.com/office/officeart/2005/8/layout/orgChart1"/>
    <dgm:cxn modelId="{396A5327-D803-4DA6-96F3-3DDFB57FE407}" type="presOf" srcId="{55090421-8B76-4E92-B866-B0CE289E3D70}" destId="{9830BF6C-5703-4EAF-8DD7-1FFA810E7DFF}" srcOrd="0" destOrd="0" presId="urn:microsoft.com/office/officeart/2005/8/layout/orgChart1"/>
    <dgm:cxn modelId="{8EDEADE6-6A56-43AF-832A-577C12E1426B}" type="presOf" srcId="{F5EB6857-87B0-4EAB-BA09-F1B22F3BE644}" destId="{F2EC21F3-9C4D-4089-AF6C-B666253C4D37}" srcOrd="0" destOrd="0" presId="urn:microsoft.com/office/officeart/2005/8/layout/orgChart1"/>
    <dgm:cxn modelId="{757104B1-E3C3-43F6-975C-0E580E5DA01D}" srcId="{6B236627-86A5-4E8A-A19A-FD2A30E547E0}" destId="{30FCE27F-96FD-414C-984C-7A10256A36B1}" srcOrd="1" destOrd="0" parTransId="{EB4EF5D6-8A99-4A1E-A6C3-DAE1AE50244D}" sibTransId="{055D0B9C-F507-44F7-8957-08CF4F9F7FD5}"/>
    <dgm:cxn modelId="{DCECCB31-A389-4684-870F-1C7D82A19A87}" type="presOf" srcId="{2C569A1C-249C-463B-A90E-033AC333D5C6}" destId="{092A3994-99D2-454C-9C38-B55662170EC1}" srcOrd="0" destOrd="0" presId="urn:microsoft.com/office/officeart/2005/8/layout/orgChart1"/>
    <dgm:cxn modelId="{AEFCEDFC-E6C2-43B3-8BE8-FA047B226F54}" srcId="{6B236627-86A5-4E8A-A19A-FD2A30E547E0}" destId="{55090421-8B76-4E92-B866-B0CE289E3D70}" srcOrd="0" destOrd="0" parTransId="{852BA543-4848-4F62-94AD-FFEF6581C1B9}" sibTransId="{FD2BE972-592C-4B90-842B-13934D7A3F0A}"/>
    <dgm:cxn modelId="{18ECDD7C-CEB5-4414-8DF4-A006571C3A59}" type="presOf" srcId="{30FCE27F-96FD-414C-984C-7A10256A36B1}" destId="{06B3EB08-CCCF-4AEE-A82B-8FBFC0C633E4}" srcOrd="1" destOrd="0" presId="urn:microsoft.com/office/officeart/2005/8/layout/orgChart1"/>
    <dgm:cxn modelId="{11628106-7884-4649-BF8D-AA4ADA10060D}" type="presOf" srcId="{6B236627-86A5-4E8A-A19A-FD2A30E547E0}" destId="{786D444E-A44B-41CD-BF22-B57D637D7790}" srcOrd="0" destOrd="0" presId="urn:microsoft.com/office/officeart/2005/8/layout/orgChart1"/>
    <dgm:cxn modelId="{7B595219-3089-4E10-9D6A-0937386D7683}" srcId="{85207A89-3E8A-4090-97BF-AC19E2D0FCFA}" destId="{6B236627-86A5-4E8A-A19A-FD2A30E547E0}" srcOrd="0" destOrd="0" parTransId="{C281BE5F-A47C-4D61-BB20-7E3992400B05}" sibTransId="{70733FA4-D751-447D-9AB8-72E0F9CEC0C3}"/>
    <dgm:cxn modelId="{F2C5D1FA-9AAD-4F7D-B9A7-6D3DE371CA8D}" type="presParOf" srcId="{C4935E7B-9FE4-4E20-8995-32BEBAD6AFF4}" destId="{93833101-82C3-4DBE-9B96-BA186FF5FC9E}" srcOrd="0" destOrd="0" presId="urn:microsoft.com/office/officeart/2005/8/layout/orgChart1"/>
    <dgm:cxn modelId="{C132866A-58F7-4BBF-9BD1-C2F0A52F27E8}" type="presParOf" srcId="{93833101-82C3-4DBE-9B96-BA186FF5FC9E}" destId="{460F1E80-55E3-4BCD-BF17-F00558536D24}" srcOrd="0" destOrd="0" presId="urn:microsoft.com/office/officeart/2005/8/layout/orgChart1"/>
    <dgm:cxn modelId="{7D23EBB3-A817-402F-B898-48CF0B50C077}" type="presParOf" srcId="{460F1E80-55E3-4BCD-BF17-F00558536D24}" destId="{786D444E-A44B-41CD-BF22-B57D637D7790}" srcOrd="0" destOrd="0" presId="urn:microsoft.com/office/officeart/2005/8/layout/orgChart1"/>
    <dgm:cxn modelId="{98848E10-A381-4246-8BD1-3E12BC905697}" type="presParOf" srcId="{460F1E80-55E3-4BCD-BF17-F00558536D24}" destId="{64F8955A-1E86-4FBD-8601-CDCB9232D78B}" srcOrd="1" destOrd="0" presId="urn:microsoft.com/office/officeart/2005/8/layout/orgChart1"/>
    <dgm:cxn modelId="{58EDC556-563A-49D9-8206-F8D3B85F7522}" type="presParOf" srcId="{93833101-82C3-4DBE-9B96-BA186FF5FC9E}" destId="{F873A2D7-4A16-4B96-ABE5-9ADACF2606EA}" srcOrd="1" destOrd="0" presId="urn:microsoft.com/office/officeart/2005/8/layout/orgChart1"/>
    <dgm:cxn modelId="{D8879FD9-A44F-4CF3-9C7B-DC94E8CF53B9}" type="presParOf" srcId="{F873A2D7-4A16-4B96-ABE5-9ADACF2606EA}" destId="{B04051CA-CEC5-4137-9442-8922A70E85EA}" srcOrd="0" destOrd="0" presId="urn:microsoft.com/office/officeart/2005/8/layout/orgChart1"/>
    <dgm:cxn modelId="{F533B31E-8BF7-4A74-A8A8-388767B9F878}" type="presParOf" srcId="{F873A2D7-4A16-4B96-ABE5-9ADACF2606EA}" destId="{C3905917-8833-4F45-9060-9160A6768F5F}" srcOrd="1" destOrd="0" presId="urn:microsoft.com/office/officeart/2005/8/layout/orgChart1"/>
    <dgm:cxn modelId="{37009124-5054-415A-AB45-F71099623DFC}" type="presParOf" srcId="{C3905917-8833-4F45-9060-9160A6768F5F}" destId="{8E8BA9B3-D835-4D83-977F-68ED190138EB}" srcOrd="0" destOrd="0" presId="urn:microsoft.com/office/officeart/2005/8/layout/orgChart1"/>
    <dgm:cxn modelId="{D2FFF17E-887D-4703-8BDA-33A7A10FAC4C}" type="presParOf" srcId="{8E8BA9B3-D835-4D83-977F-68ED190138EB}" destId="{9830BF6C-5703-4EAF-8DD7-1FFA810E7DFF}" srcOrd="0" destOrd="0" presId="urn:microsoft.com/office/officeart/2005/8/layout/orgChart1"/>
    <dgm:cxn modelId="{78596432-1B41-48DC-967B-EEB1DADD0FEF}" type="presParOf" srcId="{8E8BA9B3-D835-4D83-977F-68ED190138EB}" destId="{DFE9ED95-36F5-470A-8A6E-2B148469FC0B}" srcOrd="1" destOrd="0" presId="urn:microsoft.com/office/officeart/2005/8/layout/orgChart1"/>
    <dgm:cxn modelId="{A5C47F6E-A9FA-43B9-9CB6-2EB51970EEB9}" type="presParOf" srcId="{C3905917-8833-4F45-9060-9160A6768F5F}" destId="{A711E64A-E297-452A-82C7-416EB0B6308C}" srcOrd="1" destOrd="0" presId="urn:microsoft.com/office/officeart/2005/8/layout/orgChart1"/>
    <dgm:cxn modelId="{DDC12BF4-A43C-46C8-85F0-CC1F3E6BE5BF}" type="presParOf" srcId="{C3905917-8833-4F45-9060-9160A6768F5F}" destId="{62447EAF-536A-4CC2-9CC9-C8EA39503776}" srcOrd="2" destOrd="0" presId="urn:microsoft.com/office/officeart/2005/8/layout/orgChart1"/>
    <dgm:cxn modelId="{01759DE4-CA02-4253-95B9-521BA7A96FDC}" type="presParOf" srcId="{F873A2D7-4A16-4B96-ABE5-9ADACF2606EA}" destId="{88A96B33-2E4B-409D-9057-7261A765760A}" srcOrd="2" destOrd="0" presId="urn:microsoft.com/office/officeart/2005/8/layout/orgChart1"/>
    <dgm:cxn modelId="{7E5F4E06-4A17-4574-AF82-10E1C65F8326}" type="presParOf" srcId="{F873A2D7-4A16-4B96-ABE5-9ADACF2606EA}" destId="{E94A0420-E7F1-41FA-82C2-568F0087D06D}" srcOrd="3" destOrd="0" presId="urn:microsoft.com/office/officeart/2005/8/layout/orgChart1"/>
    <dgm:cxn modelId="{C584E7DD-CA70-46F9-8B26-7FE20E19F4E3}" type="presParOf" srcId="{E94A0420-E7F1-41FA-82C2-568F0087D06D}" destId="{E4D4CA97-A532-49B1-A51B-6B4EE89A22AE}" srcOrd="0" destOrd="0" presId="urn:microsoft.com/office/officeart/2005/8/layout/orgChart1"/>
    <dgm:cxn modelId="{B10CF15C-A5D4-4EC1-8420-45B4D4DCCD64}" type="presParOf" srcId="{E4D4CA97-A532-49B1-A51B-6B4EE89A22AE}" destId="{CDDCFC64-CB46-49F4-9612-029A405E456A}" srcOrd="0" destOrd="0" presId="urn:microsoft.com/office/officeart/2005/8/layout/orgChart1"/>
    <dgm:cxn modelId="{391928D5-987F-4C61-B78B-CC737B6C6379}" type="presParOf" srcId="{E4D4CA97-A532-49B1-A51B-6B4EE89A22AE}" destId="{06B3EB08-CCCF-4AEE-A82B-8FBFC0C633E4}" srcOrd="1" destOrd="0" presId="urn:microsoft.com/office/officeart/2005/8/layout/orgChart1"/>
    <dgm:cxn modelId="{29C18917-29FA-4676-89EF-0D703AD31878}" type="presParOf" srcId="{E94A0420-E7F1-41FA-82C2-568F0087D06D}" destId="{F01496C7-53B5-4997-8C4B-D5954DDB2134}" srcOrd="1" destOrd="0" presId="urn:microsoft.com/office/officeart/2005/8/layout/orgChart1"/>
    <dgm:cxn modelId="{68F5DA09-3E8F-4B5A-8311-752E647A3193}" type="presParOf" srcId="{E94A0420-E7F1-41FA-82C2-568F0087D06D}" destId="{0CEE9590-A573-416E-B855-A8C1F93883DD}" srcOrd="2" destOrd="0" presId="urn:microsoft.com/office/officeart/2005/8/layout/orgChart1"/>
    <dgm:cxn modelId="{E86667D2-5541-4573-848F-D9D90A1918D0}" type="presParOf" srcId="{F873A2D7-4A16-4B96-ABE5-9ADACF2606EA}" destId="{092A3994-99D2-454C-9C38-B55662170EC1}" srcOrd="4" destOrd="0" presId="urn:microsoft.com/office/officeart/2005/8/layout/orgChart1"/>
    <dgm:cxn modelId="{14F16A31-4D4E-4DAE-9823-5258551BBE6B}" type="presParOf" srcId="{F873A2D7-4A16-4B96-ABE5-9ADACF2606EA}" destId="{0E043BA8-90B2-461F-9830-B292FBAF54CB}" srcOrd="5" destOrd="0" presId="urn:microsoft.com/office/officeart/2005/8/layout/orgChart1"/>
    <dgm:cxn modelId="{97438F12-E50A-4AEC-A8CF-7A91F7D1D8F2}" type="presParOf" srcId="{0E043BA8-90B2-461F-9830-B292FBAF54CB}" destId="{B81C456B-FDE4-491F-BB8C-7A2370C09FD9}" srcOrd="0" destOrd="0" presId="urn:microsoft.com/office/officeart/2005/8/layout/orgChart1"/>
    <dgm:cxn modelId="{054CD5D1-D214-4D02-A367-432C6764CE05}" type="presParOf" srcId="{B81C456B-FDE4-491F-BB8C-7A2370C09FD9}" destId="{F2EC21F3-9C4D-4089-AF6C-B666253C4D37}" srcOrd="0" destOrd="0" presId="urn:microsoft.com/office/officeart/2005/8/layout/orgChart1"/>
    <dgm:cxn modelId="{3F5140B0-BAE7-491C-AD39-7CD954C20E29}" type="presParOf" srcId="{B81C456B-FDE4-491F-BB8C-7A2370C09FD9}" destId="{410D8928-AECC-476C-A48E-B048935A9605}" srcOrd="1" destOrd="0" presId="urn:microsoft.com/office/officeart/2005/8/layout/orgChart1"/>
    <dgm:cxn modelId="{4A4FF6AC-B06D-423D-B089-D1D6539C4281}" type="presParOf" srcId="{0E043BA8-90B2-461F-9830-B292FBAF54CB}" destId="{4EEF2F2F-705A-4C8C-ABD8-CB7318534EF9}" srcOrd="1" destOrd="0" presId="urn:microsoft.com/office/officeart/2005/8/layout/orgChart1"/>
    <dgm:cxn modelId="{A3AB2883-D4A6-4F03-A24C-85464E72B2AC}" type="presParOf" srcId="{0E043BA8-90B2-461F-9830-B292FBAF54CB}" destId="{DD2E7CF4-ED66-4145-8320-DEE2D8F16113}" srcOrd="2" destOrd="0" presId="urn:microsoft.com/office/officeart/2005/8/layout/orgChart1"/>
    <dgm:cxn modelId="{4AD933C8-D714-4B69-8BAA-8C562DE01AC1}" type="presParOf" srcId="{93833101-82C3-4DBE-9B96-BA186FF5FC9E}" destId="{0ED27D8B-6B89-4020-9500-6C180267B6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A3994-99D2-454C-9C38-B55662170EC1}">
      <dsp:nvSpPr>
        <dsp:cNvPr id="0" name=""/>
        <dsp:cNvSpPr/>
      </dsp:nvSpPr>
      <dsp:spPr>
        <a:xfrm>
          <a:off x="3048000" y="1844867"/>
          <a:ext cx="2156482" cy="374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32"/>
              </a:lnTo>
              <a:lnTo>
                <a:pt x="2156482" y="187132"/>
              </a:lnTo>
              <a:lnTo>
                <a:pt x="2156482" y="3742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A96B33-2E4B-409D-9057-7261A765760A}">
      <dsp:nvSpPr>
        <dsp:cNvPr id="0" name=""/>
        <dsp:cNvSpPr/>
      </dsp:nvSpPr>
      <dsp:spPr>
        <a:xfrm>
          <a:off x="2992656" y="1844867"/>
          <a:ext cx="91440" cy="383889"/>
        </a:xfrm>
        <a:custGeom>
          <a:avLst/>
          <a:gdLst/>
          <a:ahLst/>
          <a:cxnLst/>
          <a:rect l="0" t="0" r="0" b="0"/>
          <a:pathLst>
            <a:path>
              <a:moveTo>
                <a:pt x="55343" y="0"/>
              </a:moveTo>
              <a:lnTo>
                <a:pt x="55343" y="196756"/>
              </a:lnTo>
              <a:lnTo>
                <a:pt x="45720" y="196756"/>
              </a:lnTo>
              <a:lnTo>
                <a:pt x="45720" y="38388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4051CA-CEC5-4137-9442-8922A70E85EA}">
      <dsp:nvSpPr>
        <dsp:cNvPr id="0" name=""/>
        <dsp:cNvSpPr/>
      </dsp:nvSpPr>
      <dsp:spPr>
        <a:xfrm>
          <a:off x="891517" y="1844867"/>
          <a:ext cx="2156482" cy="374265"/>
        </a:xfrm>
        <a:custGeom>
          <a:avLst/>
          <a:gdLst/>
          <a:ahLst/>
          <a:cxnLst/>
          <a:rect l="0" t="0" r="0" b="0"/>
          <a:pathLst>
            <a:path>
              <a:moveTo>
                <a:pt x="2156482" y="0"/>
              </a:moveTo>
              <a:lnTo>
                <a:pt x="2156482" y="187132"/>
              </a:lnTo>
              <a:lnTo>
                <a:pt x="0" y="187132"/>
              </a:lnTo>
              <a:lnTo>
                <a:pt x="0" y="37426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6D444E-A44B-41CD-BF22-B57D637D7790}">
      <dsp:nvSpPr>
        <dsp:cNvPr id="0" name=""/>
        <dsp:cNvSpPr/>
      </dsp:nvSpPr>
      <dsp:spPr>
        <a:xfrm>
          <a:off x="2156891" y="953758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anose="030F0702030302020204" pitchFamily="66" charset="0"/>
            </a:rPr>
            <a:t> Выглядеть уверенно </a:t>
          </a:r>
          <a:endParaRPr lang="ru-RU" sz="2000" kern="1200" dirty="0">
            <a:latin typeface="Comic Sans MS" panose="030F0702030302020204" pitchFamily="66" charset="0"/>
          </a:endParaRPr>
        </a:p>
      </dsp:txBody>
      <dsp:txXfrm>
        <a:off x="2156891" y="953758"/>
        <a:ext cx="1782216" cy="891108"/>
      </dsp:txXfrm>
    </dsp:sp>
    <dsp:sp modelId="{9830BF6C-5703-4EAF-8DD7-1FFA810E7DFF}">
      <dsp:nvSpPr>
        <dsp:cNvPr id="0" name=""/>
        <dsp:cNvSpPr/>
      </dsp:nvSpPr>
      <dsp:spPr>
        <a:xfrm>
          <a:off x="409" y="2219132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anose="030F0702030302020204" pitchFamily="66" charset="0"/>
            </a:rPr>
            <a:t>Игнорировать</a:t>
          </a:r>
          <a:endParaRPr lang="ru-RU" sz="2000" kern="1200" dirty="0">
            <a:latin typeface="Comic Sans MS" panose="030F0702030302020204" pitchFamily="66" charset="0"/>
          </a:endParaRPr>
        </a:p>
      </dsp:txBody>
      <dsp:txXfrm>
        <a:off x="409" y="2219132"/>
        <a:ext cx="1782216" cy="891108"/>
      </dsp:txXfrm>
    </dsp:sp>
    <dsp:sp modelId="{CDDCFC64-CB46-49F4-9612-029A405E456A}">
      <dsp:nvSpPr>
        <dsp:cNvPr id="0" name=""/>
        <dsp:cNvSpPr/>
      </dsp:nvSpPr>
      <dsp:spPr>
        <a:xfrm>
          <a:off x="2147267" y="2228756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anose="030F0702030302020204" pitchFamily="66" charset="0"/>
            </a:rPr>
            <a:t>Общаться</a:t>
          </a: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2147267" y="2228756"/>
        <a:ext cx="1782216" cy="891108"/>
      </dsp:txXfrm>
    </dsp:sp>
    <dsp:sp modelId="{F2EC21F3-9C4D-4089-AF6C-B666253C4D37}">
      <dsp:nvSpPr>
        <dsp:cNvPr id="0" name=""/>
        <dsp:cNvSpPr/>
      </dsp:nvSpPr>
      <dsp:spPr>
        <a:xfrm>
          <a:off x="4313373" y="2219132"/>
          <a:ext cx="1782216" cy="891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anose="030F0702030302020204" pitchFamily="66" charset="0"/>
            </a:rPr>
            <a:t>Соглашаться</a:t>
          </a: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4313373" y="2219132"/>
        <a:ext cx="1782216" cy="891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50F39-72B4-442B-9994-9E3BC4F2C961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8B3232-B306-4FCB-B494-3CC7B56F8B4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15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25D1C-1B2E-433A-B756-CD9912C57B1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928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8E623-02BE-4BA9-B506-C6B87C0A6A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6A2040-36CD-4729-9FB4-A558BFAFDE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4112A8-BEEA-4FF2-AB4D-583700ADC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F174A7-11D1-4F10-AB56-2D123E90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6A815F-07B9-48AB-997E-B8C3FBAD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63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EB3793-8E53-44E8-9DF7-0FE6779B1D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924B3D-2F98-4E2D-BACB-B2D6E3D35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1535FD-92E1-447D-8C6F-3C68ED78E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BA88EF-46B8-45FF-BB9B-7F5C1D925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A26354-8CB4-4C45-A8CD-B7073308D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881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79FF723-1C7F-432F-8A2B-63AD627B5E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90E2C3-8609-45CD-A03C-EF704DF3B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CF91D4-5918-4E71-ACCE-EBCF20BBF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234B13-DBF2-4CFA-9AAA-ECB5B0022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FE75F3-FBDB-4353-939E-7EFCCD691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738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8BCD5E-7DE7-4EA7-A1BE-A4FD72738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87B384-85D1-4546-B223-ABB6953CE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D54412-8C67-4102-B19F-A43D17B59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342AF9-5605-4B99-936E-9EB234DE4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F50592-71E4-478F-A7F2-7A73BA87E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3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4D21C-4C0D-4588-95A5-F19B7E245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7CC984-1C9B-4893-857D-469763835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E3250D-F787-4071-8800-36C8A62B2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D200C8-3BFD-406E-9750-D785A820C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B32C4D-E43F-4772-A41E-F6CB8EC04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4201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11177D-FEAA-4F2F-8361-5C6F41B93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5D676A-994E-4BF8-9FA7-5AA0D8D9EC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F3C696-2942-4A73-8E1C-3D5CD365B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549784A-02B7-4E28-BA11-732F28B67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9F6957-F94E-4179-96BE-B21A2D387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539B77-2FF5-40A3-A2D6-ABA234CD4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56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962004-4DD4-4D04-896C-A206798F7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58D197-F3F8-46F8-A593-E86A4783C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E3C7B9-64D4-4FD9-9E7C-5419D6472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E3871A-C8D6-4346-8C23-98BC594AC0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AA3F16-268D-43E6-AADF-020525A37D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D6C15AD-B761-4876-9103-7C461C340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4E96CD6-FB43-475E-8093-BB4FBCAB9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7DCAFC-67A0-4941-A2B1-A0DAB48AB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021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1F18AC-20E3-4DF8-A9AE-16295A793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C55EEF-49D1-497E-89B9-840EC39CD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DD3442-C354-4E22-84D9-59847FFD0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6F4B26-9562-4C29-8F2B-6D53EC96A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447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8F1C48-4D4A-4448-ACE6-43F3D60FA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1118FD-DFB7-47F6-9316-D5D3DE7BF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DF54D1-8C15-418E-BF9E-A0E2AA6F2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799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C3375-ED51-4426-8233-14AB75CAE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E2FD35-737C-428A-A6CD-3AE9FC7BC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4EB61F-9204-447C-88DB-6CF6C812A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F9C079-63E8-4724-82A6-5A177D653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16D183-2E02-4371-ADB0-AC9B19D17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B27747-8730-4FAE-8307-BD6120BE0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1438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2A819-C036-46C0-9D8B-A485C5035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8A3E24D-7AEB-480B-BF9C-56CA73F591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168220D-F204-4D94-A143-D5D7109D6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69CD0B-2ED7-4228-9244-D803C5C0D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AB76AE-E7FB-47B8-9B91-03A6178B1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77EB057-5AF2-4D3D-9FAB-461964600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02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51FD8-F9E3-493C-B55F-1B6CF502F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6BFC6A-541A-441B-8C31-DB1A0F067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D549B2-D90F-40BA-BF3C-D6CE00B38E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2E564-4607-434D-A25E-2EEDF7A71837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9BECA3-C39F-4D5A-B361-B34168373C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9868C8-B4CF-48A7-8532-94E879E1BB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E7841-58EC-41A4-B380-67A8096CE7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6943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nrise.ru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4.infourok.ru/uploads/ex/0939/000ba1f8-7b5ca80a/img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7568" y="2100588"/>
            <a:ext cx="4649003" cy="348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310" y="724991"/>
            <a:ext cx="11017720" cy="1059636"/>
          </a:xfrm>
        </p:spPr>
        <p:txBody>
          <a:bodyPr>
            <a:normAutofit/>
          </a:bodyPr>
          <a:lstStyle/>
          <a:p>
            <a:r>
              <a:rPr lang="ru-RU" sz="67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«</a:t>
            </a:r>
            <a:r>
              <a:rPr lang="ru-RU" sz="6700" b="1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Буллинг</a:t>
            </a:r>
            <a:r>
              <a:rPr lang="ru-RU" sz="67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93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847022"/>
            <a:ext cx="10798743" cy="568853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	</a:t>
            </a:r>
            <a:r>
              <a:rPr lang="ru-RU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Буллеры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— трусы. Именно поэтому они выбирают для нападок более слабых, тех, кто гарантированно не сможет ответить.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Жертва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не дает отпор агрессору по нескольким причинам: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явному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перевесу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сил;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страху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получить в ответ еще большую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агрессию;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не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хочет быть «плохой».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	Некоторые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дети не защищаются из-за установки родителей «драться — это плохо». </a:t>
            </a:r>
          </a:p>
        </p:txBody>
      </p:sp>
    </p:spTree>
    <p:extLst>
      <p:ext uri="{BB962C8B-B14F-4D97-AF65-F5344CB8AC3E}">
        <p14:creationId xmlns:p14="http://schemas.microsoft.com/office/powerpoint/2010/main" val="3183306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C82BF-C745-456A-8C48-7944D122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05" y="398151"/>
            <a:ext cx="11676184" cy="1273125"/>
          </a:xfrm>
          <a:noFill/>
        </p:spPr>
        <p:txBody>
          <a:bodyPr>
            <a:normAutofit fontScale="90000"/>
          </a:bodyPr>
          <a:lstStyle/>
          <a:p>
            <a:pPr algn="just"/>
            <a: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Кто становиться </a:t>
            </a:r>
            <a: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жертвой </a:t>
            </a:r>
            <a:r>
              <a:rPr lang="ru-RU" sz="36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или объектом </a:t>
            </a:r>
            <a:r>
              <a:rPr lang="ru-RU" sz="3600" b="1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буллинга?</a:t>
            </a:r>
            <a:r>
              <a:rPr lang="ru-RU" sz="40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/>
            </a:r>
            <a:br>
              <a:rPr lang="ru-RU" sz="4000" b="1" dirty="0">
                <a:solidFill>
                  <a:schemeClr val="accent2"/>
                </a:solidFill>
                <a:latin typeface="Comic Sans MS" panose="030F0702030302020204" pitchFamily="66" charset="0"/>
              </a:rPr>
            </a:br>
            <a:r>
              <a:rPr lang="ru-RU" sz="6000" dirty="0" smtClean="0">
                <a:solidFill>
                  <a:srgbClr val="FF0000"/>
                </a:solidFill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BC93E9-AD65-4D03-B4BC-45ADC381EA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6948" y="1108385"/>
            <a:ext cx="7185629" cy="5330916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Робкие</a:t>
            </a: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, </a:t>
            </a: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тихие дети.</a:t>
            </a:r>
            <a:endParaRPr lang="ru-RU" sz="4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нередко </a:t>
            </a: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физически </a:t>
            </a: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слабые,</a:t>
            </a:r>
          </a:p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дети с нестандартной </a:t>
            </a: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внешностью, </a:t>
            </a:r>
            <a:endParaRPr lang="ru-RU" sz="4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особым </a:t>
            </a: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прилежанием в учебе</a:t>
            </a: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талантом </a:t>
            </a: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в определенной области или, напротив, плохой успеваемостью и </a:t>
            </a: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прогулами, </a:t>
            </a:r>
          </a:p>
          <a:p>
            <a:pPr>
              <a:lnSpc>
                <a:spcPct val="120000"/>
              </a:lnSpc>
            </a:pP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д</a:t>
            </a: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ети с заниженной или наоборот с завышенной самооценкой,</a:t>
            </a:r>
          </a:p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новенькие,</a:t>
            </a:r>
          </a:p>
          <a:p>
            <a:pPr>
              <a:lnSpc>
                <a:spcPct val="120000"/>
              </a:lnSpc>
            </a:pPr>
            <a:r>
              <a:rPr lang="ru-RU" sz="4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чувствительные, </a:t>
            </a: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не способные постоять за себя, продемонстрировать уверенность,  отстоять ее. </a:t>
            </a:r>
            <a:endParaRPr lang="ru-RU" sz="4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Иногда жертвами становятся дети задиристые, эмоционально и болезненно реагирующие на любое замечание или просьбу. </a:t>
            </a:r>
            <a:endParaRPr lang="ru-RU" sz="4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r>
              <a:rPr lang="ru-RU" sz="4000" dirty="0">
                <a:solidFill>
                  <a:schemeClr val="accent1"/>
                </a:solidFill>
                <a:latin typeface="Comic Sans MS" panose="030F0702030302020204" pitchFamily="66" charset="0"/>
              </a:rPr>
              <a:t>Пугливость, тревожность, чувствительность и мнительность, как индивидуальные черты характера, делают ребенка беззащитным, привлекают агрессора.</a:t>
            </a:r>
          </a:p>
          <a:p>
            <a:pPr>
              <a:lnSpc>
                <a:spcPct val="120000"/>
              </a:lnSpc>
            </a:pP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</a:pPr>
            <a:endParaRPr lang="ru-RU" i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9539" y="6273225"/>
            <a:ext cx="9845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Жертвой буллинга может стать любой ученик.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2" descr="http://neuroscience.spb.ru/img/43deda2ffc1e8e23e25aa0a52d6508d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7506" y="1671275"/>
            <a:ext cx="5163094" cy="258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82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FCFCF3-20F2-4F54-B8CF-5A482EEA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63" y="365126"/>
            <a:ext cx="11141611" cy="858764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8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endParaRPr lang="ru-RU" sz="1800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0FCFCF3-20F2-4F54-B8CF-5A482EEA88A1}"/>
              </a:ext>
            </a:extLst>
          </p:cNvPr>
          <p:cNvSpPr txBox="1">
            <a:spLocks/>
          </p:cNvSpPr>
          <p:nvPr/>
        </p:nvSpPr>
        <p:spPr>
          <a:xfrm>
            <a:off x="635267" y="471638"/>
            <a:ext cx="10173903" cy="263473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Возможные последствия:</a:t>
            </a:r>
          </a:p>
          <a:p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Последствия буллинга печальны, ребенок получает огромное количество психических травм, которые неизбежно сказываются на его дальнейшей жизни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:</a:t>
            </a:r>
          </a:p>
          <a:p>
            <a:endParaRPr lang="ru-RU" sz="16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Расстройства </a:t>
            </a:r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психики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, </a:t>
            </a:r>
            <a:r>
              <a:rPr lang="ru-RU" sz="1600" dirty="0" err="1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ассоциальное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поведение, тревожные расстройства.</a:t>
            </a:r>
            <a:endParaRPr lang="ru-RU" sz="16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Даже единичный случай буллинга оставляет глубокий эмоциональный шрам, требующий специальной работы психолога. Ребенок становится агрессивным и тревожным, что переходит и во взрослый возраст. У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него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появляются трудности в поведении. Они чаще других подвержены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депрессиям, 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ПТСР, риск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суицида</a:t>
            </a:r>
            <a:r>
              <a:rPr lang="ru-RU" sz="1600" dirty="0">
                <a:cs typeface="Times New Roman" pitchFamily="18" charset="0"/>
              </a:rPr>
              <a:t>.</a:t>
            </a:r>
          </a:p>
          <a:p>
            <a:pPr lvl="0"/>
            <a:endParaRPr lang="ru-RU" sz="1600" b="1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Сложности </a:t>
            </a:r>
            <a:r>
              <a:rPr lang="ru-RU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во </a:t>
            </a:r>
            <a:r>
              <a:rPr lang="ru-RU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взаимоотношениях- </a:t>
            </a:r>
            <a:r>
              <a:rPr lang="ru-RU" sz="1600" u="sng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социальная </a:t>
            </a:r>
            <a:r>
              <a:rPr lang="ru-RU" sz="1600" u="sng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изоляция</a:t>
            </a:r>
            <a:r>
              <a:rPr lang="ru-RU" sz="1600" u="sng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Мировая статистика утверждает, что взрослые, перенесшие издевательства в детстве, в большинстве своем остаются одинокими на всю жизнь, им тяжелее подниматься по карьерной лестнице. Поэтому они чаще других выбирают надомную или обособленную работу. Больше общаются в социальных сетях, чем в реальном мире.</a:t>
            </a:r>
          </a:p>
          <a:p>
            <a:pPr lvl="0"/>
            <a:endParaRPr lang="ru-RU" sz="1800" b="1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1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Болезни</a:t>
            </a:r>
            <a:r>
              <a:rPr lang="ru-RU" sz="1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, </a:t>
            </a:r>
            <a:r>
              <a:rPr lang="ru-RU" sz="1800" dirty="0" err="1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психосоматика</a:t>
            </a:r>
            <a:r>
              <a:rPr lang="ru-RU" sz="18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. </a:t>
            </a:r>
            <a:r>
              <a:rPr lang="ru-RU" sz="18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sz="18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Результатом </a:t>
            </a:r>
            <a:r>
              <a:rPr lang="ru-RU" sz="1800" dirty="0">
                <a:solidFill>
                  <a:schemeClr val="accent1"/>
                </a:solidFill>
                <a:latin typeface="Comic Sans MS" panose="030F0702030302020204" pitchFamily="66" charset="0"/>
              </a:rPr>
              <a:t>буллинга очень часто бывают физические недомогания. Известны случаи, когда у мальчиков от стресса и бессилия начинались серьезные проблемы с сердцем. Девочки-подростки подвержены другому несчастью: насмешки и оскорбления приводят их к анорексии или булимии</a:t>
            </a:r>
            <a:r>
              <a:rPr lang="ru-RU" sz="18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</a:t>
            </a:r>
            <a:endParaRPr lang="ru-RU" sz="1800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81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673768"/>
            <a:ext cx="10289406" cy="55031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ы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должны осознавать всю ответственность за проступки, которые совершаете в своей жизни.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 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Применение психологического и 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физического насилия над детьми также уголовно наказуемо, как и над взрослыми. Синяки и ссадины можно зафиксировать в больнице, где их происхождение записывается со слов ребенка. Больница обязана передать информацию в полицию, а полиция — отреагировать.  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Так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же необходимо помнить, что уголовная ответственность наступает с 14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754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0654" y="192545"/>
            <a:ext cx="9956590" cy="648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3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021" y="188640"/>
            <a:ext cx="10510787" cy="99412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Что можно сделать если столкнулись с ситуацией </a:t>
            </a:r>
            <a:r>
              <a:rPr lang="ru-RU" sz="3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кибертравли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Все зафиксируйте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(скриншот экрана)</a:t>
            </a:r>
            <a:endParaRPr lang="ru-RU" sz="49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Не реагируйте на сообщение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Храните доказательства (для провайдера и правоохранительных органов)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Заблокируйте </a:t>
            </a:r>
            <a:r>
              <a:rPr lang="ru-RU" sz="49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буллера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Расскажите родителям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4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Вместе </a:t>
            </a:r>
            <a:r>
              <a:rPr lang="ru-RU" sz="4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 родителями </a:t>
            </a:r>
            <a:r>
              <a:rPr lang="ru-RU" sz="49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49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постарайтесь разобраться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в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ситуации: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-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 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(В чем конфликт, кто участник, что за причина, есть ли угроза жизни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9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Обратитесь </a:t>
            </a:r>
            <a:r>
              <a:rPr lang="ru-RU" sz="49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за помощью: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к администратору ресурса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Если в травле участвуют ученики школы – к директору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Если угроза жизни – в правоохранительные органы, приложив доказательства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cs typeface="Times New Roman" pitchFamily="18" charset="0"/>
              </a:rPr>
              <a:t>.</a:t>
            </a:r>
            <a:r>
              <a:rPr lang="ru-RU" sz="49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endParaRPr lang="ru-RU" sz="4900" b="1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Посоветуйтесь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с юристом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endParaRPr lang="ru-RU" sz="4900" dirty="0">
              <a:solidFill>
                <a:schemeClr val="accent1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4900" dirty="0">
              <a:solidFill>
                <a:schemeClr val="accent1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4900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407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630237"/>
            <a:ext cx="10515600" cy="55895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Оказание экстренной психологической помощи детям, родителям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Всероссийский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Детский телефон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доверия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FF0000"/>
                </a:solidFill>
              </a:rPr>
              <a:t>8-800-2000-122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Региональная горячая  линия по вопросам безопасности детей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8-800-101-0086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Горячая линия по вопросам интернет-безопасности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8 800 25 000 15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0244" name="Picture 4" descr="http://uraylib.ru/www/images/tel-do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199" y="4162426"/>
            <a:ext cx="4327407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8666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" descr="C:\Users\Солнышко.Солнышко-ПК\Downloads\images (9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13860" y="1784771"/>
            <a:ext cx="5964279" cy="4388567"/>
          </a:xfrm>
          <a:noFill/>
        </p:spPr>
      </p:pic>
    </p:spTree>
    <p:extLst>
      <p:ext uri="{BB962C8B-B14F-4D97-AF65-F5344CB8AC3E}">
        <p14:creationId xmlns:p14="http://schemas.microsoft.com/office/powerpoint/2010/main" val="278924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459" y="718457"/>
            <a:ext cx="2870405" cy="50949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9209" y="718457"/>
            <a:ext cx="2870405" cy="5094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79" y="718457"/>
            <a:ext cx="2870405" cy="50949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9549" y="718457"/>
            <a:ext cx="2870405" cy="509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6708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139" y="808522"/>
            <a:ext cx="10843661" cy="53684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 Согласно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зарубежной статистике, в разных учебных заведениях от 4 до 50% учеников сталкивается с </a:t>
            </a:r>
            <a:r>
              <a:rPr lang="ru-RU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буллингом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. Для одних это единичные случаи, для других — постоянная травля.</a:t>
            </a:r>
            <a:b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 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 Российские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исследования буллинга в школе, проведенные в 2010 году, показывают, что 22% мальчиков и 21% девочек становятся жертвами травли уже в одиннадцатилетнем возрасте. Для подростков 15 лет эти показатели составляют соответственно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13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и 12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%.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0139" y="5092933"/>
            <a:ext cx="11154878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125"/>
              </a:spcAft>
            </a:pPr>
            <a:r>
              <a:rPr lang="ru-RU" sz="2800" b="1" dirty="0" err="1" smtClean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кибербуллинг</a:t>
            </a:r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наиболее распространен среди подростков 13-15 </a:t>
            </a:r>
            <a:r>
              <a:rPr lang="ru-RU" sz="2800" b="1" dirty="0" smtClean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лет.</a:t>
            </a:r>
            <a:endParaRPr lang="ru-RU" sz="2800" b="1" dirty="0">
              <a:solidFill>
                <a:schemeClr val="accent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210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C8BB5-D6E3-480D-9D2F-9959A7261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47" y="168812"/>
            <a:ext cx="11816861" cy="478302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Определения «буллинга»-школьной травли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199B40-4C3C-43AE-BA6D-E83A0B88D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48" y="759655"/>
            <a:ext cx="11816859" cy="6098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endParaRPr lang="ru-RU" sz="3200" i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i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i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i="1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i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3200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И.Н</a:t>
            </a:r>
            <a:r>
              <a:rPr lang="ru-RU" sz="3200" i="1" dirty="0">
                <a:solidFill>
                  <a:srgbClr val="0070C0"/>
                </a:solidFill>
                <a:latin typeface="Comic Sans MS" panose="030F0702030302020204" pitchFamily="66" charset="0"/>
              </a:rPr>
              <a:t>. Кон: </a:t>
            </a:r>
            <a:r>
              <a:rPr lang="ru-RU" i="1" dirty="0">
                <a:solidFill>
                  <a:srgbClr val="0070C0"/>
                </a:solidFill>
                <a:latin typeface="Comic Sans MS" panose="030F0702030302020204" pitchFamily="66" charset="0"/>
              </a:rPr>
              <a:t>«буллинг – это запугивание, </a:t>
            </a: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физический </a:t>
            </a:r>
            <a:r>
              <a:rPr lang="ru-RU" i="1" dirty="0">
                <a:solidFill>
                  <a:srgbClr val="0070C0"/>
                </a:solidFill>
                <a:latin typeface="Comic Sans MS" panose="030F0702030302020204" pitchFamily="66" charset="0"/>
              </a:rPr>
              <a:t>или психологический террор, направленный на то, чтобы </a:t>
            </a:r>
            <a:r>
              <a:rPr lang="ru-RU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вызвать у другого страх </a:t>
            </a:r>
            <a:r>
              <a:rPr lang="ru-RU" i="1" dirty="0">
                <a:solidFill>
                  <a:srgbClr val="0070C0"/>
                </a:solidFill>
                <a:latin typeface="Comic Sans MS" panose="030F0702030302020204" pitchFamily="66" charset="0"/>
              </a:rPr>
              <a:t>и тем самым </a:t>
            </a:r>
            <a:r>
              <a:rPr lang="ru-RU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подчинить его </a:t>
            </a:r>
            <a:r>
              <a:rPr lang="ru-RU" i="1" dirty="0">
                <a:solidFill>
                  <a:srgbClr val="0070C0"/>
                </a:solidFill>
                <a:latin typeface="Comic Sans MS" panose="030F0702030302020204" pitchFamily="66" charset="0"/>
              </a:rPr>
              <a:t>себе</a:t>
            </a:r>
            <a:r>
              <a:rPr lang="ru-RU" i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».</a:t>
            </a:r>
            <a:endParaRPr lang="ru-RU" i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://stimulas.ru/wp-content/uploads/2014/02/bullyin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9886" y="1166880"/>
            <a:ext cx="4265629" cy="232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04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Дата 2"/>
          <p:cNvSpPr>
            <a:spLocks noGrp="1"/>
          </p:cNvSpPr>
          <p:nvPr>
            <p:ph type="dt" sz="half" idx="10"/>
          </p:nvPr>
        </p:nvSpPr>
        <p:spPr>
          <a:xfrm>
            <a:off x="210465" y="1488557"/>
            <a:ext cx="6334714" cy="4444605"/>
          </a:xfrm>
          <a:noFill/>
        </p:spPr>
        <p:txBody>
          <a:bodyPr anchor="t"/>
          <a:lstStyle/>
          <a:p>
            <a:pPr marL="571500" indent="-571500">
              <a:lnSpc>
                <a:spcPts val="3500"/>
              </a:lnSpc>
              <a:buFont typeface="+mj-lt"/>
              <a:buAutoNum type="arabicPeriod"/>
            </a:pPr>
            <a:r>
              <a:rPr lang="ru-RU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Умышленность </a:t>
            </a:r>
          </a:p>
          <a:p>
            <a:pPr marL="571500" indent="-571500">
              <a:lnSpc>
                <a:spcPts val="3500"/>
              </a:lnSpc>
              <a:buFont typeface="+mj-lt"/>
              <a:buAutoNum type="arabicPeriod"/>
            </a:pPr>
            <a:r>
              <a:rPr lang="ru-RU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Регулярность </a:t>
            </a:r>
          </a:p>
          <a:p>
            <a:pPr marL="571500" indent="-571500">
              <a:lnSpc>
                <a:spcPts val="3500"/>
              </a:lnSpc>
              <a:buFont typeface="+mj-lt"/>
              <a:buAutoNum type="arabicPeriod"/>
            </a:pPr>
            <a:r>
              <a:rPr lang="ru-RU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Неравенство сил</a:t>
            </a:r>
          </a:p>
          <a:p>
            <a:pPr marL="571500" indent="-571500">
              <a:lnSpc>
                <a:spcPts val="3500"/>
              </a:lnSpc>
              <a:buFont typeface="+mj-lt"/>
              <a:buAutoNum type="arabicPeriod"/>
            </a:pPr>
            <a:r>
              <a:rPr lang="ru-RU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Групповой процесс (затрагивает широкий круг участников)</a:t>
            </a:r>
          </a:p>
          <a:p>
            <a:pPr marL="571500" indent="-571500">
              <a:lnSpc>
                <a:spcPts val="3500"/>
              </a:lnSpc>
              <a:buFont typeface="+mj-lt"/>
              <a:buAutoNum type="arabicPeriod"/>
            </a:pPr>
            <a:r>
              <a:rPr lang="ru-RU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Не заканчивается сам по себе</a:t>
            </a:r>
          </a:p>
          <a:p>
            <a:pPr marL="571500" indent="-571500">
              <a:lnSpc>
                <a:spcPts val="3500"/>
              </a:lnSpc>
              <a:buFont typeface="+mj-lt"/>
              <a:buAutoNum type="arabicPeriod"/>
            </a:pPr>
            <a:r>
              <a:rPr lang="ru-RU" sz="2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Негативное психологическое воздействие на всех участников</a:t>
            </a:r>
          </a:p>
        </p:txBody>
      </p:sp>
      <p:pic>
        <p:nvPicPr>
          <p:cNvPr id="1026" name="Picture 2" descr="Ð±ÑÐ»Ð»Ð¸Ð½Ð³ Ð¿Ð¾Ð½ÑÑÐ¸Ðµ Ð¿ÑÐ¸ÑÐ¸Ð½Ñ 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5413" y="1690688"/>
            <a:ext cx="6038951" cy="340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Основные характеристики Буллинга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5B58139-2F41-42ED-9DDA-A7E5FFB81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352" y="126610"/>
            <a:ext cx="11629293" cy="1111348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Распределение ролей в </a:t>
            </a:r>
            <a:r>
              <a:rPr lang="ru-RU" sz="4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буллинге</a:t>
            </a:r>
            <a:endParaRPr lang="ru-RU" sz="4800" b="1" dirty="0"/>
          </a:p>
        </p:txBody>
      </p:sp>
      <p:sp>
        <p:nvSpPr>
          <p:cNvPr id="6" name="Объект 3">
            <a:extLst>
              <a:ext uri="{FF2B5EF4-FFF2-40B4-BE49-F238E27FC236}">
                <a16:creationId xmlns:a16="http://schemas.microsoft.com/office/drawing/2014/main" id="{A28C6BD6-3210-460D-9580-7004C5606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16833" y="2213811"/>
            <a:ext cx="3575167" cy="2602475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Косвенные участники буллинга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1"/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Р</a:t>
            </a:r>
            <a:r>
              <a:rPr lang="en-US" b="1" dirty="0" err="1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одители</a:t>
            </a:r>
            <a:endParaRPr lang="en-US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1"/>
            <a:r>
              <a:rPr lang="en-US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Опекуны</a:t>
            </a:r>
          </a:p>
          <a:p>
            <a:pPr lvl="1"/>
            <a:r>
              <a:rPr lang="en-US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Учителя</a:t>
            </a:r>
          </a:p>
          <a:p>
            <a:pPr lvl="1"/>
            <a:r>
              <a:rPr lang="en-US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Воспитатели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1"/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СМИ</a:t>
            </a:r>
            <a:endParaRPr lang="en-US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394636" y="1681246"/>
            <a:ext cx="8620225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Активное участие в </a:t>
            </a:r>
            <a:r>
              <a:rPr lang="ru-RU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буллинге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 всегда принимают три группы детей: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жертва, агрессор и 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наблюдатели, защитники.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Травля начинается одним человеком, обычно он лидер в классе, успешный в учебе или же, наоборот, агрессивный неуч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Наблюдатели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, как правило, не испытывают удовольствия от буллинга, но вынуждены или включаться, или молчать из страха, что сами окажутся в роли жертвы.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Защитники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это более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смелые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дети,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встают на защиту жертвы. </a:t>
            </a:r>
          </a:p>
        </p:txBody>
      </p:sp>
    </p:spTree>
    <p:extLst>
      <p:ext uri="{BB962C8B-B14F-4D97-AF65-F5344CB8AC3E}">
        <p14:creationId xmlns:p14="http://schemas.microsoft.com/office/powerpoint/2010/main" val="137103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184300-7471-4843-AD82-7DD02E625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6" y="154745"/>
            <a:ext cx="11844997" cy="1125415"/>
          </a:xfrm>
          <a:noFill/>
        </p:spPr>
        <p:txBody>
          <a:bodyPr>
            <a:normAutofit/>
          </a:bodyPr>
          <a:lstStyle/>
          <a:p>
            <a:pPr algn="ctr">
              <a:lnSpc>
                <a:spcPts val="2880"/>
              </a:lnSpc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Наблюдатели</a:t>
            </a:r>
            <a:endParaRPr lang="ru-RU" sz="2700" b="1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BE0E83-532E-4E07-BFF6-9E98A3BB52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0676" y="1118382"/>
            <a:ext cx="5519223" cy="5127673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АКТИВНЫЕ ПОМОЩНИКИ</a:t>
            </a:r>
          </a:p>
          <a:p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подкрепляют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действие буллера (улыбками, смешками, поддакиванием);</a:t>
            </a:r>
          </a:p>
          <a:p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могут подначивать, провоцировать;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68EAE4-61E7-41AF-A2F8-63E8487401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9334" y="1118381"/>
            <a:ext cx="6006903" cy="5127673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ПАССИВНЫЕ СТОРОННИКИ</a:t>
            </a:r>
          </a:p>
          <a:p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 целом одобрительно относятся к поведению доминирования и унижению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слабых</a:t>
            </a: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xn--80afdydbsbabixf7m.xn--p1ai/wp-content/uploads/2016/11/IMG_6998-375x1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3948" y="3975778"/>
            <a:ext cx="4929768" cy="256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58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go4.imgsmail.ru/imgpreview?key=4dee6db3b1bf0169&amp;mb=imgdb_preview_1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9447" y="1972572"/>
            <a:ext cx="4475606" cy="318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5F7FC-7DC5-4599-A4D9-F1176A671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47" y="211016"/>
            <a:ext cx="11798106" cy="647113"/>
          </a:xfrm>
          <a:noFill/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Защитники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225A99-8EFA-41EA-807E-1771557F33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6947" y="858129"/>
            <a:ext cx="8342142" cy="5788855"/>
          </a:xfrm>
          <a:noFill/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Наличие даже </a:t>
            </a:r>
            <a:r>
              <a:rPr lang="ru-RU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ОДНОГО</a:t>
            </a:r>
            <a:r>
              <a:rPr lang="ru-RU" u="sng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противника буллинга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 классе может изменить ситуацию к лучшему.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Если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защитников несколько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 их мнением в классе считаются — большинство преследователей оставляют изгоя в покое, конфликт сходит на нет в самом начале.</a:t>
            </a:r>
          </a:p>
          <a:p>
            <a:pPr marL="0" indent="0">
              <a:buNone/>
            </a:pPr>
            <a:r>
              <a:rPr lang="ru-RU" u="sng" dirty="0">
                <a:solidFill>
                  <a:srgbClr val="FF0000"/>
                </a:solidFill>
                <a:latin typeface="Comic Sans MS" panose="030F0702030302020204" pitchFamily="66" charset="0"/>
              </a:rPr>
              <a:t>Основные характеристики защитников:</a:t>
            </a:r>
          </a:p>
          <a:p>
            <a:pPr>
              <a:lnSpc>
                <a:spcPct val="110000"/>
              </a:lnSpc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Устойчивая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система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ценностей.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Представление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о самом себе с преобладанием позитивных установок относительно собственной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личности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Способны самостоятельно регулировать свое поведение;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Оптимистический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эмоциональный фон.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13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tivators.ru/sites/default/files/imagecache/main-motivator/motivator-5353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0047" y="1179023"/>
            <a:ext cx="3569402" cy="3508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2387" y="856648"/>
            <a:ext cx="11377061" cy="5794318"/>
          </a:xfrm>
        </p:spPr>
        <p:txBody>
          <a:bodyPr>
            <a:normAutofit/>
          </a:bodyPr>
          <a:lstStyle/>
          <a:p>
            <a:endParaRPr lang="ru-RU" sz="3200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1756" y="374612"/>
            <a:ext cx="8412479" cy="685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Психологические рекомендации потенциальным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жертвам</a:t>
            </a:r>
          </a:p>
          <a:p>
            <a:pPr algn="ctr">
              <a:lnSpc>
                <a:spcPct val="120000"/>
              </a:lnSpc>
            </a:pPr>
            <a:endParaRPr lang="ru-RU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Попытаться понять истинную причину травли: внешность, особенности поведения, плохая, а сейчас порой и отличная успеваемость, отсутствие статусных предметов (мобильного телефона и т.д.).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Сообщить о ситуации родителям, классному руководителю, школьному психологу: сообща найти пути выхода из сложившийся ситуации;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600" b="1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Повышать </a:t>
            </a: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самооценку, уверенность в своих силах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:</a:t>
            </a:r>
          </a:p>
          <a:p>
            <a:pPr lvl="0">
              <a:lnSpc>
                <a:spcPct val="120000"/>
              </a:lnSpc>
            </a:pP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-Посмотри в зеркало. Улыбнись себе!  Говорите о себе только в позитивном ключе.</a:t>
            </a:r>
          </a:p>
          <a:p>
            <a:pPr lvl="0">
              <a:lnSpc>
                <a:spcPct val="120000"/>
              </a:lnSpc>
            </a:pP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-Не зацикливайтесь на своих физических изъянах. Они есть у всех! Помните, что большинство окружающих вас людей этих недостатков не замечают, либо не догадываются об их существовании.</a:t>
            </a:r>
          </a:p>
          <a:p>
            <a:pPr lvl="0">
              <a:lnSpc>
                <a:spcPct val="120000"/>
              </a:lnSpc>
            </a:pP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-Избегайте ситуаций, в которых вы чувствуете дискомфорт, и людей, с которыми вам не хочется общаться. </a:t>
            </a:r>
          </a:p>
          <a:p>
            <a:pPr>
              <a:lnSpc>
                <a:spcPct val="120000"/>
              </a:lnSpc>
            </a:pPr>
            <a:endParaRPr lang="ru-RU" sz="1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endParaRPr lang="ru-RU" sz="1400" b="1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endParaRPr lang="ru-RU" sz="1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algn="ctr">
              <a:lnSpc>
                <a:spcPct val="120000"/>
              </a:lnSpc>
            </a:pP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49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portschools.ru/UserFiles/Image/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7845" y="2579554"/>
            <a:ext cx="3810518" cy="24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yoginznahar.ru/wp-content/uploads/2017/06/%D0%9A%D0%B0%D0%BA_%D1%81%D0%BD%D1%8F%D1%82%D1%8C_%D0%BD%D0%B0%D0%BF%D1%80%D1%8F%D0%B6%D0%B5%D0%BD%D0%B8%D0%B5_%D0%B8_%D1%81%D1%82%D1%80%D0%B5%D1%81%D1%81_%D1%81%D0%B0%D0%BC%D0%BE%D1%81%D1%82%D0%BE%D1%8F%D1%82%D0%B5%D0%BB%D1%8C%D0%BD%D0%BE_kak_snyat_napryazhenie_i_stress_samostoyateln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1662" y="240632"/>
            <a:ext cx="4023328" cy="201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45" y="2165667"/>
            <a:ext cx="10251676" cy="1222425"/>
          </a:xfrm>
        </p:spPr>
        <p:txBody>
          <a:bodyPr>
            <a:normAutofit fontScale="9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Снимайте </a:t>
            </a: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мышечное напряжение:</a:t>
            </a:r>
            <a:b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дыхательная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гимнастика: глубоко вдохни, задержи дыхание на 5 секунд, потом выдохни.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Повтори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несколько раз.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-сожми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сильно, сильно кулаки и посчитай до 10, а потом расслабь руки.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-если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есть возможность,  прими душ, сходи в  бассейн или </a:t>
            </a:r>
            <a:r>
              <a:rPr lang="ru-RU" sz="1600" dirty="0" err="1">
                <a:solidFill>
                  <a:schemeClr val="accent1"/>
                </a:solidFill>
                <a:latin typeface="Comic Sans MS" panose="030F0702030302020204" pitchFamily="66" charset="0"/>
              </a:rPr>
              <a:t>поплескайся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  в ванной.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-порви 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не нужную бумагу, газеты.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-массаж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.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-побоксируй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подушку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Развивайте </a:t>
            </a: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навыки общения со </a:t>
            </a: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сверстниками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-</a:t>
            </a:r>
            <a:r>
              <a:rPr lang="ru-RU" sz="1600" u="sng" dirty="0">
                <a:solidFill>
                  <a:schemeClr val="accent1"/>
                </a:solidFill>
                <a:latin typeface="Comic Sans MS" panose="030F0702030302020204" pitchFamily="66" charset="0"/>
              </a:rPr>
              <a:t>Способы реагирования на обзывания:</a:t>
            </a:r>
            <a:br>
              <a:rPr lang="ru-RU" sz="1600" u="sng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-игнорировать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-не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обращать внимания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-отреагировать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нестандартно. </a:t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u="sng" dirty="0">
                <a:solidFill>
                  <a:schemeClr val="accent1"/>
                </a:solidFill>
                <a:latin typeface="Comic Sans MS" panose="030F0702030302020204" pitchFamily="66" charset="0"/>
              </a:rPr>
              <a:t>Как завести себе друзей</a:t>
            </a:r>
            <a:br>
              <a:rPr lang="ru-RU" sz="1600" u="sng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-приглашать в гости</a:t>
            </a:r>
            <a:b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-уметь выслушать и помогать друг другу</a:t>
            </a:r>
            <a:b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-уметь делиться  (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ручкой,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ластиком, угощать конфетой, давать списывать контрольные, ….)</a:t>
            </a:r>
            <a:b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-говорить приятные слова «как ты сегодня замечательно выглядишь», «мне приятно с тобой общаться», «мне с тобой интересно»…..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-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самые </a:t>
            </a: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>лучшие знакомства – это случайные. Поэтому для того, чтоб найти  хороших друзей как можно чаще бывайте вне дома. Запишитесь в спортивную  секцию, кружок по моделированию и т.д.</a:t>
            </a:r>
            <a: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sz="16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Развивайте </a:t>
            </a: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навыки </a:t>
            </a: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реагирования </a:t>
            </a: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 конфликтных ситуациях </a:t>
            </a:r>
            <a:r>
              <a:rPr lang="ru-RU" sz="16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и адекватного </a:t>
            </a:r>
            <a:r>
              <a:rPr lang="ru-RU" sz="1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выражения эмоций.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9916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320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Обучение выходу из «травли»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2649214"/>
              </p:ext>
            </p:extLst>
          </p:nvPr>
        </p:nvGraphicFramePr>
        <p:xfrm>
          <a:off x="3257001" y="1886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03512" y="3682953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Comic Sans MS" panose="030F0702030302020204" pitchFamily="66" charset="0"/>
              </a:rPr>
              <a:t>Притвориться невидимым</a:t>
            </a:r>
          </a:p>
          <a:p>
            <a:r>
              <a:rPr lang="ru-RU" sz="2400" i="1" dirty="0">
                <a:latin typeface="Comic Sans MS" panose="030F0702030302020204" pitchFamily="66" charset="0"/>
              </a:rPr>
              <a:t>Просто отойти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1863" y="3573016"/>
            <a:ext cx="31652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>
                <a:latin typeface="Comic Sans MS" panose="030F0702030302020204" pitchFamily="66" charset="0"/>
              </a:rPr>
              <a:t>«Почему ты это сказал?»</a:t>
            </a:r>
          </a:p>
          <a:p>
            <a:pPr lvl="0"/>
            <a:r>
              <a:rPr lang="ru-RU" sz="2400" i="1" dirty="0">
                <a:latin typeface="Comic Sans MS" panose="030F0702030302020204" pitchFamily="66" charset="0"/>
              </a:rPr>
              <a:t>«Ты хочешь обидеть меня?»</a:t>
            </a:r>
          </a:p>
          <a:p>
            <a:pPr lvl="0"/>
            <a:r>
              <a:rPr lang="ru-RU" sz="2400" i="1" dirty="0">
                <a:latin typeface="Comic Sans MS" panose="030F0702030302020204" pitchFamily="66" charset="0"/>
              </a:rPr>
              <a:t>«Я хочу…»</a:t>
            </a:r>
          </a:p>
          <a:p>
            <a:pPr lvl="0"/>
            <a:r>
              <a:rPr lang="ru-RU" sz="2400" i="1" dirty="0">
                <a:latin typeface="Comic Sans MS" panose="030F0702030302020204" pitchFamily="66" charset="0"/>
              </a:rPr>
              <a:t>«Уйди»</a:t>
            </a:r>
          </a:p>
          <a:p>
            <a:pPr lvl="0"/>
            <a:r>
              <a:rPr lang="ru-RU" sz="2400" i="1" dirty="0">
                <a:latin typeface="Comic Sans MS" panose="030F0702030302020204" pitchFamily="66" charset="0"/>
              </a:rPr>
              <a:t>«Не дразни меня»</a:t>
            </a:r>
          </a:p>
          <a:p>
            <a:pPr lvl="0"/>
            <a:r>
              <a:rPr lang="ru-RU" sz="2400" i="1" dirty="0">
                <a:latin typeface="Comic Sans MS" panose="030F0702030302020204" pitchFamily="66" charset="0"/>
              </a:rPr>
              <a:t>«Прекрати»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41149" y="3682953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i="1" dirty="0"/>
              <a:t>«</a:t>
            </a:r>
            <a:r>
              <a:rPr lang="ru-RU" sz="2400" i="1" dirty="0">
                <a:latin typeface="Comic Sans MS" panose="030F0702030302020204" pitchFamily="66" charset="0"/>
              </a:rPr>
              <a:t>Да и что?»</a:t>
            </a:r>
          </a:p>
          <a:p>
            <a:pPr lvl="0"/>
            <a:r>
              <a:rPr lang="ru-RU" sz="2400" i="1" dirty="0">
                <a:latin typeface="Comic Sans MS" panose="030F0702030302020204" pitchFamily="66" charset="0"/>
              </a:rPr>
              <a:t>Посмеяться вместе</a:t>
            </a:r>
          </a:p>
        </p:txBody>
      </p:sp>
    </p:spTree>
    <p:extLst>
      <p:ext uri="{BB962C8B-B14F-4D97-AF65-F5344CB8AC3E}">
        <p14:creationId xmlns:p14="http://schemas.microsoft.com/office/powerpoint/2010/main" val="349950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>
            <a:spLocks noGrp="1"/>
          </p:cNvSpPr>
          <p:nvPr>
            <p:ph sz="half" idx="2"/>
          </p:nvPr>
        </p:nvSpPr>
        <p:spPr>
          <a:xfrm>
            <a:off x="200559" y="395338"/>
            <a:ext cx="11194181" cy="63237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b="1" dirty="0" smtClean="0"/>
              <a:t>        </a:t>
            </a:r>
            <a:r>
              <a:rPr lang="ru-RU" sz="3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Психологические рекомендации агрессору</a:t>
            </a:r>
          </a:p>
          <a:p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Подумайте что вы сделали неправильно,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и </a:t>
            </a: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постарайтесь 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найти способы исправить это. </a:t>
            </a:r>
          </a:p>
          <a:p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Сфокусируйтесь на том, что привело </a:t>
            </a: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Вас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к такому поведению, </a:t>
            </a: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постарайтесь понять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, что беря на себя ответственность за свои действия, </a:t>
            </a: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Вы восстанавливаете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собственную целостность и самоуважение.</a:t>
            </a:r>
          </a:p>
          <a:p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Постарайтесь  осознать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свои чувства;</a:t>
            </a:r>
          </a:p>
          <a:p>
            <a:r>
              <a:rPr lang="ru-RU" sz="21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Развивайте позитивную самооценку; Положительное отношение к самому себе;</a:t>
            </a:r>
          </a:p>
          <a:p>
            <a:r>
              <a:rPr lang="ru-RU" sz="21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Обучайте конструктивным способам выхода эмоций: побоксируй подушку, нарисуй, слепи.. </a:t>
            </a:r>
          </a:p>
          <a:p>
            <a:r>
              <a:rPr lang="ru-RU" sz="21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Развивайте </a:t>
            </a:r>
            <a:r>
              <a:rPr lang="ru-RU" sz="2100" dirty="0" err="1" smtClean="0">
                <a:solidFill>
                  <a:schemeClr val="accent1"/>
                </a:solidFill>
                <a:latin typeface="Comic Sans MS" panose="030F0702030302020204" pitchFamily="66" charset="0"/>
              </a:rPr>
              <a:t>эмпатию</a:t>
            </a:r>
            <a:r>
              <a:rPr lang="ru-RU" sz="21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    </a:t>
            </a:r>
            <a:endParaRPr lang="ru-RU" sz="2100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http://chto-zachem-pochemu.ru/wp-content/uploads/2013/12/Kak-vyibrat-bokserskuyu-grush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7740" y="3829050"/>
            <a:ext cx="45720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3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олнышко.Солнышко-ПК\Downloads\IMG_02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418" y="599090"/>
            <a:ext cx="7156133" cy="53671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118" y="75739"/>
            <a:ext cx="3763259" cy="66797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олнышко.Солнышко-ПК\Downloads\IMG_029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3682" y="196948"/>
            <a:ext cx="8324208" cy="6243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edaboutme.ru/upload/resize_cache/iblock/c68/274_185_2/chto_delat_roditelyam_esli_u_rebenka_problemy_s_samootsenkoy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5326" y="1457639"/>
            <a:ext cx="6207753" cy="419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4EBD27-D14A-4335-AE22-2FCBF1DD3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585" y="267419"/>
            <a:ext cx="8607724" cy="914311"/>
          </a:xfrm>
          <a:noFill/>
        </p:spPr>
        <p:txBody>
          <a:bodyPr/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Виды буллинга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B969D2-A969-47D7-9668-C22E9BB36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867" y="1457639"/>
            <a:ext cx="5139907" cy="5227833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 Психологическое </a:t>
            </a:r>
            <a:r>
              <a:rPr lang="ru-RU" sz="4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ru-RU" sz="4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моральное) насилие:</a:t>
            </a:r>
            <a:endParaRPr lang="ru-RU" sz="49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насмешки, высмеивание; </a:t>
            </a: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присвоение кличек;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бесконечные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замечания и необъективные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оценки;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унижение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в присутствии других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детей;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угрозы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физической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расправы;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шантаж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,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вымогательство; 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угроза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пожаловаться 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  <a:hlinkClick r:id="rId3"/>
              </a:rPr>
              <a:t>взрослым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 и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перестать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дружить;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доносительство, клевета 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на жертву, придирки,  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оскорбления</a:t>
            </a:r>
            <a:r>
              <a:rPr lang="ru-RU" sz="4900" dirty="0">
                <a:solidFill>
                  <a:schemeClr val="accent1"/>
                </a:solidFill>
                <a:latin typeface="Comic Sans MS" panose="030F0702030302020204" pitchFamily="66" charset="0"/>
              </a:rPr>
              <a:t>, </a:t>
            </a:r>
            <a:r>
              <a:rPr lang="ru-RU" sz="49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обзывательства.</a:t>
            </a:r>
            <a:endParaRPr lang="ru-RU" sz="49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41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олнышко.Солнышко-ПК\Downloads\IMG_0294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6775" y="548640"/>
            <a:ext cx="8120850" cy="6090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8807" y="231228"/>
            <a:ext cx="3298176" cy="58542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everpost.ru/docs/upload/2016/11/1478177667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8009" y="3780890"/>
            <a:ext cx="3577988" cy="233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C1656-30C9-462F-A14D-93C2D86BF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580" y="57151"/>
            <a:ext cx="7236125" cy="712788"/>
          </a:xfrm>
          <a:noFill/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Виды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буллинга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0375" y="873125"/>
            <a:ext cx="765133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2.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Социальное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исключение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бойкот;</a:t>
            </a:r>
            <a:endParaRPr lang="ru-RU" sz="2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отторжение;</a:t>
            </a:r>
            <a:endParaRPr lang="ru-RU" sz="2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изоляция; </a:t>
            </a:r>
            <a:endParaRPr lang="ru-RU" sz="20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отказ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от общения с жертвой </a:t>
            </a: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(отказываются 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</a:rPr>
              <a:t>играть, заниматься, не хотят с ним сидеть за одной </a:t>
            </a:r>
            <a:r>
              <a:rPr lang="ru-RU" sz="20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партой).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0375" y="3129260"/>
            <a:ext cx="7877634" cy="32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125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3.Кибербуллинг</a:t>
            </a:r>
            <a:r>
              <a:rPr lang="ru-RU" sz="2000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000" dirty="0"/>
              <a:t>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очень популярное среди подростков.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	Проявляется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 травле при помощи социальных сетей или посылании оскорблений на электронный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адрес (съемка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и выкладывание неприглядного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видео,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фотографий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оскорбительных текстов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общий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доступ).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1125"/>
              </a:spcAft>
            </a:pP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Распространение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последнее время получает </a:t>
            </a:r>
            <a:r>
              <a:rPr lang="ru-RU" dirty="0" err="1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троллинг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trolling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dirty="0" err="1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блеснение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ловля рыбы на блесну) — размещение в Интернете (на форумах, в дискуссионных группах, блогах и др.) провокационных сообщений с целью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вызвать конфликты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между участниками, взаимные оскорбления.</a:t>
            </a:r>
            <a:endParaRPr lang="ru-RU" dirty="0">
              <a:solidFill>
                <a:schemeClr val="accent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://tutknow.ru/uploads/posts/2016-08/1471033774_zhertva-bulling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4105" y="138027"/>
            <a:ext cx="3717985" cy="26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6" descr="https://youngparentoutreach.com/wp-content/uploads/2012/09/bullyin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8" descr="https://youngparentoutreach.com/wp-content/uploads/2012/09/bullying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0" descr="https://youngparentoutreach.com/wp-content/uploads/2012/09/bullyin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https://youngparentoutreach.com/wp-content/uploads/2012/09/bullying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4" descr="https://youngparentoutreach.com/wp-content/uploads/2012/09/bullying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5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438" y="660968"/>
            <a:ext cx="10991248" cy="1533592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Виды буллинга</a:t>
            </a:r>
            <a:endParaRPr lang="ru-RU" sz="36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	4. Физическое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насилие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 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избиение, нанесение удара, подзатыльники, порча и отнимание вещей, воровство и  др.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9153" y="2517832"/>
            <a:ext cx="103375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Рейтинг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место 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— </a:t>
            </a:r>
            <a:r>
              <a:rPr lang="ru-RU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СЛОВЕСНАЯ ТРАВЛЯ </a:t>
            </a:r>
            <a:endParaRPr lang="ru-RU" sz="2400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 место 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— БОЙКОТ</a:t>
            </a:r>
            <a:endParaRPr lang="ru-RU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 место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— </a:t>
            </a:r>
            <a:r>
              <a:rPr lang="ru-RU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ФИЗИЧЕСКАЯ 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РАСПРАВА </a:t>
            </a:r>
            <a:endParaRPr lang="ru-RU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 место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— </a:t>
            </a:r>
            <a:r>
              <a:rPr lang="ru-RU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РАСПРОСТРАНЕНИЕ СЛУХОВ И 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СПЛЕТЕН</a:t>
            </a:r>
            <a:endParaRPr lang="ru-RU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 место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— </a:t>
            </a:r>
            <a:r>
              <a:rPr lang="ru-RU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ВОРОВСТВО</a:t>
            </a:r>
          </a:p>
        </p:txBody>
      </p:sp>
    </p:spTree>
    <p:extLst>
      <p:ext uri="{BB962C8B-B14F-4D97-AF65-F5344CB8AC3E}">
        <p14:creationId xmlns:p14="http://schemas.microsoft.com/office/powerpoint/2010/main" val="83382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5896885"/>
              </p:ext>
            </p:extLst>
          </p:nvPr>
        </p:nvGraphicFramePr>
        <p:xfrm>
          <a:off x="699048" y="1916206"/>
          <a:ext cx="5932661" cy="4066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Обращение за помощью при </a:t>
            </a:r>
            <a:r>
              <a:rPr lang="ru-RU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буллинге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26179" y="1934678"/>
            <a:ext cx="462851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800"/>
              </a:spcBef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Почему не рассказывали?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Хотят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справиться с этим </a:t>
            </a: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самостоятельно.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Бояться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реакции от </a:t>
            </a: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обидчика.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Опасаются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, что накажут за </a:t>
            </a: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слабость.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Чувствуют, что никто о них не </a:t>
            </a: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заботится. 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Опасаются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, что их сверстники </a:t>
            </a: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отвергнут.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текст, карт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333DE84-56DA-482B-A01E-5553BE537B5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218" y="1139003"/>
            <a:ext cx="7229691" cy="4975470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5B58139-2F41-42ED-9DDA-A7E5FFB81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352" y="126610"/>
            <a:ext cx="11629293" cy="1111348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Распределение ролей в </a:t>
            </a:r>
            <a:r>
              <a:rPr lang="ru-RU" sz="4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буллинге</a:t>
            </a:r>
            <a:endParaRPr lang="ru-RU" sz="4800" b="1" dirty="0"/>
          </a:p>
        </p:txBody>
      </p:sp>
      <p:sp>
        <p:nvSpPr>
          <p:cNvPr id="6" name="Объект 3">
            <a:extLst>
              <a:ext uri="{FF2B5EF4-FFF2-40B4-BE49-F238E27FC236}">
                <a16:creationId xmlns:a16="http://schemas.microsoft.com/office/drawing/2014/main" id="{A28C6BD6-3210-460D-9580-7004C5606D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44562" y="1603718"/>
            <a:ext cx="3575167" cy="41365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Косвенные участники буллинга</a:t>
            </a:r>
          </a:p>
          <a:p>
            <a:pPr marL="0" indent="0" algn="ctr">
              <a:buNone/>
            </a:pPr>
            <a:endParaRPr lang="ru-RU" sz="2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1"/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Р</a:t>
            </a:r>
            <a:r>
              <a:rPr lang="en-US" b="1" dirty="0" err="1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одители</a:t>
            </a:r>
            <a:endParaRPr lang="en-US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1"/>
            <a:r>
              <a:rPr lang="en-US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Опекуны</a:t>
            </a:r>
          </a:p>
          <a:p>
            <a:pPr lvl="1"/>
            <a:r>
              <a:rPr lang="en-US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Учителя</a:t>
            </a:r>
          </a:p>
          <a:p>
            <a:pPr lvl="1"/>
            <a:r>
              <a:rPr lang="en-US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Воспитатели</a:t>
            </a:r>
            <a:endParaRPr lang="ru-RU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lvl="1"/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СМИ</a:t>
            </a:r>
            <a:endParaRPr lang="en-US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18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DE8147-DEB9-4F9E-AEA8-5555345A8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83" y="407329"/>
            <a:ext cx="11128717" cy="830629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Инициаторы травли </a:t>
            </a:r>
            <a:r>
              <a:rPr lang="ru-RU" sz="5400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- </a:t>
            </a:r>
            <a:r>
              <a:rPr lang="ru-RU" sz="54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буллеры</a:t>
            </a:r>
            <a:endParaRPr lang="ru-RU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FAB587AB-ACD2-4862-BFA3-30FFFA782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5085" y="1237958"/>
            <a:ext cx="4236079" cy="548639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Буллеры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- </a:t>
            </a:r>
            <a:r>
              <a:rPr lang="ru-RU" sz="2400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выступают один-два </a:t>
            </a:r>
            <a:r>
              <a:rPr lang="ru-RU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ребенка, их цель самоутвердиться, обрести авторитет в коллективе, о</a:t>
            </a:r>
            <a:r>
              <a:rPr lang="ru-RU" sz="2400" u="sng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ни </a:t>
            </a:r>
            <a:r>
              <a:rPr lang="ru-RU" sz="2400" u="sng" dirty="0">
                <a:solidFill>
                  <a:schemeClr val="accent1"/>
                </a:solidFill>
                <a:latin typeface="Comic Sans MS" panose="030F0702030302020204" pitchFamily="66" charset="0"/>
              </a:rPr>
              <a:t>стремятся к вниманию, желают занять роль лидера класса.</a:t>
            </a:r>
            <a:endParaRPr lang="ru-RU" sz="2400" i="1" u="sng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20678" y="1153887"/>
            <a:ext cx="7174254" cy="580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125"/>
              </a:spcAft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	Неуравновешенность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самовлюбленность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.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Вспыльчивость, импульсивность и невыдержанный характер с чрезмерно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завышенной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самооценкой. Авторитет поднимается не за счет личных достижений, а путем унижения других. </a:t>
            </a:r>
            <a:endParaRPr lang="ru-RU" dirty="0" smtClean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algn="just">
              <a:spcAft>
                <a:spcPts val="1125"/>
              </a:spcAft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	Чрезмерная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злоба,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враждебность.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Нападающий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— всегда поклонник культа силы и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насилия.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Социальные нормы и правила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размыты.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Физическое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развитие в норме или выше. Все вопросы решает при помощи конфликтов, крика, шантажа, физических угроз и побоев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</a:t>
            </a:r>
          </a:p>
          <a:p>
            <a:pPr algn="just">
              <a:spcAft>
                <a:spcPts val="1125"/>
              </a:spcAft>
            </a:pP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Возвышенное 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положение в обществе</a:t>
            </a:r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.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Девочки-зачинщики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буллинга обладают высоким социальным авторитетом. Они уверены в своей внешности и никогда не испытывали чувства неловкости из-за того, что у них чего-то нет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.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Мальчики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же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 чем не знают отказа, на все их проделки родители закрывают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глаза. Ребенок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детства привыкает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, что все покупается и продается, а любое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его действие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не влечет последствий. 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>
              <a:spcAft>
                <a:spcPts val="1125"/>
              </a:spcAft>
            </a:pPr>
            <a:endParaRPr lang="ru-RU" sz="2000" dirty="0">
              <a:solidFill>
                <a:schemeClr val="accent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Изображение выглядит как человек, трава, женщина, одеж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6CAA544-2D21-4252-91BB-F9BFEB891B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217" y="4058529"/>
            <a:ext cx="3513329" cy="218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35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Признаки ребенка 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агрессора - </a:t>
            </a:r>
            <a:r>
              <a:rPr lang="ru-RU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буллера</a:t>
            </a:r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518" y="1600200"/>
            <a:ext cx="9833970" cy="514116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Неумение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решать конфликтные ситуации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и при этом постоянное в них попадание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Обидчивость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, причем обиды сохраняются на долгое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время</a:t>
            </a: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Проявление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жестокости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в отношении более слабых,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беззащитных</a:t>
            </a: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Постоянное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стремление доминировать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среди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сверстников</a:t>
            </a: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Трудности </a:t>
            </a:r>
            <a:r>
              <a:rPr lang="ru-RU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в </a:t>
            </a:r>
            <a:r>
              <a:rPr lang="ru-RU" b="1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самоконтроле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, склонность 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к </a:t>
            </a:r>
            <a:r>
              <a:rPr lang="ru-RU" dirty="0" smtClean="0">
                <a:solidFill>
                  <a:schemeClr val="accent1"/>
                </a:solidFill>
                <a:latin typeface="Comic Sans MS" panose="030F0702030302020204" pitchFamily="66" charset="0"/>
              </a:rPr>
              <a:t>истерикам</a:t>
            </a:r>
            <a:endParaRPr lang="ru-RU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8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3519</TotalTime>
  <Words>928</Words>
  <Application>Microsoft Office PowerPoint</Application>
  <PresentationFormat>Широкоэкранный</PresentationFormat>
  <Paragraphs>195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Comic Sans MS</vt:lpstr>
      <vt:lpstr>Times New Roman</vt:lpstr>
      <vt:lpstr>Тема Office</vt:lpstr>
      <vt:lpstr>«Буллинг»</vt:lpstr>
      <vt:lpstr>Определения «буллинга»-школьной травли.</vt:lpstr>
      <vt:lpstr>Виды буллинга</vt:lpstr>
      <vt:lpstr>Виды буллинга</vt:lpstr>
      <vt:lpstr>Презентация PowerPoint</vt:lpstr>
      <vt:lpstr>Обращение за помощью при буллинге</vt:lpstr>
      <vt:lpstr>Распределение ролей в буллинге</vt:lpstr>
      <vt:lpstr>Инициаторы травли - буллеры</vt:lpstr>
      <vt:lpstr>Признаки ребенка агрессора - буллера </vt:lpstr>
      <vt:lpstr>Презентация PowerPoint</vt:lpstr>
      <vt:lpstr>Кто становиться жертвой или объектом буллинга?  </vt:lpstr>
      <vt:lpstr> </vt:lpstr>
      <vt:lpstr>Презентация PowerPoint</vt:lpstr>
      <vt:lpstr>Презентация PowerPoint</vt:lpstr>
      <vt:lpstr>Что можно сделать если столкнулись с ситуацией кибертравли? </vt:lpstr>
      <vt:lpstr>Презентация PowerPoint</vt:lpstr>
      <vt:lpstr>Спасибо за внимание!</vt:lpstr>
      <vt:lpstr>Презентация PowerPoint</vt:lpstr>
      <vt:lpstr>Презентация PowerPoint</vt:lpstr>
      <vt:lpstr>Основные характеристики Буллинга</vt:lpstr>
      <vt:lpstr>Распределение ролей в буллинге</vt:lpstr>
      <vt:lpstr>Наблюдатели</vt:lpstr>
      <vt:lpstr>Защитники</vt:lpstr>
      <vt:lpstr>Презентация PowerPoint</vt:lpstr>
      <vt:lpstr>       Снимайте мышечное напряжение: -дыхательная гимнастика: глубоко вдохни, задержи дыхание на 5 секунд, потом выдохни.  Повтори несколько раз. -сожми сильно, сильно кулаки и посчитай до 10, а потом расслабь руки. -если есть возможность,  прими душ, сходи в  бассейн или поплескайся  в ванной. -порви  не нужную бумагу, газеты. -массаж. -побоксируй подушку.   Развивайте навыки общения со сверстниками -Способы реагирования на обзывания: -игнорировать -не обращать внимания -отреагировать нестандартно.  Как завести себе друзей -приглашать в гости -уметь выслушать и помогать друг другу -уметь делиться  (ручкой, ластиком, угощать конфетой, давать списывать контрольные, ….) -говорить приятные слова «как ты сегодня замечательно выглядишь», «мне приятно с тобой общаться», «мне с тобой интересно»…..  -самые лучшие знакомства – это случайные. Поэтому для того, чтоб найти  хороших друзей как можно чаще бывайте вне дома. Запишитесь в спортивную  секцию, кружок по моделированию и т.д.  Развивайте навыки реагирования в конфликтных ситуациях и адекватного выражения эмоций. </vt:lpstr>
      <vt:lpstr>Обучение выходу из «травли»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Разные подходы к проблеме «буллинга»,  участники и их характеристики.</dc:title>
  <dc:creator>Katya</dc:creator>
  <cp:lastModifiedBy>user</cp:lastModifiedBy>
  <cp:revision>210</cp:revision>
  <dcterms:created xsi:type="dcterms:W3CDTF">2018-03-18T19:30:16Z</dcterms:created>
  <dcterms:modified xsi:type="dcterms:W3CDTF">2022-10-11T07:49:51Z</dcterms:modified>
</cp:coreProperties>
</file>