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0" r:id="rId3"/>
    <p:sldId id="262" r:id="rId4"/>
    <p:sldId id="265" r:id="rId5"/>
    <p:sldId id="264" r:id="rId6"/>
    <p:sldId id="263" r:id="rId7"/>
    <p:sldId id="261" r:id="rId8"/>
    <p:sldId id="268" r:id="rId9"/>
    <p:sldId id="267" r:id="rId10"/>
    <p:sldId id="271" r:id="rId11"/>
    <p:sldId id="272" r:id="rId12"/>
    <p:sldId id="266" r:id="rId13"/>
    <p:sldId id="273" r:id="rId14"/>
    <p:sldId id="274" r:id="rId15"/>
    <p:sldId id="270" r:id="rId16"/>
    <p:sldId id="275" r:id="rId17"/>
    <p:sldId id="276" r:id="rId18"/>
    <p:sldId id="269" r:id="rId19"/>
    <p:sldId id="277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592"/>
    <a:srgbClr val="003374"/>
    <a:srgbClr val="173A8D"/>
    <a:srgbClr val="D6DEEA"/>
    <a:srgbClr val="FFFFFF"/>
    <a:srgbClr val="9F9289"/>
    <a:srgbClr val="E2DEDB"/>
    <a:srgbClr val="F1F1F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-84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D977C56-EEDE-479B-AEE1-1C9F0806AB80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EE00462-EED6-4E1B-9EEB-B675A50C73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FD5E9EC-C961-4181-B5AF-97133D271D2D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E2AF86E-D943-46FF-B03D-FB1D376D1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BFFB1C-50BF-4685-961E-ECDFD1CB97A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B630A-3BE2-4509-888C-D7CECE4BC2C1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C2EEC-B1EB-413B-AC55-C96AF94B04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24414-2CBE-4E87-8E02-A1D1ECD50AFC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2B537-684F-4346-BCAA-5789559EFB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82A55-8447-477D-974E-53DBF7BF92CD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3B305-15A2-4107-B1AF-3686DBA7A1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34A8E-B706-41BB-8B3F-1E5776327F3C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F5683-7D30-4D96-BF6A-DF9D4D19A8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D02FD-6866-4C17-8427-0D99B193F244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46837-2273-4BE0-9040-86E88FACDE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44808-2365-485D-8E6B-1DD0D5143D55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BFDE6-53FD-4703-9677-B31205CA80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3B311-3FF3-4890-AE1B-32EB14DE0ADA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B4399-B822-4479-9494-C4D32DA44A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53CC1-188F-43BC-86C6-22407459573A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C1634-4BD2-4FAA-9613-9AA4BC3B3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67970-37AA-4EAC-B2DE-23F152EC943C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C2C03-79E5-46CF-A6F5-C63140CE39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A2F10-7453-4802-9BE6-A56480CA3225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5F9A7-93CF-41B4-BD64-17914B637E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A1A28-8C58-4998-A2AF-4D624CA32A40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A47D2-C5EB-4DA9-8B22-E33C9D43D5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270000"/>
            <a:ext cx="7886700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80198F-CD18-4FE3-9124-41D1FB500403}" type="datetimeFigureOut">
              <a:rPr lang="en-US"/>
              <a:pPr>
                <a:defRPr/>
              </a:pPr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CE9D9A-6A32-46C5-B8C6-B9DE6E9E96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628650" y="158750"/>
            <a:ext cx="7886700" cy="656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158750"/>
            <a:ext cx="788670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 cstate="print"/>
          <a:srcRect b="68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611288" y="2039512"/>
            <a:ext cx="3921424" cy="2778973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095500" y="3275013"/>
            <a:ext cx="4953000" cy="788987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4800" b="1" dirty="0" smtClean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Art in our life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800" b="1" dirty="0" smtClean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11 </a:t>
            </a:r>
            <a:r>
              <a:rPr lang="en-US" sz="4800" b="1" dirty="0" err="1" smtClean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</a:t>
            </a:r>
            <a:r>
              <a:rPr lang="en-US" sz="4800" b="1" dirty="0" smtClean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form  </a:t>
            </a:r>
            <a:endParaRPr lang="en-US" sz="4800" b="1" dirty="0">
              <a:ln w="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algn="ctr"/>
            <a:r>
              <a:rPr lang="en-US" sz="36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Picture gallery</a:t>
            </a:r>
            <a:endParaRPr lang="ru-RU" sz="3600" b="1" i="1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2" descr="C:\Users\Hope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79450" y="962025"/>
            <a:ext cx="2133600" cy="2133600"/>
          </a:xfrm>
        </p:spPr>
      </p:pic>
      <p:pic>
        <p:nvPicPr>
          <p:cNvPr id="11268" name="Picture 3" descr="C:\Users\Hope\Desktop\photo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996950"/>
            <a:ext cx="3386138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3492500" y="3141663"/>
            <a:ext cx="47291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MORNING IN A PINE FOREST</a:t>
            </a:r>
            <a:endParaRPr lang="ru-RU" b="1">
              <a:latin typeface="Calibri" pitchFamily="34" charset="0"/>
            </a:endParaRP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803275" y="3144838"/>
            <a:ext cx="2149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MONA LISA</a:t>
            </a:r>
            <a:endParaRPr lang="ru-RU" b="1">
              <a:latin typeface="Calibri" pitchFamily="34" charset="0"/>
            </a:endParaRPr>
          </a:p>
        </p:txBody>
      </p:sp>
      <p:pic>
        <p:nvPicPr>
          <p:cNvPr id="11271" name="Picture 2" descr="C:\Users\Hope\Desktop\IMG_21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4038" y="3860800"/>
            <a:ext cx="3105150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TextBox 8"/>
          <p:cNvSpPr txBox="1">
            <a:spLocks noChangeArrowheads="1"/>
          </p:cNvSpPr>
          <p:nvPr/>
        </p:nvSpPr>
        <p:spPr bwMode="auto">
          <a:xfrm>
            <a:off x="900113" y="6165850"/>
            <a:ext cx="32178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THE TENTH WAVE</a:t>
            </a:r>
            <a:endParaRPr lang="ru-RU" b="1">
              <a:latin typeface="Calibri" pitchFamily="34" charset="0"/>
            </a:endParaRPr>
          </a:p>
        </p:txBody>
      </p:sp>
      <p:pic>
        <p:nvPicPr>
          <p:cNvPr id="11273" name="Picture 4" descr="C:\Users\Hope\Desktop\663996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0625" y="3860800"/>
            <a:ext cx="2217738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4" name="TextBox 10"/>
          <p:cNvSpPr txBox="1">
            <a:spLocks noChangeArrowheads="1"/>
          </p:cNvSpPr>
          <p:nvPr/>
        </p:nvSpPr>
        <p:spPr bwMode="auto">
          <a:xfrm>
            <a:off x="3779838" y="3500438"/>
            <a:ext cx="60372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THE HORSEWOMAN</a:t>
            </a:r>
            <a:endParaRPr lang="ru-RU" b="1">
              <a:latin typeface="Calibri" pitchFamily="34" charset="0"/>
            </a:endParaRPr>
          </a:p>
        </p:txBody>
      </p:sp>
      <p:pic>
        <p:nvPicPr>
          <p:cNvPr id="11275" name="Picture 5" descr="C:\Users\Hope\Desktop\Pictorial_art_Moscow_Vasily_Polenov_Moscow_536649_1280x10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1863" y="3860800"/>
            <a:ext cx="3132137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2" descr="C:\Users\Hope\Desktop\4e715ffa9b5b7afb6f13eb75a67814b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02388" y="954088"/>
            <a:ext cx="2049462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732588" y="3500438"/>
            <a:ext cx="24114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j-lt"/>
                <a:cs typeface="Times New Roman" pitchFamily="18" charset="0"/>
              </a:rPr>
              <a:t>MOSCOW  YARD</a:t>
            </a:r>
            <a:endParaRPr lang="ru-RU" b="1" dirty="0">
              <a:latin typeface="+mj-lt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38913" y="3068638"/>
            <a:ext cx="28241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j-lt"/>
                <a:cs typeface="+mn-cs"/>
              </a:rPr>
              <a:t>SUMMER HOLIDAY</a:t>
            </a:r>
            <a:endParaRPr lang="ru-RU" b="1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1" name="Picture 2" descr="C:\Users\Hope\Desktop\Чёрный_супрематический_квадрат._1915_._Третьяковская_галерея_(Read-Only)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0325" y="604838"/>
            <a:ext cx="2881313" cy="2886075"/>
          </a:xfrm>
        </p:spPr>
      </p:pic>
      <p:pic>
        <p:nvPicPr>
          <p:cNvPr id="12292" name="Picture 4" descr="C:\Users\Hope\Desktop\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8" y="3609975"/>
            <a:ext cx="4021137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C:\Users\Hope\Desktop\2-2b-agostino-iacurci-civitavecchia-682x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7113" y="636588"/>
            <a:ext cx="3603625" cy="541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smtClean="0">
                <a:latin typeface="Times New Roman" pitchFamily="18" charset="0"/>
                <a:cs typeface="Times New Roman" pitchFamily="18" charset="0"/>
              </a:rPr>
              <a:t>Digital art</a:t>
            </a:r>
            <a:endParaRPr lang="ru-RU" b="1" i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1" descr="C:\Users\Hope\Desktop\Art in our life\ECUkDSpZeGo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45063" y="1381125"/>
            <a:ext cx="3465512" cy="4906963"/>
          </a:xfrm>
        </p:spPr>
      </p:pic>
      <p:pic>
        <p:nvPicPr>
          <p:cNvPr id="13316" name="Picture 2" descr="C:\Users\Hope\Desktop\Art in our life\lLKeEsRbQF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050" y="1338263"/>
            <a:ext cx="4064000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The creative adult is the child who survived.</a:t>
            </a:r>
            <a:endParaRPr lang="ru-RU" sz="3200" b="1" i="1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Hope\Desktop\7351f0ebcafe4af2d07cf615d7c85b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52650" y="1100138"/>
            <a:ext cx="5232400" cy="54562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4" name="Picture 2" descr="C:\Users\Hope\Desktop\d01638b00d8dfd74a0e3f011e73353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476250"/>
            <a:ext cx="5976938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Creativity is contagious, pass it on</a:t>
            </a:r>
            <a:r>
              <a:rPr lang="en-US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en-US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Albert Einstein</a:t>
            </a:r>
            <a:endParaRPr lang="ru-RU" i="1" dirty="0"/>
          </a:p>
        </p:txBody>
      </p:sp>
      <p:pic>
        <p:nvPicPr>
          <p:cNvPr id="16387" name="Picture 5" descr="C:\Users\Hope\Desktop\молодеж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6588" y="1385888"/>
            <a:ext cx="7856537" cy="52212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628650" y="158750"/>
            <a:ext cx="7886700" cy="1406525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Our culture, our traditions , our language are the foundation upon which we build our identity</a:t>
            </a:r>
            <a:endParaRPr lang="ru-RU" sz="36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5" descr="C:\Users\Hope\Desktop\куль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1844675"/>
            <a:ext cx="613568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3" descr="C:\Users\Hope\Desktop\презент\1e8bc82c9393cb068bae557d6c3cac2a_i-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5163" y="401638"/>
            <a:ext cx="7786687" cy="6178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875" y="415925"/>
            <a:ext cx="8062913" cy="428625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1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1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There are 2 ways to live your life. One is though nothing is a miracle. The other is as though everything Is a miracle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1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Albert Einstein</a:t>
            </a:r>
            <a:endParaRPr lang="ru-RU" sz="3100" i="1" dirty="0"/>
          </a:p>
        </p:txBody>
      </p:sp>
      <p:pic>
        <p:nvPicPr>
          <p:cNvPr id="19459" name="Picture 2" descr="C:\Users\Hope\Desktop\s12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4363" y="1809750"/>
            <a:ext cx="7886700" cy="4521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Live. </a:t>
            </a:r>
            <a:r>
              <a:rPr lang="en-US" b="1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Work.Create</a:t>
            </a:r>
            <a:r>
              <a:rPr lang="en-US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Create art of life!</a:t>
            </a:r>
            <a:endParaRPr lang="ru-RU" dirty="0"/>
          </a:p>
        </p:txBody>
      </p:sp>
      <p:pic>
        <p:nvPicPr>
          <p:cNvPr id="20483" name="Рисунок 4" descr="C:\Users\Hope\Desktop\f76e7bb99ee69bccbb417916d49fb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9763" y="1454150"/>
            <a:ext cx="7800975" cy="49196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Art is life. Life is art.</a:t>
            </a:r>
            <a:endParaRPr lang="ru-RU" i="1" smtClean="0">
              <a:solidFill>
                <a:schemeClr val="tx2"/>
              </a:solidFill>
            </a:endParaRPr>
          </a:p>
        </p:txBody>
      </p:sp>
      <p:pic>
        <p:nvPicPr>
          <p:cNvPr id="3075" name="Picture 3" descr="C:\Users\Hope\Desktop\16928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3213" y="3395663"/>
            <a:ext cx="4421187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Рисунок 4" descr="C:\Users\Hope\Desktop\f76e7bb99ee69bccbb417916d49fb6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475" y="1246188"/>
            <a:ext cx="4318000" cy="272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There are 2 distinct languages : the verbal, which separates people , and the visual , which is understood by everybody.</a:t>
            </a:r>
            <a:endParaRPr lang="ru-RU" sz="2800" i="1" smtClean="0">
              <a:solidFill>
                <a:schemeClr val="tx2"/>
              </a:solidFill>
            </a:endParaRPr>
          </a:p>
        </p:txBody>
      </p:sp>
      <p:pic>
        <p:nvPicPr>
          <p:cNvPr id="4099" name="Picture 3" descr="C:\Users\Hope\Desktop\c85fb81da8961fbe851b99e7fc0cb9a8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2338" y="1449388"/>
            <a:ext cx="7354887" cy="4906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The aim of art is to represent not the outward appearance of things, but their inward significance. </a:t>
            </a:r>
            <a:r>
              <a:rPr lang="en-US" sz="2800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Arisotle</a:t>
            </a:r>
            <a:endParaRPr lang="ru-RU" sz="2800" i="1" smtClean="0">
              <a:solidFill>
                <a:schemeClr val="tx2"/>
              </a:solidFill>
            </a:endParaRPr>
          </a:p>
        </p:txBody>
      </p:sp>
      <p:pic>
        <p:nvPicPr>
          <p:cNvPr id="5123" name="Picture 5" descr="C:\Users\Hope\Desktop\ребено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2550" y="1408113"/>
            <a:ext cx="3925888" cy="4906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 picture is a poem without words. Horace</a:t>
            </a:r>
            <a:endParaRPr lang="ru-RU" i="1" dirty="0">
              <a:solidFill>
                <a:schemeClr val="tx2"/>
              </a:solidFill>
            </a:endParaRPr>
          </a:p>
        </p:txBody>
      </p:sp>
      <p:pic>
        <p:nvPicPr>
          <p:cNvPr id="6147" name="Picture 2" descr="C:\Users\Hope\Desktop\HowardBehrens03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5988" y="1492250"/>
            <a:ext cx="7312025" cy="4906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Colour idioms</a:t>
            </a:r>
            <a:endParaRPr lang="ru-RU" i="1" smtClean="0">
              <a:solidFill>
                <a:schemeClr val="tx2"/>
              </a:solidFill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Blue with cold, brown bread, black humour, black look, as white as snow, as black as coal, as red as beetroot, a red rag to the bull,  to be green with envy, to have green fingers, to show a white feather, once in a blue moon, out of the blue, to be yellow</a:t>
            </a:r>
            <a:endParaRPr lang="ru-RU" smtClean="0"/>
          </a:p>
          <a:p>
            <a:endParaRPr lang="ru-RU" smtClean="0"/>
          </a:p>
        </p:txBody>
      </p:sp>
      <p:pic>
        <p:nvPicPr>
          <p:cNvPr id="7172" name="Picture 3" descr="C:\Users\Hope\Desktop\07c459218c2f08abe9b25b76e0e12732--color-palette-generator-pink-sk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8963" y="3873500"/>
            <a:ext cx="2786062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Easel-</a:t>
            </a:r>
            <a:r>
              <a:rPr lang="ru-RU" smtClean="0"/>
              <a:t>мольберт</a:t>
            </a:r>
            <a:endParaRPr lang="en-US" smtClean="0"/>
          </a:p>
          <a:p>
            <a:r>
              <a:rPr lang="en-US" smtClean="0"/>
              <a:t>Palette-</a:t>
            </a:r>
            <a:r>
              <a:rPr lang="ru-RU" smtClean="0"/>
              <a:t>палитра</a:t>
            </a:r>
            <a:endParaRPr lang="en-US" smtClean="0"/>
          </a:p>
          <a:p>
            <a:r>
              <a:rPr lang="en-US" smtClean="0"/>
              <a:t>Hue, shade</a:t>
            </a:r>
          </a:p>
          <a:p>
            <a:r>
              <a:rPr lang="en-US" smtClean="0"/>
              <a:t>In the background </a:t>
            </a:r>
            <a:endParaRPr lang="ru-RU" smtClean="0"/>
          </a:p>
          <a:p>
            <a:r>
              <a:rPr lang="en-US" smtClean="0"/>
              <a:t>(foreground)</a:t>
            </a:r>
          </a:p>
          <a:p>
            <a:r>
              <a:rPr lang="en-US" smtClean="0"/>
              <a:t>Canvas</a:t>
            </a:r>
          </a:p>
          <a:p>
            <a:r>
              <a:rPr lang="en-US" smtClean="0"/>
              <a:t>Bright, vivid colours</a:t>
            </a:r>
            <a:r>
              <a:rPr lang="ru-RU" smtClean="0"/>
              <a:t> * </a:t>
            </a:r>
            <a:r>
              <a:rPr lang="en-US" smtClean="0"/>
              <a:t>Cold, warm colours</a:t>
            </a:r>
          </a:p>
          <a:p>
            <a:r>
              <a:rPr lang="en-US" smtClean="0"/>
              <a:t>Landscape , seascape</a:t>
            </a:r>
            <a:r>
              <a:rPr lang="ru-RU" smtClean="0"/>
              <a:t>, </a:t>
            </a:r>
            <a:r>
              <a:rPr lang="en-GB" smtClean="0"/>
              <a:t>still life-</a:t>
            </a:r>
            <a:r>
              <a:rPr lang="ru-RU" smtClean="0"/>
              <a:t>натюрморт</a:t>
            </a:r>
          </a:p>
          <a:p>
            <a:endParaRPr lang="ru-RU" smtClean="0"/>
          </a:p>
        </p:txBody>
      </p:sp>
      <p:pic>
        <p:nvPicPr>
          <p:cNvPr id="8196" name="Picture 6" descr="C:\Users\Hope\Desktop\img20180111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1088" y="1423988"/>
            <a:ext cx="4637087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19" name="Содержимое 3" descr="C:\Users\Hope\Desktop\fotolia_62771273_subscription_smal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12800" y="466725"/>
            <a:ext cx="2946400" cy="2551113"/>
          </a:xfrm>
        </p:spPr>
      </p:pic>
      <p:pic>
        <p:nvPicPr>
          <p:cNvPr id="9220" name="Picture 2" descr="C:\Users\Hope\Desktop\dcb336887e5498936a710d7baa6fb46f7215e2b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9425" y="468313"/>
            <a:ext cx="36782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3" descr="C:\Users\Hope\Desktop\24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0575" y="3298825"/>
            <a:ext cx="26860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1"/>
          <p:cNvSpPr>
            <a:spLocks noChangeArrowheads="1"/>
          </p:cNvSpPr>
          <p:nvPr/>
        </p:nvSpPr>
        <p:spPr bwMode="auto">
          <a:xfrm>
            <a:off x="4003675" y="2703513"/>
            <a:ext cx="4143375" cy="40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Imagine that these are photos from your photo album. Choose one photo to present to your friend. </a:t>
            </a:r>
            <a:endParaRPr lang="ru-RU" sz="1600">
              <a:ea typeface="Calibri" pitchFamily="34" charset="0"/>
            </a:endParaRPr>
          </a:p>
          <a:p>
            <a:pPr eaLnBrk="0" hangingPunct="0"/>
            <a:r>
              <a:rPr lang="en-US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You will have to start speaking in 1.5 minutes and will speak for not more than 2 minutes (15</a:t>
            </a:r>
            <a:r>
              <a:rPr lang="en-US" sz="1600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en-US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 sentences). In your talk remember to speak about: </a:t>
            </a:r>
            <a:endParaRPr lang="ru-RU" sz="1600"/>
          </a:p>
          <a:p>
            <a:pPr eaLnBrk="0" hangingPunct="0">
              <a:buFontTx/>
              <a:buChar char="•"/>
            </a:pPr>
            <a:r>
              <a:rPr lang="en-US" sz="1600" b="1">
                <a:latin typeface="Times New Roman" pitchFamily="18" charset="0"/>
                <a:ea typeface="Calibri" pitchFamily="34" charset="0"/>
                <a:cs typeface="Calibri" pitchFamily="34" charset="0"/>
              </a:rPr>
              <a:t>where and when the photo was taken; </a:t>
            </a:r>
            <a:endParaRPr lang="ru-RU" sz="1600"/>
          </a:p>
          <a:p>
            <a:pPr eaLnBrk="0" hangingPunct="0">
              <a:buFontTx/>
              <a:buChar char="•"/>
            </a:pPr>
            <a:r>
              <a:rPr lang="en-US" sz="1600" b="1">
                <a:latin typeface="Times New Roman" pitchFamily="18" charset="0"/>
                <a:ea typeface="Calibri" pitchFamily="34" charset="0"/>
                <a:cs typeface="Calibri" pitchFamily="34" charset="0"/>
              </a:rPr>
              <a:t>what/who is in the photo; </a:t>
            </a:r>
            <a:endParaRPr lang="ru-RU" sz="1600"/>
          </a:p>
          <a:p>
            <a:pPr eaLnBrk="0" hangingPunct="0">
              <a:buFontTx/>
              <a:buChar char="•"/>
            </a:pPr>
            <a:r>
              <a:rPr lang="en-US" sz="1600" b="1">
                <a:latin typeface="Times New Roman" pitchFamily="18" charset="0"/>
                <a:ea typeface="Calibri" pitchFamily="34" charset="0"/>
                <a:cs typeface="Calibri" pitchFamily="34" charset="0"/>
              </a:rPr>
              <a:t>what is happening ; </a:t>
            </a:r>
            <a:endParaRPr lang="ru-RU" sz="1600"/>
          </a:p>
          <a:p>
            <a:pPr eaLnBrk="0" hangingPunct="0">
              <a:buFontTx/>
              <a:buChar char="•"/>
            </a:pPr>
            <a:r>
              <a:rPr lang="en-US" sz="1600" b="1">
                <a:latin typeface="Times New Roman" pitchFamily="18" charset="0"/>
                <a:ea typeface="Calibri" pitchFamily="34" charset="0"/>
                <a:cs typeface="Calibri" pitchFamily="34" charset="0"/>
              </a:rPr>
              <a:t>why you keep the photo in your album; </a:t>
            </a:r>
            <a:endParaRPr lang="ru-RU" sz="1600"/>
          </a:p>
          <a:p>
            <a:pPr eaLnBrk="0" hangingPunct="0">
              <a:buFontTx/>
              <a:buChar char="•"/>
            </a:pPr>
            <a:r>
              <a:rPr lang="en-US" sz="1600" b="1">
                <a:latin typeface="Times New Roman" pitchFamily="18" charset="0"/>
                <a:ea typeface="Calibri" pitchFamily="34" charset="0"/>
                <a:cs typeface="Calibri" pitchFamily="34" charset="0"/>
              </a:rPr>
              <a:t>why you decided to show the picture to your friend. </a:t>
            </a:r>
            <a:endParaRPr lang="ru-RU" sz="1600"/>
          </a:p>
          <a:p>
            <a:pPr eaLnBrk="0" hangingPunct="0"/>
            <a:r>
              <a:rPr lang="en-US" sz="1600">
                <a:latin typeface="Times New Roman" pitchFamily="18" charset="0"/>
                <a:ea typeface="Calibri" pitchFamily="34" charset="0"/>
                <a:cs typeface="Calibri" pitchFamily="34" charset="0"/>
              </a:rPr>
              <a:t>You have to talk continuously, starting with: "I've chosen photo № </a:t>
            </a:r>
            <a:r>
              <a:rPr lang="en-US" sz="1600">
                <a:latin typeface="Calibri" pitchFamily="34" charset="0"/>
                <a:ea typeface="Calibri" pitchFamily="34" charset="0"/>
                <a:cs typeface="Calibri" pitchFamily="34" charset="0"/>
              </a:rPr>
              <a:t>…”</a:t>
            </a:r>
            <a:endParaRPr lang="ru-RU" sz="1600"/>
          </a:p>
          <a:p>
            <a:pPr eaLnBrk="0" hangingPunct="0"/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2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Claude Monet, Pablo Picasso, Valentin Serov, Van Gogh</a:t>
            </a:r>
            <a:r>
              <a:rPr lang="ru-RU" sz="2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GB" sz="24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Salvador Dali,</a:t>
            </a:r>
            <a:endParaRPr lang="ru-RU" sz="24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2" descr="C:\Users\Hope\Desktop\884ae65be933912430d642a7488fdd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475" y="1268413"/>
            <a:ext cx="29448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 descr="C:\Users\Hope\Desktop\DgEqjq1X0AERqHW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87750" y="1260475"/>
            <a:ext cx="2855913" cy="2481263"/>
          </a:xfrm>
        </p:spPr>
      </p:pic>
      <p:pic>
        <p:nvPicPr>
          <p:cNvPr id="10245" name="Picture 5" descr="C:\Users\Hope\Desktop\545198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1228725"/>
            <a:ext cx="216058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4" descr="C:\Users\Hope\Desktop\1af9bca01db5d456d29f8bf5bc0545b1198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7700" y="4116388"/>
            <a:ext cx="2765425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C:\Users\Hope\Desktop\9-25-2012-Russia-7997-Version-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59325" y="4124325"/>
            <a:ext cx="2998788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</TotalTime>
  <Words>341</Words>
  <Application>Microsoft Office PowerPoint</Application>
  <PresentationFormat>Экран (4:3)</PresentationFormat>
  <Paragraphs>39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Calibri</vt:lpstr>
      <vt:lpstr>Arial</vt:lpstr>
      <vt:lpstr>Calibri Light</vt:lpstr>
      <vt:lpstr>Times New Roman</vt:lpstr>
      <vt:lpstr>Office Theme</vt:lpstr>
      <vt:lpstr>Слайд 1</vt:lpstr>
      <vt:lpstr>Art is life. Life is art.</vt:lpstr>
      <vt:lpstr>There are 2 distinct languages : the verbal, which separates people , and the visual , which is understood by everybody.</vt:lpstr>
      <vt:lpstr>The aim of art is to represent not the outward appearance of things, but their inward significance. Arisotle</vt:lpstr>
      <vt:lpstr>A picture is a poem without words. Horace</vt:lpstr>
      <vt:lpstr>Colour idioms</vt:lpstr>
      <vt:lpstr>Слайд 7</vt:lpstr>
      <vt:lpstr>Слайд 8</vt:lpstr>
      <vt:lpstr>Claude Monet, Pablo Picasso, Valentin Serov, Van Gogh,Salvador Dali,</vt:lpstr>
      <vt:lpstr>Picture gallery</vt:lpstr>
      <vt:lpstr>Слайд 11</vt:lpstr>
      <vt:lpstr>Digital art</vt:lpstr>
      <vt:lpstr>The creative adult is the child who survived.</vt:lpstr>
      <vt:lpstr>Слайд 14</vt:lpstr>
      <vt:lpstr>Creativity is contagious, pass it on.  Albert Einstein</vt:lpstr>
      <vt:lpstr>Our culture, our traditions , our language are the foundation upon which we build our identity</vt:lpstr>
      <vt:lpstr>Слайд 17</vt:lpstr>
      <vt:lpstr>  There are 2 ways to live your life. One is though nothing is a miracle. The other is as though everything Is a miracle. Albert Einstein</vt:lpstr>
      <vt:lpstr>Live. Work.Create. Create art of life!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Hope</cp:lastModifiedBy>
  <cp:revision>53</cp:revision>
  <dcterms:created xsi:type="dcterms:W3CDTF">2016-11-18T14:12:19Z</dcterms:created>
  <dcterms:modified xsi:type="dcterms:W3CDTF">2022-10-10T08:11:49Z</dcterms:modified>
</cp:coreProperties>
</file>