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78" r:id="rId4"/>
    <p:sldId id="270" r:id="rId5"/>
    <p:sldId id="273" r:id="rId6"/>
    <p:sldId id="267" r:id="rId7"/>
    <p:sldId id="276" r:id="rId8"/>
    <p:sldId id="256" r:id="rId9"/>
    <p:sldId id="272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8" r:id="rId20"/>
    <p:sldId id="269" r:id="rId21"/>
    <p:sldId id="274" r:id="rId22"/>
    <p:sldId id="277" r:id="rId23"/>
    <p:sldId id="275" r:id="rId24"/>
    <p:sldId id="26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2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570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86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57C3A-387D-4A03-9182-66EFEA614D2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93C5CD-2EA6-41FC-B008-7BA969F4D80E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437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F1D860-1BA8-456B-9E56-BF9CB21FBF8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37A64F-2A00-42E4-89EE-77B1D6903D42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339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9C64B1-E2FF-4B93-8695-2FE23069B3C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AB13B1-4915-4F96-8996-749EA4C8BA12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366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7E8844-5661-4BCA-8CD1-2A4B00D7949C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5676E8-32A8-45AB-9F21-98A8DB5FA672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355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CDB08C-8D90-40A4-AA04-4DB7415D95A8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72D29-E7A2-4C5E-8B95-C0EEC6581C7A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198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76B44-84AC-4715-8E3E-EE9A716CDE4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16A128-13B3-4852-9BE0-C49A194EEC9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968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342FB-FE0F-4C69-AE41-A4777723547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830478-FA68-42AD-9B3E-03C993370BD9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277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96781-1866-4933-86EB-A7B92F11A6D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B41939-912C-4E2B-854A-400918F96051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80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5293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E3BC8E-AFD4-4EC7-A0F2-4C8E448D236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2BF25A-1354-4EDC-8FAE-14748AED1C93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285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E3EA23-987C-4F36-8DE4-1C87B9324400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2CE9-49F1-4E81-BB0C-AC81088A8389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918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1C5D1A-76F7-4B7B-AE75-0946A8543A0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3CDFB3-C5B9-4803-88D6-93EFFC714AD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438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157C3A-387D-4A03-9182-66EFEA614D2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B93C5CD-2EA6-41FC-B008-7BA969F4D80E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8737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F1D860-1BA8-456B-9E56-BF9CB21FBF8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37A64F-2A00-42E4-89EE-77B1D6903D42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685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9C64B1-E2FF-4B93-8695-2FE23069B3C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AB13B1-4915-4F96-8996-749EA4C8BA12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6530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7E8844-5661-4BCA-8CD1-2A4B00D7949C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5676E8-32A8-45AB-9F21-98A8DB5FA672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7617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CDB08C-8D90-40A4-AA04-4DB7415D95A8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E72D29-E7A2-4C5E-8B95-C0EEC6581C7A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205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76B44-84AC-4715-8E3E-EE9A716CDE42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16A128-13B3-4852-9BE0-C49A194EEC9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145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A342FB-FE0F-4C69-AE41-A4777723547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830478-FA68-42AD-9B3E-03C993370BD9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42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7903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296781-1866-4933-86EB-A7B92F11A6D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B41939-912C-4E2B-854A-400918F96051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2371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E3BC8E-AFD4-4EC7-A0F2-4C8E448D236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2BF25A-1354-4EDC-8FAE-14748AED1C93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9781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E3EA23-987C-4F36-8DE4-1C87B9324400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B22CE9-49F1-4E81-BB0C-AC81088A8389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6276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1C5D1A-76F7-4B7B-AE75-0946A8543A0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3CDFB3-C5B9-4803-88D6-93EFFC714AD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50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454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778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07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271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144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576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B3A3A-AB76-4DA0-ADDF-5CBC36D61DF1}" type="datetimeFigureOut">
              <a:rPr lang="ru-RU" smtClean="0"/>
              <a:pPr/>
              <a:t>28.04.2022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94882-78C6-4577-BD3A-DEBBCB108F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041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45F40F-A6B4-4D37-9698-D66FB1A6CA9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90FDDE-186E-4F96-B9EF-AC9A9456EBE4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57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45F40F-A6B4-4D37-9698-D66FB1A6CA9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28.04.2022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90FDDE-186E-4F96-B9EF-AC9A9456EBE4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72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&#1055;&#1088;&#1080;&#1083;&#1086;&#1078;&#1077;&#1085;&#1080;&#1077;%201.avi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Интегрированный урок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(английский язык, биология)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Человек – Дитя природы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725144"/>
            <a:ext cx="4496544" cy="17526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/>
              <a:t>Выполнили: учитель английского языка высшей квалификационной категории Павлова И. П., учитель биологии высшей квалификационной категории Малыхина Н. 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68065" y="6454776"/>
            <a:ext cx="3963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МБОУ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Гимназия №1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г. Менделеевск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58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Soil pollution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A6qjPaXd9f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8750"/>
            <a:ext cx="914400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498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lPvrSEJxO1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2724"/>
            <a:ext cx="4574379" cy="443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Wi_bGjrUw2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156" y="1648482"/>
            <a:ext cx="4551187" cy="444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149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zUj4-v3fvJ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452653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ovD1QkX4tI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832" y="1772816"/>
            <a:ext cx="460316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779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Q1IYX142N0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" y="980728"/>
            <a:ext cx="9117601" cy="529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62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5rqtYYreT4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25390"/>
            <a:ext cx="8450635" cy="544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86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Water pollution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F56EDF4-DC10-174A-9947-33D135D869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8229600" cy="410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100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Destruction of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Wildlife 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and the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Beauty </a:t>
            </a:r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of the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Countryside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19BA91D-601A-9343-98C0-D46E165ADB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04864"/>
            <a:ext cx="751021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838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Noise from cars, buses, planes, railways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pic>
        <p:nvPicPr>
          <p:cNvPr id="4" name="Picture 2" descr="https://sun1-2.userapi.com/c840629/v840629447/6f200/jg6sQxFUsw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3813653" cy="2592287"/>
          </a:xfrm>
          <a:prstGeom prst="rect">
            <a:avLst/>
          </a:prstGeom>
          <a:noFill/>
        </p:spPr>
      </p:pic>
      <p:pic>
        <p:nvPicPr>
          <p:cNvPr id="5" name="Picture 4" descr="https://pp.userapi.com/c824501/v824501447/108760/41OGFuONK_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3842144" cy="2520280"/>
          </a:xfrm>
          <a:prstGeom prst="rect">
            <a:avLst/>
          </a:prstGeom>
          <a:noFill/>
        </p:spPr>
      </p:pic>
      <p:pic>
        <p:nvPicPr>
          <p:cNvPr id="6" name="Picture 6" descr="https://pp.userapi.com/c840130/v840130447/8dc18/B5vuysu3ua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149080"/>
            <a:ext cx="3816424" cy="2520280"/>
          </a:xfrm>
          <a:prstGeom prst="rect">
            <a:avLst/>
          </a:prstGeom>
          <a:noFill/>
        </p:spPr>
      </p:pic>
      <p:pic>
        <p:nvPicPr>
          <p:cNvPr id="7" name="Picture 8" descr="https://pp.userapi.com/c834103/v834103447/1056fd/r9QSggDbs8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149080"/>
            <a:ext cx="3888432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Nuclear pollution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pic>
        <p:nvPicPr>
          <p:cNvPr id="4" name="Picture 2" descr="http://images.wisegeek.com/power-plant-with-smoke-and-pollutio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888432" cy="2808312"/>
          </a:xfrm>
          <a:prstGeom prst="rect">
            <a:avLst/>
          </a:prstGeom>
          <a:noFill/>
        </p:spPr>
      </p:pic>
      <p:pic>
        <p:nvPicPr>
          <p:cNvPr id="5" name="Picture 4" descr="http://www.greenpeace.org/usa/wp-content/uploads/2015/06/Southern-Company-Scherer-Georgia-Power-coal-pla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6792"/>
            <a:ext cx="4104455" cy="2664296"/>
          </a:xfrm>
          <a:prstGeom prst="rect">
            <a:avLst/>
          </a:prstGeom>
          <a:noFill/>
        </p:spPr>
      </p:pic>
      <p:pic>
        <p:nvPicPr>
          <p:cNvPr id="6" name="Picture 6" descr="http://wwportal.com/data/uploads/2013/11/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437112"/>
            <a:ext cx="4032448" cy="2263701"/>
          </a:xfrm>
          <a:prstGeom prst="rect">
            <a:avLst/>
          </a:prstGeom>
          <a:noFill/>
        </p:spPr>
      </p:pic>
      <p:pic>
        <p:nvPicPr>
          <p:cNvPr id="7" name="Picture 8" descr="http://polit.ru/media/photolib/2013/01/24/nuke_explosion_13590123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409728"/>
            <a:ext cx="4032448" cy="2187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Гимназия\Desktop\svalka-pic4_zoom-1000x1000-27191_c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356992"/>
            <a:ext cx="5004048" cy="3501008"/>
          </a:xfrm>
          <a:prstGeom prst="rect">
            <a:avLst/>
          </a:prstGeom>
          <a:noFill/>
        </p:spPr>
      </p:pic>
      <p:pic>
        <p:nvPicPr>
          <p:cNvPr id="1027" name="Picture 3" descr="C:\Users\Гимназия\Desktop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93" y="3429000"/>
            <a:ext cx="4643407" cy="3429000"/>
          </a:xfrm>
          <a:prstGeom prst="rect">
            <a:avLst/>
          </a:prstGeom>
          <a:noFill/>
        </p:spPr>
      </p:pic>
      <p:pic>
        <p:nvPicPr>
          <p:cNvPr id="1029" name="Picture 5" descr="C:\Users\Гимназия\Desktop\vodnie_resursi_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010436" cy="3356992"/>
          </a:xfrm>
          <a:prstGeom prst="rect">
            <a:avLst/>
          </a:prstGeom>
          <a:noFill/>
        </p:spPr>
      </p:pic>
      <p:pic>
        <p:nvPicPr>
          <p:cNvPr id="1030" name="Picture 6" descr="C:\Users\Гимназия\Desktop\promishlennoe_zagryaznenie-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5589240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3645"/>
            <a:ext cx="8064896" cy="3744416"/>
          </a:xfrm>
        </p:spPr>
        <p:txBody>
          <a:bodyPr>
            <a:noAutofit/>
          </a:bodyPr>
          <a:lstStyle/>
          <a:p>
            <a:pPr algn="l"/>
            <a:r>
              <a:rPr lang="ru-RU" sz="1900" b="1" dirty="0">
                <a:solidFill>
                  <a:srgbClr val="0070C0"/>
                </a:solidFill>
              </a:rPr>
              <a:t>Цели:</a:t>
            </a:r>
            <a:endParaRPr lang="ru-RU" sz="1900" dirty="0">
              <a:solidFill>
                <a:srgbClr val="0070C0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rgbClr val="0070C0"/>
                </a:solidFill>
              </a:rPr>
              <a:t> </a:t>
            </a:r>
            <a:r>
              <a:rPr lang="ru-RU" sz="1600" dirty="0">
                <a:solidFill>
                  <a:srgbClr val="0070C0"/>
                </a:solidFill>
              </a:rPr>
              <a:t>формирование целостного представления о мире, об общих проблемах, стоящих перед человечеством в </a:t>
            </a:r>
            <a:r>
              <a:rPr lang="ru-RU" sz="1600" dirty="0" smtClean="0">
                <a:solidFill>
                  <a:srgbClr val="0070C0"/>
                </a:solidFill>
              </a:rPr>
              <a:t>XXI</a:t>
            </a:r>
            <a:r>
              <a:rPr lang="en-US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smtClean="0">
                <a:solidFill>
                  <a:srgbClr val="0070C0"/>
                </a:solidFill>
              </a:rPr>
              <a:t>веке</a:t>
            </a:r>
            <a:r>
              <a:rPr lang="ru-RU" sz="1600" dirty="0">
                <a:solidFill>
                  <a:srgbClr val="0070C0"/>
                </a:solidFill>
              </a:rPr>
              <a:t>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систематизация и обобщение знания учащихся по теме, развитие монологической речи учащихся с использованием новых выражений,</a:t>
            </a:r>
          </a:p>
          <a:p>
            <a:pPr algn="l"/>
            <a:r>
              <a:rPr lang="ru-RU" sz="1900" b="1" i="1" dirty="0">
                <a:solidFill>
                  <a:srgbClr val="0070C0"/>
                </a:solidFill>
              </a:rPr>
              <a:t>Образовательные </a:t>
            </a:r>
            <a:r>
              <a:rPr lang="ru-RU" sz="1900" b="1" i="1" dirty="0" smtClean="0">
                <a:solidFill>
                  <a:srgbClr val="0070C0"/>
                </a:solidFill>
              </a:rPr>
              <a:t>задачи</a:t>
            </a:r>
            <a:r>
              <a:rPr lang="en-US" sz="1900" b="1" i="1" dirty="0" smtClean="0">
                <a:solidFill>
                  <a:srgbClr val="0070C0"/>
                </a:solidFill>
              </a:rPr>
              <a:t>:</a:t>
            </a:r>
            <a:endParaRPr lang="ru-RU" sz="1900" dirty="0">
              <a:solidFill>
                <a:srgbClr val="0070C0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обобщить знания об основных экологических проблемах человечества, закрепить умение самостоятельно решать новую задачу (проблему) на основе ранее полученных знаний. (познавательные и регулятивные УУД)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расширить кругозор по теме;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формировать лексико-грамматические навыки в </a:t>
            </a:r>
            <a:r>
              <a:rPr lang="ru-RU" sz="1600" smtClean="0">
                <a:solidFill>
                  <a:srgbClr val="0070C0"/>
                </a:solidFill>
              </a:rPr>
              <a:t>форматеОГЭ</a:t>
            </a:r>
            <a:r>
              <a:rPr lang="ru-RU" sz="1600" dirty="0" smtClean="0">
                <a:solidFill>
                  <a:srgbClr val="0070C0"/>
                </a:solidFill>
              </a:rPr>
              <a:t>\ </a:t>
            </a:r>
            <a:r>
              <a:rPr lang="ru-RU" sz="1600" dirty="0">
                <a:solidFill>
                  <a:srgbClr val="0070C0"/>
                </a:solidFill>
              </a:rPr>
              <a:t>ЕГЭ;</a:t>
            </a:r>
          </a:p>
          <a:p>
            <a:pPr algn="l"/>
            <a:r>
              <a:rPr lang="ru-RU" sz="1900" b="1" i="1" dirty="0">
                <a:solidFill>
                  <a:srgbClr val="0070C0"/>
                </a:solidFill>
              </a:rPr>
              <a:t>Воспитательные </a:t>
            </a:r>
            <a:r>
              <a:rPr lang="ru-RU" sz="1900" b="1" i="1" dirty="0" smtClean="0">
                <a:solidFill>
                  <a:srgbClr val="0070C0"/>
                </a:solidFill>
              </a:rPr>
              <a:t>задачи</a:t>
            </a:r>
            <a:r>
              <a:rPr lang="en-US" sz="1900" b="1" i="1" dirty="0" smtClean="0">
                <a:solidFill>
                  <a:srgbClr val="0070C0"/>
                </a:solidFill>
              </a:rPr>
              <a:t>:</a:t>
            </a:r>
            <a:endParaRPr lang="ru-RU" sz="1900" dirty="0">
              <a:solidFill>
                <a:srgbClr val="0070C0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поддерживать дух толерантности, принимая другие точки зрения;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формировать уважительное отношение к природе, бережливости; осознание роли человека во взаимодействии с природой;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формировать способность осознать экологические проблемы и желание помочь природе;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поддерживать других и быть к ним благожелательными(личностные, коммуникативные УУД).</a:t>
            </a:r>
          </a:p>
          <a:p>
            <a:pPr algn="l"/>
            <a:r>
              <a:rPr lang="ru-RU" sz="1900" b="1" i="1" dirty="0">
                <a:solidFill>
                  <a:srgbClr val="0070C0"/>
                </a:solidFill>
              </a:rPr>
              <a:t>Развивающие </a:t>
            </a:r>
            <a:r>
              <a:rPr lang="ru-RU" sz="1900" b="1" i="1" dirty="0" smtClean="0">
                <a:solidFill>
                  <a:srgbClr val="0070C0"/>
                </a:solidFill>
              </a:rPr>
              <a:t>задачи</a:t>
            </a:r>
            <a:r>
              <a:rPr lang="en-US" sz="1900" b="1" i="1" dirty="0" smtClean="0">
                <a:solidFill>
                  <a:srgbClr val="0070C0"/>
                </a:solidFill>
              </a:rPr>
              <a:t>:</a:t>
            </a:r>
            <a:endParaRPr lang="ru-RU" sz="1900" dirty="0">
              <a:solidFill>
                <a:srgbClr val="0070C0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способствовать развитию аналитического, критического, латерального мышления, через использования проблемных ситуаций(познавательные УУД);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70C0"/>
                </a:solidFill>
              </a:rPr>
              <a:t>развивать умение работать в группе</a:t>
            </a:r>
          </a:p>
          <a:p>
            <a:pPr algn="l">
              <a:buFontTx/>
              <a:buChar char="-"/>
            </a:pPr>
            <a:endParaRPr lang="ru-RU" sz="19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8342" y="260648"/>
            <a:ext cx="8401185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What can we do to improve the ecological situation?</a:t>
            </a:r>
            <a:endParaRPr kumimoji="0" lang="ru-RU" sz="4000" b="1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4035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25" y="765175"/>
            <a:ext cx="257175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55763"/>
            <a:ext cx="1846263" cy="249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500438"/>
            <a:ext cx="28575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675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Гимназия\Desktop\Сертификаты\FullSizeRender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7772400" cy="504056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HUG THE EARTH</a:t>
            </a:r>
            <a:r>
              <a:rPr lang="en-US" sz="2700" dirty="0" smtClean="0">
                <a:latin typeface="+mn-lt"/>
              </a:rPr>
              <a:t/>
            </a:r>
            <a:br>
              <a:rPr lang="en-US" sz="2700" dirty="0" smtClean="0"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Walking along feeling free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Feeling the Earth here with me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And I love her. She loves me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I hug the Earth, the Earth hugs me.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She's our friend,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We'd like to be together forever.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The Earth is our garden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It's a beautiful place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For all living creatures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For all the human race,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Helping Mother Earth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We can peacefully roam,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We all deserve a place </a:t>
            </a:r>
            <a:b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We can call our home.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  </a:t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dirty="0" smtClean="0">
                <a:latin typeface="+mn-lt"/>
              </a:rPr>
              <a:t>                 </a:t>
            </a:r>
            <a:r>
              <a:rPr lang="en-GB" sz="2700" i="1" dirty="0" smtClean="0">
                <a:solidFill>
                  <a:schemeClr val="tx2">
                    <a:lumMod val="50000"/>
                  </a:schemeClr>
                </a:solidFill>
              </a:rPr>
              <a:t>By </a:t>
            </a:r>
            <a:r>
              <a:rPr lang="en-GB" sz="2700" i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Lorraine </a:t>
            </a:r>
            <a:r>
              <a:rPr lang="en-GB" sz="2700" i="1" dirty="0" err="1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Bayes</a:t>
            </a:r>
            <a:r>
              <a:rPr lang="en-US" sz="2700" dirty="0" smtClean="0">
                <a:latin typeface="+mn-lt"/>
              </a:rPr>
              <a:t/>
            </a:r>
            <a:br>
              <a:rPr lang="en-US" sz="2700" dirty="0" smtClean="0">
                <a:latin typeface="+mn-lt"/>
              </a:rPr>
            </a:br>
            <a:endParaRPr lang="ru-RU" sz="27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Гимназия\Desktop\krasivye_photo_prirody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527976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MAN- THE CHILD OF NATURE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67292" y="5934670"/>
            <a:ext cx="48892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“The </a:t>
            </a:r>
            <a:r>
              <a:rPr lang="en-US" b="1" i="1" dirty="0">
                <a:solidFill>
                  <a:schemeClr val="bg1"/>
                </a:solidFill>
              </a:rPr>
              <a:t>nation that destroys its soil, destroys itself</a:t>
            </a:r>
            <a:r>
              <a:rPr lang="en-US" b="1" i="1" dirty="0" smtClean="0">
                <a:solidFill>
                  <a:schemeClr val="bg1"/>
                </a:solidFill>
              </a:rPr>
              <a:t>.”</a:t>
            </a:r>
            <a:r>
              <a:rPr lang="en-US" b="1" i="1" dirty="0">
                <a:solidFill>
                  <a:schemeClr val="bg1"/>
                </a:solidFill>
              </a:rPr>
              <a:t/>
            </a:r>
            <a:br>
              <a:rPr lang="en-US" b="1" i="1" dirty="0">
                <a:solidFill>
                  <a:schemeClr val="bg1"/>
                </a:solidFill>
              </a:rPr>
            </a:br>
            <a:r>
              <a:rPr lang="en-US" i="1" dirty="0">
                <a:solidFill>
                  <a:schemeClr val="bg1"/>
                </a:solidFill>
              </a:rPr>
              <a:t>Franklin D. Roosevelt.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4700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«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The Protection of Nature Means the Protection of our Motherland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99784" y="5649044"/>
            <a:ext cx="1144216" cy="12089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Гимназия\Desktop\OCfahWz83X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76825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771775"/>
            <a:ext cx="4067175" cy="413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Прямоугольник 3"/>
          <p:cNvSpPr>
            <a:spLocks noChangeArrowheads="1"/>
          </p:cNvSpPr>
          <p:nvPr/>
        </p:nvSpPr>
        <p:spPr bwMode="auto">
          <a:xfrm>
            <a:off x="5189889" y="692696"/>
            <a:ext cx="388778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6" action="ppaction://hlinkfile"/>
              </a:rPr>
              <a:t>The Earth Song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6" action="ppaction://hlinkfile"/>
              </a:rPr>
              <a:t>by Michael Jackson</a:t>
            </a:r>
            <a:endParaRPr kumimoji="0" lang="ru-RU" altLang="ru-RU" sz="3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870551" y="-14716"/>
            <a:ext cx="377026" cy="1015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10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2819400"/>
            <a:ext cx="50863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иложение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5576" y="5457551"/>
            <a:ext cx="950566" cy="95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09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3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134437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Шестиугольник 4"/>
          <p:cNvSpPr/>
          <p:nvPr/>
        </p:nvSpPr>
        <p:spPr>
          <a:xfrm>
            <a:off x="2902242" y="2243436"/>
            <a:ext cx="3225793" cy="2267806"/>
          </a:xfrm>
          <a:prstGeom prst="hex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cological problems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6750" y="799425"/>
            <a:ext cx="2709726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ater pollution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169389" y="159434"/>
            <a:ext cx="2691501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oil pollution 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213081" y="799425"/>
            <a:ext cx="2662183" cy="1539583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Air pollution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7504" y="2747540"/>
            <a:ext cx="2587058" cy="151216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uclear pollution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280032" y="2716224"/>
            <a:ext cx="2662183" cy="15434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hortage of natural resources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98345" y="4791161"/>
            <a:ext cx="3005037" cy="17139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Noise from cars, buses, planes, railways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966476" y="5146909"/>
            <a:ext cx="2873602" cy="17067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Population growth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703408" y="4745503"/>
            <a:ext cx="3171856" cy="180526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estruction of wildlife and the beauty of the countryside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1" name="Стрелка вверх 20"/>
          <p:cNvSpPr/>
          <p:nvPr/>
        </p:nvSpPr>
        <p:spPr>
          <a:xfrm rot="18855268">
            <a:off x="2816385" y="2111410"/>
            <a:ext cx="169748" cy="6872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верх 22"/>
          <p:cNvSpPr/>
          <p:nvPr/>
        </p:nvSpPr>
        <p:spPr>
          <a:xfrm rot="14517518">
            <a:off x="2859613" y="4363017"/>
            <a:ext cx="190665" cy="6872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верх 23"/>
          <p:cNvSpPr/>
          <p:nvPr/>
        </p:nvSpPr>
        <p:spPr>
          <a:xfrm rot="4134265">
            <a:off x="6045393" y="3521374"/>
            <a:ext cx="192378" cy="48441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верх 24"/>
          <p:cNvSpPr/>
          <p:nvPr/>
        </p:nvSpPr>
        <p:spPr>
          <a:xfrm rot="17176245">
            <a:off x="2754730" y="3595273"/>
            <a:ext cx="186711" cy="4835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верх 25"/>
          <p:cNvSpPr/>
          <p:nvPr/>
        </p:nvSpPr>
        <p:spPr>
          <a:xfrm rot="2840788">
            <a:off x="5997303" y="2009294"/>
            <a:ext cx="154708" cy="63035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верх 26"/>
          <p:cNvSpPr/>
          <p:nvPr/>
        </p:nvSpPr>
        <p:spPr>
          <a:xfrm rot="8287927">
            <a:off x="5798906" y="4460412"/>
            <a:ext cx="211335" cy="62270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верх 31"/>
          <p:cNvSpPr/>
          <p:nvPr/>
        </p:nvSpPr>
        <p:spPr>
          <a:xfrm rot="10800000">
            <a:off x="4355976" y="4581128"/>
            <a:ext cx="144015" cy="5775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верх 21"/>
          <p:cNvSpPr/>
          <p:nvPr/>
        </p:nvSpPr>
        <p:spPr>
          <a:xfrm>
            <a:off x="4355976" y="1700808"/>
            <a:ext cx="144016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6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>
            <a:off x="11556776" y="2204864"/>
            <a:ext cx="792088" cy="2434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48664" y="422108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915816" y="0"/>
            <a:ext cx="3240360" cy="1440160"/>
          </a:xfrm>
          <a:prstGeom prst="triangle">
            <a:avLst>
              <a:gd name="adj" fmla="val 5043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Ecological</a:t>
            </a:r>
            <a:b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problems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1484784"/>
            <a:ext cx="45719" cy="41764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8" idx="0"/>
          </p:cNvCxnSpPr>
          <p:nvPr/>
        </p:nvCxnSpPr>
        <p:spPr>
          <a:xfrm flipH="1">
            <a:off x="2411760" y="1484784"/>
            <a:ext cx="2111092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19935902">
            <a:off x="2345938" y="1572183"/>
            <a:ext cx="197799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Soil pollution 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2555776" y="1916832"/>
            <a:ext cx="1944216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2555776" y="2492896"/>
            <a:ext cx="1944216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555776" y="3068960"/>
            <a:ext cx="1944216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2555776" y="3573016"/>
            <a:ext cx="1944216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2627784" y="4077072"/>
            <a:ext cx="187220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2699792" y="4581128"/>
            <a:ext cx="180020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2699792" y="5013176"/>
            <a:ext cx="180020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rot="19965349">
            <a:off x="2557499" y="2125852"/>
            <a:ext cx="151676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Air pollution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 rot="20074924">
            <a:off x="1327163" y="2773486"/>
            <a:ext cx="331475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Shortage of natural resources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 rot="20139760">
            <a:off x="1938309" y="3140454"/>
            <a:ext cx="2548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Destruction of wildlife</a:t>
            </a:r>
            <a:endParaRPr lang="ru-RU" sz="2000" dirty="0"/>
          </a:p>
        </p:txBody>
      </p:sp>
      <p:sp>
        <p:nvSpPr>
          <p:cNvPr id="45" name="TextBox 44"/>
          <p:cNvSpPr txBox="1"/>
          <p:nvPr/>
        </p:nvSpPr>
        <p:spPr>
          <a:xfrm rot="20276938">
            <a:off x="2387625" y="3594848"/>
            <a:ext cx="216623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Population growth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 rot="20138290">
            <a:off x="2540294" y="4115955"/>
            <a:ext cx="17245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Noise from cars 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 rot="20144401">
            <a:off x="2461172" y="4680511"/>
            <a:ext cx="203132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Nuclear pollution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 rot="19980655">
            <a:off x="2758375" y="5109792"/>
            <a:ext cx="16910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Water pollution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  <p:cxnSp>
        <p:nvCxnSpPr>
          <p:cNvPr id="51" name="Прямая соединительная линия 50"/>
          <p:cNvCxnSpPr>
            <a:stCxn id="8" idx="0"/>
          </p:cNvCxnSpPr>
          <p:nvPr/>
        </p:nvCxnSpPr>
        <p:spPr>
          <a:xfrm>
            <a:off x="4522852" y="1484784"/>
            <a:ext cx="220938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4499992" y="2492896"/>
            <a:ext cx="220938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499992" y="3068960"/>
            <a:ext cx="220938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4499992" y="3573016"/>
            <a:ext cx="220938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4499992" y="4077072"/>
            <a:ext cx="220938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4499992" y="4581128"/>
            <a:ext cx="220938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572000" y="5013176"/>
            <a:ext cx="220938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4499992" y="1916832"/>
            <a:ext cx="2209388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Равнобедренный треугольник 60"/>
          <p:cNvSpPr/>
          <p:nvPr/>
        </p:nvSpPr>
        <p:spPr>
          <a:xfrm>
            <a:off x="3203848" y="5661248"/>
            <a:ext cx="2592288" cy="936104"/>
          </a:xfrm>
          <a:prstGeom prst="triangle">
            <a:avLst>
              <a:gd name="adj" fmla="val 5168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Results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260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Air pollution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dirty="0"/>
          </a:p>
        </p:txBody>
      </p:sp>
      <p:pic>
        <p:nvPicPr>
          <p:cNvPr id="1026" name="Picture 2" descr="C:\Users\USER\Desktop\5347815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85610"/>
            <a:ext cx="4677407" cy="248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ad24057d6a43485e3de8289414c6cf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408" y="1085610"/>
            <a:ext cx="4466593" cy="248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nx960x64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7642"/>
            <a:ext cx="4677407" cy="328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001-565654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407" y="3573016"/>
            <a:ext cx="446659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02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Shortage of 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Natural Resources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1574432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42" y="1205462"/>
            <a:ext cx="5528433" cy="268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5271069_stock-photo-shortage-of-oil-resources---elements-of-this-image-furnished-b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64" y="3848213"/>
            <a:ext cx="4767452" cy="300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48212"/>
            <a:ext cx="4640311" cy="2985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54_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3" t="4811" r="3513" b="-4811"/>
          <a:stretch/>
        </p:blipFill>
        <p:spPr bwMode="auto">
          <a:xfrm>
            <a:off x="5476997" y="1205462"/>
            <a:ext cx="3628175" cy="281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17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323</Words>
  <Application>Microsoft Office PowerPoint</Application>
  <PresentationFormat>Экран (4:3)</PresentationFormat>
  <Paragraphs>52</Paragraphs>
  <Slides>22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1_Тема Office</vt:lpstr>
      <vt:lpstr>2_Тема Office</vt:lpstr>
      <vt:lpstr>Интегрированный урок  (английский язык, биология) “Человек – Дитя природы”</vt:lpstr>
      <vt:lpstr>Презентация PowerPoint</vt:lpstr>
      <vt:lpstr>MAN- THE CHILD OF NATURE</vt:lpstr>
      <vt:lpstr>«The Protection of Nature Means the Protection of our Motherland»</vt:lpstr>
      <vt:lpstr>Презентация PowerPoint</vt:lpstr>
      <vt:lpstr>Презентация PowerPoint</vt:lpstr>
      <vt:lpstr>Презентация PowerPoint</vt:lpstr>
      <vt:lpstr>Air pollution </vt:lpstr>
      <vt:lpstr>Shortage of Natural Resources</vt:lpstr>
      <vt:lpstr>Soil pollution  </vt:lpstr>
      <vt:lpstr>Презентация PowerPoint</vt:lpstr>
      <vt:lpstr>Презентация PowerPoint</vt:lpstr>
      <vt:lpstr>Презентация PowerPoint</vt:lpstr>
      <vt:lpstr>Презентация PowerPoint</vt:lpstr>
      <vt:lpstr>Water pollution </vt:lpstr>
      <vt:lpstr>Destruction of Wildlife and the Beauty of the Countryside </vt:lpstr>
      <vt:lpstr>Noise from cars, buses, planes, railways  </vt:lpstr>
      <vt:lpstr>Nuclear pollution </vt:lpstr>
      <vt:lpstr>Презентация PowerPoint</vt:lpstr>
      <vt:lpstr>Презентация PowerPoint</vt:lpstr>
      <vt:lpstr>Презентация PowerPoint</vt:lpstr>
      <vt:lpstr>HUG THE EARTH Walking along feeling free  Feeling the Earth here with me  And I love her. She loves me  I hug the Earth, the Earth hugs me.  She's our friend,  We'd like to be together forever.  The Earth is our garden  It's a beautiful place  For all living creatures  For all the human race,  Helping Mother Earth  We can peacefully roam,  We all deserve a place  We can call our home.                    By Lorraine Bayes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25</cp:revision>
  <dcterms:created xsi:type="dcterms:W3CDTF">2018-04-08T06:16:36Z</dcterms:created>
  <dcterms:modified xsi:type="dcterms:W3CDTF">2022-04-28T11:45:21Z</dcterms:modified>
</cp:coreProperties>
</file>