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5" r:id="rId8"/>
    <p:sldId id="276" r:id="rId9"/>
    <p:sldId id="292" r:id="rId10"/>
    <p:sldId id="266" r:id="rId11"/>
    <p:sldId id="274" r:id="rId12"/>
    <p:sldId id="273" r:id="rId13"/>
    <p:sldId id="293" r:id="rId14"/>
    <p:sldId id="263" r:id="rId15"/>
    <p:sldId id="296" r:id="rId16"/>
    <p:sldId id="277" r:id="rId17"/>
    <p:sldId id="278" r:id="rId18"/>
    <p:sldId id="264" r:id="rId19"/>
    <p:sldId id="267" r:id="rId20"/>
    <p:sldId id="283" r:id="rId21"/>
    <p:sldId id="282" r:id="rId22"/>
    <p:sldId id="280" r:id="rId23"/>
    <p:sldId id="294" r:id="rId24"/>
    <p:sldId id="268" r:id="rId25"/>
    <p:sldId id="284" r:id="rId26"/>
    <p:sldId id="269" r:id="rId27"/>
    <p:sldId id="285" r:id="rId28"/>
    <p:sldId id="270" r:id="rId29"/>
    <p:sldId id="287" r:id="rId30"/>
    <p:sldId id="289" r:id="rId31"/>
    <p:sldId id="271" r:id="rId32"/>
    <p:sldId id="291" r:id="rId33"/>
    <p:sldId id="290" r:id="rId34"/>
    <p:sldId id="288" r:id="rId35"/>
    <p:sldId id="272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133B"/>
    <a:srgbClr val="FF9966"/>
    <a:srgbClr val="FFCC00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71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4933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8756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3373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6443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96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55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089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1169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010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4868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5587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9D6BF-D263-4201-9B86-B7987F1D8E6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7F3A3-F1B7-459C-B6FF-42FEFA2CA5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8766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bs.twimg.com/media/CGXnv5eVIAAFzf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871"/>
            <a:ext cx="121920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88259"/>
            <a:ext cx="12192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МКДОУ Бутурлиновский детский сад № 5</a:t>
            </a:r>
          </a:p>
          <a:p>
            <a:pPr algn="ctr"/>
            <a:endParaRPr lang="ru-RU" sz="44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Первая младшая группа</a:t>
            </a:r>
            <a:endParaRPr lang="ru-RU" sz="4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082" y="2528047"/>
            <a:ext cx="117258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Comic Sans MS" panose="030F0702030302020204" pitchFamily="66" charset="0"/>
              </a:rPr>
              <a:t>Отчёт воспитателя </a:t>
            </a:r>
            <a:r>
              <a:rPr lang="ru-RU" sz="4800" b="1" dirty="0" smtClean="0">
                <a:latin typeface="Comic Sans MS" panose="030F0702030302020204" pitchFamily="66" charset="0"/>
              </a:rPr>
              <a:t>о проделанной работе </a:t>
            </a:r>
          </a:p>
          <a:p>
            <a:pPr algn="ctr"/>
            <a:r>
              <a:rPr lang="ru-RU" sz="4800" b="1" dirty="0" smtClean="0">
                <a:latin typeface="Comic Sans MS" panose="030F0702030302020204" pitchFamily="66" charset="0"/>
              </a:rPr>
              <a:t>за 2020 – 2021 г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976" y="5403049"/>
            <a:ext cx="109100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CF133B"/>
                </a:solidFill>
                <a:latin typeface="Comic Sans MS" panose="030F0702030302020204" pitchFamily="66" charset="0"/>
              </a:rPr>
              <a:t>Воспитатель:</a:t>
            </a:r>
          </a:p>
          <a:p>
            <a:r>
              <a:rPr lang="ru-RU" sz="3200" b="1" dirty="0" smtClean="0">
                <a:solidFill>
                  <a:srgbClr val="CF133B"/>
                </a:solidFill>
                <a:latin typeface="Comic Sans MS" panose="030F0702030302020204" pitchFamily="66" charset="0"/>
              </a:rPr>
              <a:t>                          Романова Галина Николаевна</a:t>
            </a:r>
            <a:endParaRPr lang="ru-RU" sz="3200" b="1" dirty="0">
              <a:solidFill>
                <a:srgbClr val="CF133B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18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13444"/>
            <a:ext cx="12532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Следующая образовательная область </a:t>
            </a:r>
            <a:r>
              <a:rPr lang="ru-RU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  «</a:t>
            </a: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Познавательное развитие»</a:t>
            </a:r>
          </a:p>
        </p:txBody>
      </p:sp>
      <p:pic>
        <p:nvPicPr>
          <p:cNvPr id="5" name="Рисунок 4" descr="D:\Inet\Collage_20210110_2013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59" y="1388586"/>
            <a:ext cx="5983941" cy="5066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549949"/>
            <a:ext cx="6324364" cy="474327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xmlns="" val="131243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5886" y="537883"/>
            <a:ext cx="7055224" cy="529141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784" y="396688"/>
            <a:ext cx="4523254" cy="6031005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420701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9518" y="365758"/>
            <a:ext cx="7379512" cy="543869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387492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музло\фото призентация\20210527_0917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196" y="239281"/>
            <a:ext cx="4204531" cy="348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узло\фото призентация\20210528_154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426" y="1544652"/>
            <a:ext cx="3631965" cy="376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музло\фото призентация\20210528_1546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0036" y="2965392"/>
            <a:ext cx="3304374" cy="340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157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2729" y="255494"/>
            <a:ext cx="118692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Ознакомление с миром природы осуществлялось через специально организованные занятия, </a:t>
            </a:r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а 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также через </a:t>
            </a:r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игры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141" y="1825154"/>
            <a:ext cx="5665694" cy="424927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1835" y="1825154"/>
            <a:ext cx="5383685" cy="403776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407077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D:\музло\фото призентация\20210201_1532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125" y="224050"/>
            <a:ext cx="3144853" cy="32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музло\фото призентация\20210201_1534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854" y="3555050"/>
            <a:ext cx="3055123" cy="317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музло\фото призентация\20210210_1044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3133" y="195999"/>
            <a:ext cx="5742774" cy="58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242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743" y="591671"/>
            <a:ext cx="6795246" cy="509643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C:\Users\User\Desktop\Collage_20210404_18053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739" y="204783"/>
            <a:ext cx="3818967" cy="634393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01960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музло\фото призентация\20210429_1038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60635" y="3584960"/>
            <a:ext cx="3364194" cy="305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музло\фото призентация\DSCN06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60635" y="394708"/>
            <a:ext cx="3364194" cy="276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фото 1младшая (2)\Новая папка (3)\20201214_1025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471" y="394707"/>
            <a:ext cx="3307223" cy="303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K:\ОТЧЕТ\20210401_1014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643" y="1603937"/>
            <a:ext cx="3476714" cy="364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музло\фото призентация\DSCN065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924" y="3584959"/>
            <a:ext cx="3418318" cy="305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439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1707" y="389965"/>
            <a:ext cx="119902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Образовательная область «Речевое развитие» представлена в группе раннего возраста собственно развитием речи, звуковой культурой речи, формированием словаря и связной речи.</a:t>
            </a:r>
          </a:p>
        </p:txBody>
      </p:sp>
      <p:pic>
        <p:nvPicPr>
          <p:cNvPr id="7" name="Picture 3" descr="D:\музло\фото призентация\20210528_1548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627" y="1680104"/>
            <a:ext cx="3794332" cy="387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музло\фото призентация\20210528_1557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8033" y="2837509"/>
            <a:ext cx="2854666" cy="340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музло\фото призентация\20210528_1538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6918" y="2108434"/>
            <a:ext cx="4110528" cy="37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528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4471" y="147917"/>
            <a:ext cx="290456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Малыши учились петь,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танцевать, участвовали </a:t>
            </a: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праздниках и развлечениях. </a:t>
            </a: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Все это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способствовало Художественно - </a:t>
            </a: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эстетическому развитию наших детей.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4188" y="0"/>
            <a:ext cx="89378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08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58" y="428178"/>
            <a:ext cx="1119019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«Вот так мы жили в учебном </a:t>
            </a:r>
            <a:endParaRPr lang="ru-RU" sz="4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2020 </a:t>
            </a:r>
            <a:r>
              <a:rPr lang="ru-RU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– </a:t>
            </a:r>
            <a:r>
              <a:rPr lang="ru-RU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2021году…»</a:t>
            </a:r>
          </a:p>
          <a:p>
            <a:r>
              <a:rPr lang="ru-RU" sz="3600" dirty="0" smtClean="0">
                <a:latin typeface="Comic Sans MS" panose="030F0702030302020204" pitchFamily="66" charset="0"/>
              </a:rPr>
              <a:t>Работали </a:t>
            </a:r>
            <a:r>
              <a:rPr lang="ru-RU" sz="3600" dirty="0">
                <a:latin typeface="Comic Sans MS" panose="030F0702030302020204" pitchFamily="66" charset="0"/>
              </a:rPr>
              <a:t>по основной общеобразовательной программе дошкольного образования </a:t>
            </a:r>
            <a:endParaRPr lang="ru-RU" sz="3600" dirty="0" smtClean="0">
              <a:latin typeface="Comic Sans MS" panose="030F0702030302020204" pitchFamily="66" charset="0"/>
            </a:endParaRPr>
          </a:p>
          <a:p>
            <a:r>
              <a:rPr lang="ru-RU" sz="3600" dirty="0" smtClean="0">
                <a:latin typeface="Comic Sans MS" panose="030F0702030302020204" pitchFamily="66" charset="0"/>
              </a:rPr>
              <a:t>«</a:t>
            </a:r>
            <a:r>
              <a:rPr lang="ru-RU" sz="3600" dirty="0">
                <a:latin typeface="Comic Sans MS" panose="030F0702030302020204" pitchFamily="66" charset="0"/>
              </a:rPr>
              <a:t>ОТ РОЖДЕНИЯ ДО ШКОЛЫ» под редакцией Н.Е </a:t>
            </a:r>
            <a:r>
              <a:rPr lang="ru-RU" sz="3600" dirty="0" err="1">
                <a:latin typeface="Comic Sans MS" panose="030F0702030302020204" pitchFamily="66" charset="0"/>
              </a:rPr>
              <a:t>Вераксы</a:t>
            </a:r>
            <a:r>
              <a:rPr lang="ru-RU" sz="3600" dirty="0">
                <a:latin typeface="Comic Sans MS" panose="030F0702030302020204" pitchFamily="66" charset="0"/>
              </a:rPr>
              <a:t>, Т. С. Комаровой, М. А. Васильевой. Режим дня и сетка организованной образовательной деятельности составлены в соответствии с программой и в соответствии </a:t>
            </a:r>
            <a:endParaRPr lang="ru-RU" sz="3600" dirty="0" smtClean="0">
              <a:latin typeface="Comic Sans MS" panose="030F0702030302020204" pitchFamily="66" charset="0"/>
            </a:endParaRPr>
          </a:p>
          <a:p>
            <a:r>
              <a:rPr lang="ru-RU" sz="3600" dirty="0" smtClean="0">
                <a:latin typeface="Comic Sans MS" panose="030F0702030302020204" pitchFamily="66" charset="0"/>
              </a:rPr>
              <a:t>с ФГОС</a:t>
            </a:r>
            <a:endParaRPr lang="ru-RU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79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365" y="94129"/>
            <a:ext cx="6185647" cy="46392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9083" y="1102659"/>
            <a:ext cx="5862917" cy="586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432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898776" cy="44240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5341" y="2010335"/>
            <a:ext cx="6436659" cy="482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549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6684" y="230589"/>
            <a:ext cx="6914638" cy="506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963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АДМИН\AppData\Local\Microsoft\Windows\Temporary Internet Files\Content.Word\IMG-20210312-WA00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4954" y="599665"/>
            <a:ext cx="4337632" cy="3237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АДМИН\AppData\Local\Microsoft\Windows\Temporary Internet Files\Content.Word\IMG-20210407-WA001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7166" y="2064538"/>
            <a:ext cx="4141612" cy="37259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484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4083" y="255494"/>
            <a:ext cx="11577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Мы обучали детей приемам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рисования, лепки,  конструирования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979" y="747437"/>
            <a:ext cx="4705350" cy="62738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043632"/>
            <a:ext cx="5611888" cy="561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903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музло\фото призентация\DSCN03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756" y="222191"/>
            <a:ext cx="3056012" cy="340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узло\фото призентация\DSCN04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553" y="3794333"/>
            <a:ext cx="3307222" cy="291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узло\фото призентация\DSCN04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3974" y="222191"/>
            <a:ext cx="3495230" cy="340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музло\фото призентация\DSCN048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7289" y="232873"/>
            <a:ext cx="3557899" cy="339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музло\фото призентация\DSCN055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3974" y="3794333"/>
            <a:ext cx="3589233" cy="291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:\музло\фото призентация\DSCN059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9959" y="3772968"/>
            <a:ext cx="3562170" cy="293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0601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495" y="174812"/>
            <a:ext cx="1207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 также приобщение к художественной литературе и театральной деятельности. Мы закрепляли знание русских народных сказок через дидактические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игры.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D:\Inet\Collage_20201204_18095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495" y="1703869"/>
            <a:ext cx="5015752" cy="515413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pic>
        <p:nvPicPr>
          <p:cNvPr id="5" name="Рисунок 4" descr="D:\Inet\Collage_20201218_17404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5683" y="1703868"/>
            <a:ext cx="6040624" cy="4952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241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музло\фото призентация\20201207_153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916" y="213645"/>
            <a:ext cx="4076344" cy="358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узло\фото призентация\20210111_0918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1084" y="1608746"/>
            <a:ext cx="4016524" cy="364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музло\фото призентация\20210202_0922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8703" y="2213361"/>
            <a:ext cx="3552202" cy="4136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006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" y="94129"/>
            <a:ext cx="509643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Большое внимание мы уделяли физическому развитию малышей: утренняя гимнастика, физкультурные и игровые занятия, подвижные игры, а также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прогулки, </a:t>
            </a: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воспитывали у них любовь к движению, физической культуре, способствовали закаливанию детского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организма.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D:\Inet\Collage_20210105_11271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8753" y="0"/>
            <a:ext cx="58642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2570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6459" y="107576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116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3412" y="242047"/>
            <a:ext cx="11107271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Нами были поставлены следующие задачи: </a:t>
            </a:r>
          </a:p>
          <a:p>
            <a:endParaRPr lang="ru-RU" sz="32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Comic Sans MS" panose="030F0702030302020204" pitchFamily="66" charset="0"/>
              </a:rPr>
              <a:t>Организация процесса адаптации детей к условиям детского сада. 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Comic Sans MS" panose="030F0702030302020204" pitchFamily="66" charset="0"/>
              </a:rPr>
              <a:t>Укреплять и сохранять здоровье детей. Воспитывать КГН и навыки самообслуживания. Развить самостоятельность. 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Comic Sans MS" panose="030F0702030302020204" pitchFamily="66" charset="0"/>
              </a:rPr>
              <a:t>Развивать основные движения. 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Comic Sans MS" panose="030F0702030302020204" pitchFamily="66" charset="0"/>
              </a:rPr>
              <a:t>Развивать восприятие, внимание, память детей. 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Comic Sans MS" panose="030F0702030302020204" pitchFamily="66" charset="0"/>
              </a:rPr>
              <a:t>Развивать речь детей. Расширять их словарный запас, совершенствовать грамматическую структуру речи. 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Comic Sans MS" panose="030F0702030302020204" pitchFamily="66" charset="0"/>
              </a:rPr>
              <a:t>Формировать у детей опыт поведения в среде сверстников. Воспитывать чувство симпатии к сверстникам, любовь к родителям и близким людям. 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Comic Sans MS" panose="030F0702030302020204" pitchFamily="66" charset="0"/>
              </a:rPr>
              <a:t>Развивать художественное восприятие детей.</a:t>
            </a:r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085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D:\музло\фото призентация\20210128_1547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552" y="416609"/>
            <a:ext cx="3512321" cy="3012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музло\фото призентация\20210125_0918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9498" y="256373"/>
            <a:ext cx="3281585" cy="3033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1065" y="1317781"/>
            <a:ext cx="4589092" cy="422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552" y="3734512"/>
            <a:ext cx="3456772" cy="2785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6798" y="3603476"/>
            <a:ext cx="3386983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0937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3753" y="510988"/>
            <a:ext cx="442408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Весь учебный год мы тесно сотрудничали с родителями малышей: проводили родительские собрания, беседы, консультации, организовывали праздники, дни рождения детей. Все родители с удовольствием принимали участие во всех мероприятиях детского сада.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8167" y="107576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887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6131859" cy="45988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1859" y="2286001"/>
            <a:ext cx="5999629" cy="449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970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519" y="1035423"/>
            <a:ext cx="5916705" cy="44375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70862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772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1275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музло\фото призентация\20201204_0825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951" y="307649"/>
            <a:ext cx="4875541" cy="616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D:\музло\фото31 мл\20201204_08253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3937" y="307649"/>
            <a:ext cx="4620924" cy="62042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6048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4471" y="188259"/>
            <a:ext cx="12057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Мы уверены, что достойно подготовили своих воспитанников к следующему этапу обучения и развития. И теперь отправляем их в дальнейшее путешествие –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во </a:t>
            </a:r>
            <a:r>
              <a:rPr lang="ru-RU" sz="24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2 младшую </a:t>
            </a:r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группу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18349"/>
            <a:ext cx="12192000" cy="500988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75458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88259"/>
            <a:ext cx="305248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Для детей </a:t>
            </a:r>
            <a:endParaRPr lang="en-US" sz="32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 младшей группы учебный год 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начинается с </a:t>
            </a:r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адаптации</a:t>
            </a:r>
            <a:r>
              <a:rPr lang="en-US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 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группе </a:t>
            </a:r>
            <a:endParaRPr lang="ru-RU" sz="32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28 детей, </a:t>
            </a:r>
            <a:endParaRPr lang="en-US" sz="32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из 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них </a:t>
            </a:r>
            <a:endParaRPr lang="ru-RU" sz="32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15 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девочек </a:t>
            </a:r>
            <a:endParaRPr lang="en-US" sz="32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13 мальчиков 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2482" y="0"/>
            <a:ext cx="913951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153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pandia.ru/text/79/118/images/image002_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2363" y="106473"/>
            <a:ext cx="10144872" cy="675152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049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3413" y="117693"/>
            <a:ext cx="1085177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Comic Sans MS" panose="030F0702030302020204" pitchFamily="66" charset="0"/>
              </a:rPr>
              <a:t>Успешно пройдя трудный период адаптации детей к условия в ДОУ, мы приступили к развитию, обучению и воспитанию наших детей. Первая образовательная </a:t>
            </a:r>
            <a:r>
              <a:rPr lang="ru-RU" sz="3600" dirty="0" smtClean="0">
                <a:latin typeface="Comic Sans MS" panose="030F0702030302020204" pitchFamily="66" charset="0"/>
              </a:rPr>
              <a:t>область </a:t>
            </a:r>
            <a:r>
              <a:rPr lang="ru-RU" sz="3600" dirty="0">
                <a:latin typeface="Comic Sans MS" panose="030F0702030302020204" pitchFamily="66" charset="0"/>
              </a:rPr>
              <a:t>по ФГОС – это </a:t>
            </a: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«Социально-коммуникативное развитие»</a:t>
            </a:r>
            <a:r>
              <a:rPr lang="ru-RU" sz="3600" dirty="0">
                <a:latin typeface="Comic Sans MS" panose="030F0702030302020204" pitchFamily="66" charset="0"/>
              </a:rPr>
              <a:t>. </a:t>
            </a:r>
            <a:endParaRPr lang="ru-RU" sz="3600" dirty="0" smtClean="0">
              <a:latin typeface="Comic Sans MS" panose="030F0702030302020204" pitchFamily="66" charset="0"/>
            </a:endParaRPr>
          </a:p>
          <a:p>
            <a:r>
              <a:rPr lang="ru-RU" sz="3600" dirty="0" smtClean="0">
                <a:latin typeface="Comic Sans MS" panose="030F0702030302020204" pitchFamily="66" charset="0"/>
              </a:rPr>
              <a:t>Социализация </a:t>
            </a:r>
            <a:r>
              <a:rPr lang="ru-RU" sz="3600" dirty="0">
                <a:latin typeface="Comic Sans MS" panose="030F0702030302020204" pitchFamily="66" charset="0"/>
              </a:rPr>
              <a:t>детей, развитие общения является очень важным компонентом в этой области для нашего возраста. Этому мы посвятили весь учебный год. Тесно сотрудничая с родителями, нам удалось достичь хороших результатов.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83700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0853" y="147917"/>
            <a:ext cx="119902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Еще одной важной частью этого раздела ФГОС является воспитание самообслуживания, самостоятельности и </a:t>
            </a:r>
            <a:endParaRPr lang="ru-RU" sz="28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культурно-гигиенических навыков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C:\Users\User\Downloads\Collage_20210209_20255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754" y="1671637"/>
            <a:ext cx="4818811" cy="5186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6441" y="1680830"/>
            <a:ext cx="6629681" cy="496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08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User\Downloads\Collage_20210209_20123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700" y="209831"/>
            <a:ext cx="5231747" cy="6419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38047" y="338744"/>
            <a:ext cx="4621306" cy="616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745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45.userapi.com/c857520/v857520575/23f300/l6HsPJN391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User\Desktop\20210531_1119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331" y="431518"/>
            <a:ext cx="5124530" cy="450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AppData\Local\Microsoft\Windows\Temporary Internet Files\Content.Word\20210531_1127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5033" y="2498141"/>
            <a:ext cx="2732776" cy="3795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AppData\Local\Microsoft\Windows\Temporary Internet Files\Content.Word\20210531_1128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25966" y="2541917"/>
            <a:ext cx="2887662" cy="4011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7399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470</Words>
  <Application>Microsoft Office PowerPoint</Application>
  <PresentationFormat>Произвольный</PresentationFormat>
  <Paragraphs>42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бачу</dc:creator>
  <cp:lastModifiedBy>Пользователь</cp:lastModifiedBy>
  <cp:revision>40</cp:revision>
  <dcterms:created xsi:type="dcterms:W3CDTF">2021-05-25T11:36:49Z</dcterms:created>
  <dcterms:modified xsi:type="dcterms:W3CDTF">2022-10-11T10:36:54Z</dcterms:modified>
</cp:coreProperties>
</file>