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2" r:id="rId6"/>
    <p:sldId id="260" r:id="rId7"/>
    <p:sldId id="263" r:id="rId8"/>
    <p:sldId id="261"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10/9/2022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10/9/2022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10/9/2022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10/9/2022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10/9/2022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10/9/2022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10/9/2022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10/9/2022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10/9/2022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10/9/2022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10/9/2022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10/9/2022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10/9/2022</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8.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normAutofit/>
          </a:bodyPr>
          <a:lstStyle/>
          <a:p>
            <a:pPr algn="r"/>
            <a:r>
              <a:rPr lang="ru-RU" sz="2000" b="1" dirty="0" smtClean="0">
                <a:solidFill>
                  <a:schemeClr val="tx1"/>
                </a:solidFill>
              </a:rPr>
              <a:t>Р</a:t>
            </a:r>
            <a:r>
              <a:rPr lang="en-US" sz="2000" b="1" dirty="0" err="1" smtClean="0">
                <a:solidFill>
                  <a:schemeClr val="tx1"/>
                </a:solidFill>
              </a:rPr>
              <a:t>erformed</a:t>
            </a:r>
            <a:r>
              <a:rPr lang="en-US" sz="2000" b="1" dirty="0" smtClean="0">
                <a:solidFill>
                  <a:schemeClr val="tx1"/>
                </a:solidFill>
              </a:rPr>
              <a:t> </a:t>
            </a:r>
            <a:r>
              <a:rPr lang="en-US" sz="2000" b="1" dirty="0">
                <a:solidFill>
                  <a:schemeClr val="tx1"/>
                </a:solidFill>
              </a:rPr>
              <a:t>by students of grade 8 </a:t>
            </a:r>
            <a:r>
              <a:rPr lang="en-US" sz="2000" b="1" dirty="0" smtClean="0">
                <a:solidFill>
                  <a:schemeClr val="tx1"/>
                </a:solidFill>
              </a:rPr>
              <a:t>A</a:t>
            </a:r>
            <a:endParaRPr lang="ru-RU" sz="2000" b="1" dirty="0" smtClean="0">
              <a:solidFill>
                <a:schemeClr val="tx1"/>
              </a:solidFill>
            </a:endParaRPr>
          </a:p>
          <a:p>
            <a:pPr algn="r"/>
            <a:r>
              <a:rPr lang="en-US" sz="2000" b="1" dirty="0" err="1" smtClean="0">
                <a:solidFill>
                  <a:schemeClr val="tx1"/>
                </a:solidFill>
              </a:rPr>
              <a:t>Ivanova</a:t>
            </a:r>
            <a:r>
              <a:rPr lang="en-US" sz="2000" b="1" dirty="0" smtClean="0">
                <a:solidFill>
                  <a:schemeClr val="tx1"/>
                </a:solidFill>
              </a:rPr>
              <a:t> Daria and </a:t>
            </a:r>
            <a:r>
              <a:rPr lang="en-US" sz="2000" b="1" dirty="0" err="1" smtClean="0">
                <a:solidFill>
                  <a:schemeClr val="tx1"/>
                </a:solidFill>
              </a:rPr>
              <a:t>Sherbakov</a:t>
            </a:r>
            <a:r>
              <a:rPr lang="en-US" sz="2000" b="1" dirty="0" smtClean="0">
                <a:solidFill>
                  <a:schemeClr val="tx1"/>
                </a:solidFill>
              </a:rPr>
              <a:t> </a:t>
            </a:r>
            <a:r>
              <a:rPr lang="en-US" sz="2000" b="1" dirty="0" err="1" smtClean="0">
                <a:solidFill>
                  <a:schemeClr val="tx1"/>
                </a:solidFill>
              </a:rPr>
              <a:t>Gleb</a:t>
            </a:r>
            <a:r>
              <a:rPr lang="en-US" sz="2000" b="1" dirty="0">
                <a:solidFill>
                  <a:schemeClr val="tx1"/>
                </a:solidFill>
              </a:rPr>
              <a:t>.</a:t>
            </a:r>
            <a:endParaRPr lang="en-US" sz="2000" b="1" dirty="0" smtClean="0">
              <a:solidFill>
                <a:schemeClr val="tx1"/>
              </a:solidFill>
            </a:endParaRPr>
          </a:p>
        </p:txBody>
      </p:sp>
      <p:sp>
        <p:nvSpPr>
          <p:cNvPr id="2" name="Заголовок 1"/>
          <p:cNvSpPr>
            <a:spLocks noGrp="1"/>
          </p:cNvSpPr>
          <p:nvPr>
            <p:ph type="ctrTitle"/>
          </p:nvPr>
        </p:nvSpPr>
        <p:spPr>
          <a:xfrm>
            <a:off x="2061179" y="465137"/>
            <a:ext cx="8915399" cy="2262781"/>
          </a:xfrm>
        </p:spPr>
        <p:txBody>
          <a:bodyPr/>
          <a:lstStyle/>
          <a:p>
            <a:pPr algn="ctr"/>
            <a:r>
              <a:rPr lang="ru-RU" dirty="0" smtClean="0"/>
              <a:t>Т</a:t>
            </a:r>
            <a:r>
              <a:rPr lang="en-US" b="1" dirty="0" smtClean="0"/>
              <a:t>he </a:t>
            </a:r>
            <a:r>
              <a:rPr lang="en-US" b="1" dirty="0"/>
              <a:t>history </a:t>
            </a:r>
            <a:r>
              <a:rPr lang="en-US" b="1"/>
              <a:t>of </a:t>
            </a:r>
            <a:r>
              <a:rPr lang="en-US" b="1" smtClean="0"/>
              <a:t>Gagarin School </a:t>
            </a:r>
            <a:r>
              <a:rPr lang="en-US" b="1" dirty="0" smtClean="0"/>
              <a:t>Number </a:t>
            </a:r>
            <a:r>
              <a:rPr lang="en-US" b="1" dirty="0"/>
              <a:t>1</a:t>
            </a:r>
            <a:endParaRPr lang="ru-RU" b="1" dirty="0"/>
          </a:p>
        </p:txBody>
      </p:sp>
      <p:pic>
        <p:nvPicPr>
          <p:cNvPr id="5130" name="Picture 10" descr="https://galina-lukas.ru/sites/default/files/resize/758/dscn1029-900x57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3567448"/>
            <a:ext cx="4879729" cy="3089342"/>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2" descr="https://sk1gagarin.edusite.ru/images/p1_dsc0600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6" descr="https://sk1gagarin.edusite.ru/images/p1_dsc06000.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8" descr="https://sk1gagarin.edusite.ru/images/p1_dsc06000.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21481381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p:cNvSpPr>
            <a:spLocks noGrp="1"/>
          </p:cNvSpPr>
          <p:nvPr>
            <p:ph type="body" sz="half" idx="2"/>
          </p:nvPr>
        </p:nvSpPr>
        <p:spPr>
          <a:xfrm>
            <a:off x="1210614" y="824248"/>
            <a:ext cx="4883797" cy="5036801"/>
          </a:xfrm>
        </p:spPr>
        <p:txBody>
          <a:bodyPr>
            <a:noAutofit/>
          </a:bodyPr>
          <a:lstStyle/>
          <a:p>
            <a:r>
              <a:rPr lang="en-US" sz="2800" b="1" dirty="0">
                <a:solidFill>
                  <a:schemeClr val="tx1"/>
                </a:solidFill>
              </a:rPr>
              <a:t>Secondary school No. 1 has a pre-war history. In 1935 year was the first issuance its pupils. The school is proud of its graduates-heroes of the Soviet Union Igor </a:t>
            </a:r>
            <a:r>
              <a:rPr lang="en-US" sz="2800" b="1" dirty="0" err="1">
                <a:solidFill>
                  <a:schemeClr val="tx1"/>
                </a:solidFill>
              </a:rPr>
              <a:t>Kornev</a:t>
            </a:r>
            <a:r>
              <a:rPr lang="en-US" sz="2800" b="1" dirty="0">
                <a:solidFill>
                  <a:schemeClr val="tx1"/>
                </a:solidFill>
              </a:rPr>
              <a:t>, Alexander </a:t>
            </a:r>
            <a:r>
              <a:rPr lang="en-US" sz="2800" b="1" dirty="0" err="1">
                <a:solidFill>
                  <a:schemeClr val="tx1"/>
                </a:solidFill>
              </a:rPr>
              <a:t>Rumyantsev</a:t>
            </a:r>
            <a:r>
              <a:rPr lang="en-US" sz="2800" b="1" dirty="0">
                <a:solidFill>
                  <a:schemeClr val="tx1"/>
                </a:solidFill>
              </a:rPr>
              <a:t>, Dmitry </a:t>
            </a:r>
            <a:r>
              <a:rPr lang="en-US" sz="2800" b="1" dirty="0" err="1">
                <a:solidFill>
                  <a:schemeClr val="tx1"/>
                </a:solidFill>
              </a:rPr>
              <a:t>Rumyantsev</a:t>
            </a:r>
            <a:r>
              <a:rPr lang="en-US" sz="2800" b="1" dirty="0">
                <a:solidFill>
                  <a:schemeClr val="tx1"/>
                </a:solidFill>
              </a:rPr>
              <a:t>, Alexander Nevsky, Yuri Gagarin</a:t>
            </a:r>
            <a:endParaRPr lang="ru-RU" sz="2800" b="1" dirty="0">
              <a:solidFill>
                <a:schemeClr val="tx1"/>
              </a:solidFill>
            </a:endParaRPr>
          </a:p>
        </p:txBody>
      </p:sp>
      <p:pic>
        <p:nvPicPr>
          <p:cNvPr id="1028" name="Picture 4" descr="http://gagarin.library67.ru/files/467/resize/1_150_208.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357759" y="965234"/>
            <a:ext cx="142875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gagarin.library67.ru/files/467/resize/2_150_19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93200" y="1008096"/>
            <a:ext cx="1569975" cy="208283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6357759" y="3193961"/>
            <a:ext cx="1549869" cy="369332"/>
          </a:xfrm>
          <a:prstGeom prst="rect">
            <a:avLst/>
          </a:prstGeom>
          <a:noFill/>
        </p:spPr>
        <p:txBody>
          <a:bodyPr wrap="square" rtlCol="0">
            <a:spAutoFit/>
          </a:bodyPr>
          <a:lstStyle/>
          <a:p>
            <a:r>
              <a:rPr lang="en-US" b="1" dirty="0"/>
              <a:t>Igor </a:t>
            </a:r>
            <a:r>
              <a:rPr lang="en-US" b="1" dirty="0" err="1"/>
              <a:t>S</a:t>
            </a:r>
            <a:r>
              <a:rPr lang="en-US" b="1" dirty="0" err="1" smtClean="0"/>
              <a:t>ornev</a:t>
            </a:r>
            <a:endParaRPr lang="ru-RU" b="1" dirty="0"/>
          </a:p>
        </p:txBody>
      </p:sp>
      <p:sp>
        <p:nvSpPr>
          <p:cNvPr id="12" name="TextBox 11"/>
          <p:cNvSpPr txBox="1"/>
          <p:nvPr/>
        </p:nvSpPr>
        <p:spPr>
          <a:xfrm>
            <a:off x="8680362" y="3342648"/>
            <a:ext cx="2884866" cy="369332"/>
          </a:xfrm>
          <a:prstGeom prst="rect">
            <a:avLst/>
          </a:prstGeom>
          <a:noFill/>
        </p:spPr>
        <p:txBody>
          <a:bodyPr wrap="square" rtlCol="0">
            <a:spAutoFit/>
          </a:bodyPr>
          <a:lstStyle/>
          <a:p>
            <a:r>
              <a:rPr lang="en-US" b="1" dirty="0"/>
              <a:t>Alexander </a:t>
            </a:r>
            <a:r>
              <a:rPr lang="en-US" b="1" dirty="0" err="1"/>
              <a:t>Rumyantsev</a:t>
            </a:r>
            <a:endParaRPr lang="ru-RU" b="1" dirty="0"/>
          </a:p>
        </p:txBody>
      </p:sp>
      <p:pic>
        <p:nvPicPr>
          <p:cNvPr id="1032" name="Picture 8" descr="http://gagarin.library67.ru/files/466/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4026" y="3810820"/>
            <a:ext cx="1836216" cy="242380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5629701" y="6303261"/>
            <a:ext cx="2884866" cy="369332"/>
          </a:xfrm>
          <a:prstGeom prst="rect">
            <a:avLst/>
          </a:prstGeom>
          <a:noFill/>
        </p:spPr>
        <p:txBody>
          <a:bodyPr wrap="square" rtlCol="0">
            <a:spAutoFit/>
          </a:bodyPr>
          <a:lstStyle/>
          <a:p>
            <a:r>
              <a:rPr lang="en-US" b="1" dirty="0" smtClean="0"/>
              <a:t>Dmitry </a:t>
            </a:r>
            <a:r>
              <a:rPr lang="en-US" b="1" dirty="0" err="1"/>
              <a:t>Rumyantsev</a:t>
            </a:r>
            <a:endParaRPr lang="ru-RU" b="1" dirty="0"/>
          </a:p>
        </p:txBody>
      </p:sp>
      <p:pic>
        <p:nvPicPr>
          <p:cNvPr id="1034" name="Picture 10" descr="http://gagarin.library67.ru/files/466/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53425" y="3711980"/>
            <a:ext cx="1809750" cy="2524126"/>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9051703" y="6303261"/>
            <a:ext cx="2884866" cy="369332"/>
          </a:xfrm>
          <a:prstGeom prst="rect">
            <a:avLst/>
          </a:prstGeom>
          <a:noFill/>
        </p:spPr>
        <p:txBody>
          <a:bodyPr wrap="square" rtlCol="0">
            <a:spAutoFit/>
          </a:bodyPr>
          <a:lstStyle/>
          <a:p>
            <a:r>
              <a:rPr lang="en-US" b="1" dirty="0"/>
              <a:t>Alexander Nevsky</a:t>
            </a:r>
            <a:endParaRPr lang="ru-RU" b="1" dirty="0"/>
          </a:p>
        </p:txBody>
      </p:sp>
    </p:spTree>
    <p:extLst>
      <p:ext uri="{BB962C8B-B14F-4D97-AF65-F5344CB8AC3E}">
        <p14:creationId xmlns:p14="http://schemas.microsoft.com/office/powerpoint/2010/main" val="30892304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7380153" y="1225126"/>
            <a:ext cx="4197954" cy="4262436"/>
          </a:xfrm>
        </p:spPr>
        <p:txBody>
          <a:bodyPr>
            <a:noAutofit/>
          </a:bodyPr>
          <a:lstStyle/>
          <a:p>
            <a:r>
              <a:rPr lang="en-US" sz="2800" b="1" dirty="0" smtClean="0">
                <a:solidFill>
                  <a:schemeClr val="tx1"/>
                </a:solidFill>
              </a:rPr>
              <a:t>The history of the modern middle school No. 1 starts in 1917, she was a seven-year period (average at the time). Until 1920 it was the only secondary school in the city.</a:t>
            </a:r>
            <a:endParaRPr lang="ru-RU" sz="2800" b="1" dirty="0">
              <a:solidFill>
                <a:schemeClr val="tx1"/>
              </a:solidFill>
            </a:endParaRPr>
          </a:p>
        </p:txBody>
      </p:sp>
      <p:pic>
        <p:nvPicPr>
          <p:cNvPr id="2050" name="Picture 2" descr="http://gagarin.library67.ru/files/466/0_1b94f5_5b25e81d_xxxl.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7102" y="1133341"/>
            <a:ext cx="6855356" cy="4354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2999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837685" y="1229913"/>
            <a:ext cx="3505199" cy="4540984"/>
          </a:xfrm>
        </p:spPr>
        <p:txBody>
          <a:bodyPr>
            <a:normAutofit/>
          </a:bodyPr>
          <a:lstStyle/>
          <a:p>
            <a:r>
              <a:rPr lang="en-US" sz="2000" b="1" dirty="0">
                <a:solidFill>
                  <a:schemeClr val="tx1"/>
                </a:solidFill>
              </a:rPr>
              <a:t>Before the war, the school was located in the building of the Alexander women's gymnasium, which during the war was adapted for the evacuation hospital and destroyed in 1943. In the postwar period in </a:t>
            </a:r>
            <a:r>
              <a:rPr lang="en-US" sz="2000" b="1" dirty="0" err="1">
                <a:solidFill>
                  <a:schemeClr val="tx1"/>
                </a:solidFill>
              </a:rPr>
              <a:t>Gzhatsk</a:t>
            </a:r>
            <a:r>
              <a:rPr lang="en-US" sz="2000" b="1" dirty="0">
                <a:solidFill>
                  <a:schemeClr val="tx1"/>
                </a:solidFill>
              </a:rPr>
              <a:t> there was only one secondary school, which was located in two adapted buildings on </a:t>
            </a:r>
            <a:r>
              <a:rPr lang="en-US" sz="2000" b="1" dirty="0" err="1">
                <a:solidFill>
                  <a:schemeClr val="tx1"/>
                </a:solidFill>
              </a:rPr>
              <a:t>Sovetskaya</a:t>
            </a:r>
            <a:r>
              <a:rPr lang="en-US" sz="2000" b="1" dirty="0">
                <a:solidFill>
                  <a:schemeClr val="tx1"/>
                </a:solidFill>
              </a:rPr>
              <a:t> street.</a:t>
            </a:r>
            <a:endParaRPr lang="ru-RU" sz="2000" b="1" dirty="0">
              <a:solidFill>
                <a:schemeClr val="tx1"/>
              </a:solidFill>
            </a:endParaRPr>
          </a:p>
        </p:txBody>
      </p:sp>
      <p:sp>
        <p:nvSpPr>
          <p:cNvPr id="5" name="AutoShape 2" descr="https://sk1gagarin.edusite.ru/images/p1_dsc0600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154" name="Picture 10" descr="https://contragents.ru/xn--80aahc6airewm.xn--p1ai/muzfo-imaginator/images/original/2827529/2827529"/>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074276" y="1229913"/>
            <a:ext cx="6761409" cy="4451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45126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584102" y="194815"/>
            <a:ext cx="10367492" cy="4262436"/>
          </a:xfrm>
        </p:spPr>
        <p:txBody>
          <a:bodyPr>
            <a:noAutofit/>
          </a:bodyPr>
          <a:lstStyle/>
          <a:p>
            <a:r>
              <a:rPr lang="en-US" sz="2400" b="1" dirty="0"/>
              <a:t>From 1947 to 1949, Yuri Gagarin studied at secondary school No. 1. At that time, the school "rented a corner" in the famous historical building of our city, which today received its original name "House of merchant </a:t>
            </a:r>
            <a:r>
              <a:rPr lang="en-US" sz="2400" b="1" dirty="0" err="1"/>
              <a:t>Tserevitinov</a:t>
            </a:r>
            <a:r>
              <a:rPr lang="en-US" sz="2400" b="1" dirty="0"/>
              <a:t>".</a:t>
            </a:r>
            <a:endParaRPr lang="ru-RU" sz="2400" b="1" dirty="0"/>
          </a:p>
        </p:txBody>
      </p:sp>
      <p:pic>
        <p:nvPicPr>
          <p:cNvPr id="7170" name="Picture 2" descr="https://im2.tourbina.ru/photos.3/6/6/669732/big.photo/Dom-kuptsa-Tserevitinova.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2083" y="1867085"/>
            <a:ext cx="7908141" cy="4990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81893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6362722" y="867569"/>
            <a:ext cx="3991892" cy="4927923"/>
          </a:xfrm>
        </p:spPr>
        <p:txBody>
          <a:bodyPr>
            <a:noAutofit/>
          </a:bodyPr>
          <a:lstStyle/>
          <a:p>
            <a:r>
              <a:rPr lang="en-US" sz="3200" b="1" dirty="0">
                <a:solidFill>
                  <a:schemeClr val="tx1"/>
                </a:solidFill>
              </a:rPr>
              <a:t>Since 1956, the school began to live in its own building on Lenin street</a:t>
            </a:r>
            <a:r>
              <a:rPr lang="en-US" sz="3200" b="1" dirty="0" smtClean="0">
                <a:solidFill>
                  <a:schemeClr val="tx1"/>
                </a:solidFill>
              </a:rPr>
              <a:t>. </a:t>
            </a:r>
          </a:p>
          <a:p>
            <a:r>
              <a:rPr lang="en-US" sz="3200" b="1" dirty="0" smtClean="0">
                <a:solidFill>
                  <a:schemeClr val="tx1"/>
                </a:solidFill>
              </a:rPr>
              <a:t>On </a:t>
            </a:r>
            <a:r>
              <a:rPr lang="en-US" sz="3200" b="1" dirty="0">
                <a:solidFill>
                  <a:schemeClr val="tx1"/>
                </a:solidFill>
              </a:rPr>
              <a:t>April 14, 1961, the school was named after Yuri Gagarin.</a:t>
            </a:r>
            <a:endParaRPr lang="ru-RU" sz="3200" b="1" dirty="0">
              <a:solidFill>
                <a:schemeClr val="tx1"/>
              </a:solidFill>
            </a:endParaRPr>
          </a:p>
        </p:txBody>
      </p:sp>
      <p:pic>
        <p:nvPicPr>
          <p:cNvPr id="3074" name="Picture 2" descr="http://gagarin.library67.ru/files/466/5.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5742" y="540913"/>
            <a:ext cx="4917977" cy="5692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23549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712890" y="446088"/>
            <a:ext cx="9826580" cy="5414961"/>
          </a:xfrm>
        </p:spPr>
        <p:txBody>
          <a:bodyPr>
            <a:normAutofit/>
          </a:bodyPr>
          <a:lstStyle/>
          <a:p>
            <a:pPr algn="ctr"/>
            <a:r>
              <a:rPr lang="en-US" sz="3600" b="1" dirty="0">
                <a:solidFill>
                  <a:schemeClr val="tx1"/>
                </a:solidFill>
              </a:rPr>
              <a:t>Yuri Gagarin visited his native school three more times: on November 26, 1961, in 1963 and in June 1966.</a:t>
            </a:r>
            <a:endParaRPr lang="ru-RU" sz="3600" b="1" dirty="0">
              <a:solidFill>
                <a:schemeClr val="tx1"/>
              </a:solidFill>
            </a:endParaRPr>
          </a:p>
        </p:txBody>
      </p:sp>
      <p:pic>
        <p:nvPicPr>
          <p:cNvPr id="9218" name="Picture 2" descr="http://thelib.ru/books/00/15/91/00159102/i_02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12135" y="2189409"/>
            <a:ext cx="7212169" cy="4658804"/>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ttps://ds03.infourok.ru/uploads/ex/033e/0000515d-d54d4ff5/5/hello_html_98e6da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4304" y="2292440"/>
            <a:ext cx="2715477" cy="3177348"/>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ttp://rgantd.ru/sites/default/files/pics/2016-04-publikation-medvedeva-0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140333"/>
            <a:ext cx="2343955" cy="17176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45285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309094" y="1598613"/>
            <a:ext cx="5785318" cy="4262436"/>
          </a:xfrm>
        </p:spPr>
        <p:txBody>
          <a:bodyPr>
            <a:noAutofit/>
          </a:bodyPr>
          <a:lstStyle/>
          <a:p>
            <a:r>
              <a:rPr lang="en-US" sz="2400" b="1" dirty="0">
                <a:solidFill>
                  <a:schemeClr val="tx1"/>
                </a:solidFill>
              </a:rPr>
              <a:t>In the same year the school opened a Museum, which in 1976 was awarded the title of "School Museum" and awarded the certificate N 2308. The Museum was visited by hundreds of delegations from the </a:t>
            </a:r>
            <a:r>
              <a:rPr lang="en-US" sz="2400" b="1" dirty="0" smtClean="0">
                <a:solidFill>
                  <a:schemeClr val="tx1"/>
                </a:solidFill>
              </a:rPr>
              <a:t>country. </a:t>
            </a:r>
            <a:r>
              <a:rPr lang="en-US" sz="2400" b="1" dirty="0">
                <a:solidFill>
                  <a:schemeClr val="tx1"/>
                </a:solidFill>
              </a:rPr>
              <a:t>All Soviet cosmonauts were guests of the Museum. Excursions in foreign languages are offered here.</a:t>
            </a:r>
            <a:endParaRPr lang="ru-RU" sz="2400" b="1" dirty="0">
              <a:solidFill>
                <a:schemeClr val="tx1"/>
              </a:solidFill>
            </a:endParaRPr>
          </a:p>
        </p:txBody>
      </p:sp>
      <p:pic>
        <p:nvPicPr>
          <p:cNvPr id="5" name="Picture 2" descr="http://gagarin.library67.ru/files/466/shk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50039" y="1210468"/>
            <a:ext cx="6177246" cy="4632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54220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33341" y="824248"/>
            <a:ext cx="4584879" cy="5229984"/>
          </a:xfrm>
        </p:spPr>
        <p:txBody>
          <a:bodyPr>
            <a:noAutofit/>
          </a:bodyPr>
          <a:lstStyle/>
          <a:p>
            <a:r>
              <a:rPr lang="en-US" sz="2800" b="1" dirty="0">
                <a:solidFill>
                  <a:schemeClr val="tx1"/>
                </a:solidFill>
              </a:rPr>
              <a:t>And in 1990, a large modern three-</a:t>
            </a:r>
            <a:r>
              <a:rPr lang="en-US" sz="2800" b="1" dirty="0" err="1">
                <a:solidFill>
                  <a:schemeClr val="tx1"/>
                </a:solidFill>
              </a:rPr>
              <a:t>storey</a:t>
            </a:r>
            <a:r>
              <a:rPr lang="en-US" sz="2800" b="1" dirty="0">
                <a:solidFill>
                  <a:schemeClr val="tx1"/>
                </a:solidFill>
              </a:rPr>
              <a:t> building with a gym and a swimming pool was added to the school. The pool was built as part of the school itself, and they are still connected by a warm corridor. From this time, in our opinion, the modern history of school No. 1 begins.</a:t>
            </a:r>
            <a:endParaRPr lang="ru-RU" sz="2800" b="1" dirty="0">
              <a:solidFill>
                <a:schemeClr val="tx1"/>
              </a:solidFill>
            </a:endParaRPr>
          </a:p>
        </p:txBody>
      </p:sp>
      <p:pic>
        <p:nvPicPr>
          <p:cNvPr id="8194" name="Picture 2" descr="http://mnogodetnyy.narod.ru/albom/gagarin/img/g2_107.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06402" y="768982"/>
            <a:ext cx="6186860" cy="46401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8994682"/>
      </p:ext>
    </p:extLst>
  </p:cSld>
  <p:clrMapOvr>
    <a:masterClrMapping/>
  </p:clrMapOvr>
  <p:timing>
    <p:tnLst>
      <p:par>
        <p:cTn id="1" dur="indefinite" restart="never" nodeType="tmRoot"/>
      </p:par>
    </p:tnLst>
  </p:timing>
</p:sld>
</file>

<file path=ppt/theme/theme1.xml><?xml version="1.0" encoding="utf-8"?>
<a:theme xmlns:a="http://schemas.openxmlformats.org/drawingml/2006/main" name="Легкий дым">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51</TotalTime>
  <Words>387</Words>
  <Application>Microsoft Office PowerPoint</Application>
  <PresentationFormat>Произвольный</PresentationFormat>
  <Paragraphs>16</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Легкий дым</vt:lpstr>
      <vt:lpstr>Тhe history of Gagarin School Number 1</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Тhe history of secondary school No. 1</dc:title>
  <dc:creator>Я</dc:creator>
  <cp:lastModifiedBy>User</cp:lastModifiedBy>
  <cp:revision>7</cp:revision>
  <dcterms:created xsi:type="dcterms:W3CDTF">2019-11-10T12:36:06Z</dcterms:created>
  <dcterms:modified xsi:type="dcterms:W3CDTF">2022-10-09T16:38:59Z</dcterms:modified>
</cp:coreProperties>
</file>