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2280" y="-90"/>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568"/>
            <a:ext cx="5829300" cy="1960033"/>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4972050" y="366185"/>
            <a:ext cx="1543050" cy="780203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342900" y="366185"/>
            <a:ext cx="4514850" cy="780203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735" y="5875867"/>
            <a:ext cx="5829300" cy="1816100"/>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4067"/>
            <a:ext cx="2256235" cy="154940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216" y="6400800"/>
            <a:ext cx="4114800" cy="755651"/>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10.10.2022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10.10.2022</a:t>
            </a:fld>
            <a:endParaRPr lang="ru-RU"/>
          </a:p>
        </p:txBody>
      </p:sp>
      <p:sp>
        <p:nvSpPr>
          <p:cNvPr id="5" name="Нижний колонтитул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1196752" y="2051720"/>
            <a:ext cx="4608512" cy="3785652"/>
          </a:xfrm>
          <a:prstGeom prst="rect">
            <a:avLst/>
          </a:prstGeom>
        </p:spPr>
        <p:txBody>
          <a:bodyPr wrap="square">
            <a:spAutoFit/>
          </a:bodyPr>
          <a:lstStyle/>
          <a:p>
            <a:pPr algn="ctr"/>
            <a:r>
              <a:rPr lang="ru-RU" sz="4800" b="1" i="1" dirty="0" smtClean="0">
                <a:latin typeface="Times New Roman" pitchFamily="18" charset="0"/>
                <a:cs typeface="Times New Roman" pitchFamily="18" charset="0"/>
              </a:rPr>
              <a:t>Картотека игр на развитие речевого дыхания и голоса</a:t>
            </a:r>
            <a:endParaRPr lang="ru-RU" sz="4800" b="1" i="1"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548680" y="1259632"/>
            <a:ext cx="5976664" cy="5016758"/>
          </a:xfrm>
          <a:prstGeom prst="rect">
            <a:avLst/>
          </a:prstGeom>
        </p:spPr>
        <p:txBody>
          <a:bodyPr wrap="square">
            <a:spAutoFit/>
          </a:bodyPr>
          <a:lstStyle/>
          <a:p>
            <a:r>
              <a:rPr lang="ru-RU" sz="2000" b="1" dirty="0" smtClean="0">
                <a:latin typeface="Times New Roman" pitchFamily="18" charset="0"/>
                <a:cs typeface="Times New Roman" pitchFamily="18" charset="0"/>
              </a:rPr>
              <a:t>«Вьюга»</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 </a:t>
            </a:r>
            <a:r>
              <a:rPr lang="ru-RU" sz="2000" dirty="0" smtClean="0">
                <a:latin typeface="Times New Roman" pitchFamily="18" charset="0"/>
                <a:cs typeface="Times New Roman" pitchFamily="18" charset="0"/>
              </a:rPr>
              <a:t>Развитие силы голоса и речевого дыхания. Активизация мышц губ.</a:t>
            </a:r>
          </a:p>
          <a:p>
            <a:r>
              <a:rPr lang="ru-RU" sz="2000" b="1" dirty="0" smtClean="0">
                <a:latin typeface="Times New Roman" pitchFamily="18" charset="0"/>
                <a:cs typeface="Times New Roman" pitchFamily="18" charset="0"/>
              </a:rPr>
              <a:t>Оборудование:</a:t>
            </a:r>
            <a:r>
              <a:rPr lang="ru-RU" sz="2000" dirty="0" smtClean="0">
                <a:latin typeface="Times New Roman" pitchFamily="18" charset="0"/>
                <a:cs typeface="Times New Roman" pitchFamily="18" charset="0"/>
              </a:rPr>
              <a:t> Сюжетная картинка "Вьюга".</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Педагог показывает картинку, на которой нарисована вьюга. Дети, сидящие в ряд, изображают вьюгу, воющую в ненастный вечер.</a:t>
            </a:r>
          </a:p>
          <a:p>
            <a:r>
              <a:rPr lang="ru-RU" sz="2000" dirty="0" smtClean="0">
                <a:latin typeface="Times New Roman" pitchFamily="18" charset="0"/>
                <a:cs typeface="Times New Roman" pitchFamily="18" charset="0"/>
              </a:rPr>
              <a:t>По сигналу воспитателя "Вьюга начинается" тихо говорят: у-у-у...; по сигналу "Вьюга кончается" говорят тише; по сигналу "Вьюга закончилась" </a:t>
            </a:r>
            <a:r>
              <a:rPr lang="ru-RU" sz="2000" dirty="0" err="1" smtClean="0">
                <a:latin typeface="Times New Roman" pitchFamily="18" charset="0"/>
                <a:cs typeface="Times New Roman" pitchFamily="18" charset="0"/>
              </a:rPr>
              <a:t>замолкают.Желательно</a:t>
            </a:r>
            <a:r>
              <a:rPr lang="ru-RU" sz="2000" dirty="0" smtClean="0">
                <a:latin typeface="Times New Roman" pitchFamily="18" charset="0"/>
                <a:cs typeface="Times New Roman" pitchFamily="18" charset="0"/>
              </a:rPr>
              <a:t>, чтобы дети меняли силу голоса за один выдох не менее 2—3 раз. В этом случае удобнее словесные указания педагога заменить </a:t>
            </a:r>
            <a:r>
              <a:rPr lang="ru-RU" sz="2000" dirty="0" err="1" smtClean="0">
                <a:latin typeface="Times New Roman" pitchFamily="18" charset="0"/>
                <a:cs typeface="Times New Roman" pitchFamily="18" charset="0"/>
              </a:rPr>
              <a:t>дирижированием</a:t>
            </a:r>
            <a:r>
              <a:rPr lang="ru-RU" sz="2000" dirty="0" smtClean="0">
                <a:latin typeface="Times New Roman" pitchFamily="18" charset="0"/>
                <a:cs typeface="Times New Roman" pitchFamily="18" charset="0"/>
              </a:rPr>
              <a:t>: плавное движение руки вверх — дети говорят громче, плавное движение руки вниз — дети говорят тише</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92696" y="1403648"/>
            <a:ext cx="5616624" cy="4708981"/>
          </a:xfrm>
          <a:prstGeom prst="rect">
            <a:avLst/>
          </a:prstGeom>
        </p:spPr>
        <p:txBody>
          <a:bodyPr wrap="square">
            <a:spAutoFit/>
          </a:bodyPr>
          <a:lstStyle/>
          <a:p>
            <a:r>
              <a:rPr lang="ru-RU" sz="2000" b="1" dirty="0" smtClean="0">
                <a:latin typeface="Times New Roman" pitchFamily="18" charset="0"/>
                <a:cs typeface="Times New Roman" pitchFamily="18" charset="0"/>
              </a:rPr>
              <a:t>«Поиграем в сказку»</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Развитие силы голоса</a:t>
            </a:r>
          </a:p>
          <a:p>
            <a:r>
              <a:rPr lang="ru-RU" sz="2000" b="1" dirty="0" smtClean="0">
                <a:latin typeface="Times New Roman" pitchFamily="18" charset="0"/>
                <a:cs typeface="Times New Roman" pitchFamily="18" charset="0"/>
              </a:rPr>
              <a:t>Оборудование:</a:t>
            </a:r>
            <a:r>
              <a:rPr lang="ru-RU" sz="2000" dirty="0" smtClean="0">
                <a:latin typeface="Times New Roman" pitchFamily="18" charset="0"/>
                <a:cs typeface="Times New Roman" pitchFamily="18" charset="0"/>
              </a:rPr>
              <a:t> игрушки три медведь</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Взрослый</a:t>
            </a:r>
            <a:r>
              <a:rPr lang="ru-RU" sz="2000" dirty="0" smtClean="0">
                <a:latin typeface="Times New Roman" pitchFamily="18" charset="0"/>
                <a:cs typeface="Times New Roman" pitchFamily="18" charset="0"/>
              </a:rPr>
              <a:t>  предлагает ребёнку вспомнить сказку «Три медведя». Затем, меняя высоту голоса, просит отгадать, кто говорит: Михайло Иванович (низкий голос), Настасья Филипповна (голос средней высоты) или Мишутка (высокий голос). Одна и та же реплика произносится поочередно различным по высоте голосом, в трёх вариантах:</a:t>
            </a:r>
          </a:p>
          <a:p>
            <a:r>
              <a:rPr lang="ru-RU" sz="2000" dirty="0" smtClean="0">
                <a:latin typeface="Times New Roman" pitchFamily="18" charset="0"/>
                <a:cs typeface="Times New Roman" pitchFamily="18" charset="0"/>
              </a:rPr>
              <a:t>         - Кто сидел на моем стуле?</a:t>
            </a:r>
          </a:p>
          <a:p>
            <a:r>
              <a:rPr lang="ru-RU" sz="2000" dirty="0" smtClean="0">
                <a:latin typeface="Times New Roman" pitchFamily="18" charset="0"/>
                <a:cs typeface="Times New Roman" pitchFamily="18" charset="0"/>
              </a:rPr>
              <a:t>         - Кто ел из моей чашки?</a:t>
            </a:r>
          </a:p>
          <a:p>
            <a:r>
              <a:rPr lang="ru-RU" sz="2000" dirty="0" smtClean="0">
                <a:latin typeface="Times New Roman" pitchFamily="18" charset="0"/>
                <a:cs typeface="Times New Roman" pitchFamily="18" charset="0"/>
              </a:rPr>
              <a:t>         - Кто спал в моей постели?</a:t>
            </a:r>
          </a:p>
          <a:p>
            <a:r>
              <a:rPr lang="ru-RU" sz="2000" dirty="0" smtClean="0">
                <a:latin typeface="Times New Roman" pitchFamily="18" charset="0"/>
                <a:cs typeface="Times New Roman" pitchFamily="18" charset="0"/>
              </a:rPr>
              <a:t>         - Кто же был в нашем доме? И т.п. </a:t>
            </a:r>
            <a:endParaRPr lang="ru-RU" sz="2000"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836712" y="1835696"/>
            <a:ext cx="5472608" cy="2554545"/>
          </a:xfrm>
          <a:prstGeom prst="rect">
            <a:avLst/>
          </a:prstGeom>
        </p:spPr>
        <p:txBody>
          <a:bodyPr wrap="square">
            <a:spAutoFit/>
          </a:bodyPr>
          <a:lstStyle/>
          <a:p>
            <a:r>
              <a:rPr lang="ru-RU" sz="2000" b="1" dirty="0" smtClean="0">
                <a:latin typeface="Times New Roman" pitchFamily="18" charset="0"/>
                <a:cs typeface="Times New Roman" pitchFamily="18" charset="0"/>
              </a:rPr>
              <a:t>«Эхо»</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b="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Развитие силы голоса и речевого дыхания.</a:t>
            </a:r>
          </a:p>
          <a:p>
            <a:r>
              <a:rPr lang="ru-RU" sz="2000" b="1" dirty="0" smtClean="0">
                <a:latin typeface="Times New Roman" pitchFamily="18" charset="0"/>
                <a:cs typeface="Times New Roman" pitchFamily="18" charset="0"/>
              </a:rPr>
              <a:t>Ход </a:t>
            </a:r>
            <a:r>
              <a:rPr lang="ru-RU" sz="2000" b="1" dirty="0" smtClean="0">
                <a:latin typeface="Times New Roman" pitchFamily="18" charset="0"/>
                <a:cs typeface="Times New Roman" pitchFamily="18" charset="0"/>
              </a:rPr>
              <a:t>игры: </a:t>
            </a:r>
            <a:r>
              <a:rPr lang="ru-RU" sz="2000" dirty="0" smtClean="0">
                <a:latin typeface="Times New Roman" pitchFamily="18" charset="0"/>
                <a:cs typeface="Times New Roman" pitchFamily="18" charset="0"/>
              </a:rPr>
              <a:t>Дети становятся в два ряда лицом друг к другу. Одна группа детей то тихо, то громко произносит: а, другая тихо отзывается: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Можно играть, употребляя гласные звуки, а также сочетания </a:t>
            </a:r>
            <a:r>
              <a:rPr lang="ru-RU" sz="2000" b="1" dirty="0" smtClean="0">
                <a:latin typeface="Times New Roman" pitchFamily="18" charset="0"/>
                <a:cs typeface="Times New Roman" pitchFamily="18" charset="0"/>
              </a:rPr>
              <a:t>ау</a:t>
            </a: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уа</a:t>
            </a:r>
            <a:r>
              <a:rPr lang="ru-RU" sz="2000"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иа</a:t>
            </a:r>
            <a:r>
              <a:rPr lang="ru-RU" sz="2000"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ио</a:t>
            </a:r>
            <a:r>
              <a:rPr lang="ru-RU" sz="2000" dirty="0" smtClean="0">
                <a:latin typeface="Times New Roman" pitchFamily="18" charset="0"/>
                <a:cs typeface="Times New Roman" pitchFamily="18" charset="0"/>
              </a:rPr>
              <a:t> и т. </a:t>
            </a:r>
            <a:r>
              <a:rPr lang="ru-RU" sz="2000" dirty="0" err="1" smtClean="0">
                <a:latin typeface="Times New Roman" pitchFamily="18" charset="0"/>
                <a:cs typeface="Times New Roman" pitchFamily="18" charset="0"/>
              </a:rPr>
              <a:t>д</a:t>
            </a:r>
            <a:endParaRPr lang="ru-RU" sz="2000"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92696" y="1475656"/>
            <a:ext cx="5616624" cy="4708981"/>
          </a:xfrm>
          <a:prstGeom prst="rect">
            <a:avLst/>
          </a:prstGeom>
        </p:spPr>
        <p:txBody>
          <a:bodyPr wrap="square">
            <a:spAutoFit/>
          </a:bodyPr>
          <a:lstStyle/>
          <a:p>
            <a:r>
              <a:rPr lang="ru-RU" sz="2000" b="1" dirty="0" smtClean="0">
                <a:latin typeface="Times New Roman" pitchFamily="18" charset="0"/>
                <a:cs typeface="Times New Roman" pitchFamily="18" charset="0"/>
              </a:rPr>
              <a:t>«Ракета»</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развить у детей умение изменять высоту голоса</a:t>
            </a:r>
            <a:r>
              <a:rPr lang="ru-RU"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Дети вместе с взрослым стоят в кругу. Ведущий предлагает детям представить, что они превратились в ракеты. И вот ракета взлетает! Дети начинают протяжно произносить низким голосом звук [у], руки немного разведены в стороны. Наша ракета летит на Луну. Малыши поднимают руки вверх и протяжно произносят высоким голосом звук [у]. Ракета приземляется на Луне. Нужно опустить руки и присесть, затем протяжно произнести низким голосом звук [у]. А теперь ракета летит домой. Выполнить все движения еще раз в том же порядке.</a:t>
            </a:r>
            <a:endParaRPr lang="ru-RU" sz="2000"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20688" y="1115616"/>
            <a:ext cx="5832648" cy="5632311"/>
          </a:xfrm>
          <a:prstGeom prst="rect">
            <a:avLst/>
          </a:prstGeom>
        </p:spPr>
        <p:txBody>
          <a:bodyPr wrap="square">
            <a:spAutoFit/>
          </a:bodyPr>
          <a:lstStyle/>
          <a:p>
            <a:r>
              <a:rPr lang="ru-RU" sz="2000" b="1" dirty="0" smtClean="0">
                <a:latin typeface="Times New Roman" pitchFamily="18" charset="0"/>
                <a:cs typeface="Times New Roman" pitchFamily="18" charset="0"/>
              </a:rPr>
              <a:t>«Дует ветер»</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Развивать умение в зависимости от ситуации пользоваться громким или тихим голосом.</a:t>
            </a:r>
          </a:p>
          <a:p>
            <a:r>
              <a:rPr lang="ru-RU" sz="2000" b="1" dirty="0" smtClean="0">
                <a:latin typeface="Times New Roman" pitchFamily="18" charset="0"/>
                <a:cs typeface="Times New Roman" pitchFamily="18" charset="0"/>
              </a:rPr>
              <a:t>Оборудование</a:t>
            </a:r>
            <a:r>
              <a:rPr lang="ru-RU" sz="2000" dirty="0" smtClean="0">
                <a:latin typeface="Times New Roman" pitchFamily="18" charset="0"/>
                <a:cs typeface="Times New Roman" pitchFamily="18" charset="0"/>
              </a:rPr>
              <a:t>: 2 картинки, на одной из которых изображен легкий ветерок, качающий траку, цветы, а на другой – сильный ветер, качающий деревья.</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Педагог </a:t>
            </a:r>
            <a:r>
              <a:rPr lang="ru-RU" sz="2000" dirty="0" smtClean="0">
                <a:latin typeface="Times New Roman" pitchFamily="18" charset="0"/>
                <a:cs typeface="Times New Roman" pitchFamily="18" charset="0"/>
              </a:rPr>
              <a:t>показывает ребенку картинку с изображением ветерка и говорит:</a:t>
            </a:r>
          </a:p>
          <a:p>
            <a:r>
              <a:rPr lang="ru-RU" sz="2000" dirty="0" smtClean="0">
                <a:latin typeface="Times New Roman" pitchFamily="18" charset="0"/>
                <a:cs typeface="Times New Roman" pitchFamily="18" charset="0"/>
              </a:rPr>
              <a:t>«Летом </a:t>
            </a:r>
            <a:r>
              <a:rPr lang="ru-RU" sz="2000" dirty="0" smtClean="0">
                <a:latin typeface="Times New Roman" pitchFamily="18" charset="0"/>
                <a:cs typeface="Times New Roman" pitchFamily="18" charset="0"/>
              </a:rPr>
              <a:t>мы пошли на прогулку в лес. Дует легкий ветерок и колышет травку и цветочки. Он дует тихо-тихо, вот так: «у-у-у» (звук произносится тихо и длительно)».</a:t>
            </a:r>
          </a:p>
          <a:p>
            <a:r>
              <a:rPr lang="ru-RU" sz="2000" dirty="0" smtClean="0">
                <a:latin typeface="Times New Roman" pitchFamily="18" charset="0"/>
                <a:cs typeface="Times New Roman" pitchFamily="18" charset="0"/>
              </a:rPr>
              <a:t>Затем показывает картинку с изображением сильного ветра и говорит:</a:t>
            </a:r>
          </a:p>
          <a:p>
            <a:r>
              <a:rPr lang="ru-RU" sz="2000" dirty="0" smtClean="0">
                <a:latin typeface="Times New Roman" pitchFamily="18" charset="0"/>
                <a:cs typeface="Times New Roman" pitchFamily="18" charset="0"/>
              </a:rPr>
              <a:t>«Вдруг </a:t>
            </a:r>
            <a:r>
              <a:rPr lang="ru-RU" sz="2000" dirty="0" smtClean="0">
                <a:latin typeface="Times New Roman" pitchFamily="18" charset="0"/>
                <a:cs typeface="Times New Roman" pitchFamily="18" charset="0"/>
              </a:rPr>
              <a:t>подул сильный ветер, он громко загудел «у-у-у» (звук произноситься громко и длительно)». </a:t>
            </a:r>
            <a:r>
              <a:rPr lang="ru-RU" sz="2000" dirty="0" smtClean="0">
                <a:latin typeface="Times New Roman" pitchFamily="18" charset="0"/>
                <a:cs typeface="Times New Roman" pitchFamily="18" charset="0"/>
              </a:rPr>
              <a:t>Важно </a:t>
            </a:r>
            <a:r>
              <a:rPr lang="ru-RU" sz="2000" dirty="0" smtClean="0">
                <a:latin typeface="Times New Roman" pitchFamily="18" charset="0"/>
                <a:cs typeface="Times New Roman" pitchFamily="18" charset="0"/>
              </a:rPr>
              <a:t>следить, чтобы, </a:t>
            </a:r>
            <a:r>
              <a:rPr lang="ru-RU" sz="2000" dirty="0" smtClean="0">
                <a:latin typeface="Times New Roman" pitchFamily="18" charset="0"/>
                <a:cs typeface="Times New Roman" pitchFamily="18" charset="0"/>
              </a:rPr>
              <a:t>повторяя, </a:t>
            </a:r>
            <a:r>
              <a:rPr lang="ru-RU" sz="2000" dirty="0" smtClean="0">
                <a:latin typeface="Times New Roman" pitchFamily="18" charset="0"/>
                <a:cs typeface="Times New Roman" pitchFamily="18" charset="0"/>
              </a:rPr>
              <a:t>ребенок соблюдал ту же силу голоса</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764704" y="2051720"/>
            <a:ext cx="5400600" cy="2554545"/>
          </a:xfrm>
          <a:prstGeom prst="rect">
            <a:avLst/>
          </a:prstGeom>
        </p:spPr>
        <p:txBody>
          <a:bodyPr wrap="square">
            <a:spAutoFit/>
          </a:bodyPr>
          <a:lstStyle/>
          <a:p>
            <a:r>
              <a:rPr lang="ru-RU" sz="2000" b="1" dirty="0" smtClean="0">
                <a:latin typeface="Times New Roman" pitchFamily="18" charset="0"/>
                <a:cs typeface="Times New Roman" pitchFamily="18" charset="0"/>
              </a:rPr>
              <a:t>«Волшебные картинки»</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развитие сильного плавного и продолжительного выдоха.</a:t>
            </a:r>
          </a:p>
          <a:p>
            <a:r>
              <a:rPr lang="ru-RU" sz="2000" b="1" dirty="0" smtClean="0">
                <a:latin typeface="Times New Roman" pitchFamily="18" charset="0"/>
                <a:cs typeface="Times New Roman" pitchFamily="18" charset="0"/>
              </a:rPr>
              <a:t>Оборудование:</a:t>
            </a:r>
            <a:r>
              <a:rPr lang="ru-RU" sz="2000" dirty="0" smtClean="0">
                <a:latin typeface="Times New Roman" pitchFamily="18" charset="0"/>
                <a:cs typeface="Times New Roman" pitchFamily="18" charset="0"/>
              </a:rPr>
              <a:t> картинка с приклеенным дождиком</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ребенку предлагается подуть на картинку, чтобы «дождик» поднялся и стал виден рисунок</a:t>
            </a:r>
            <a:endParaRPr lang="ru-RU" sz="2000"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548680" y="1547664"/>
            <a:ext cx="5688632" cy="3477875"/>
          </a:xfrm>
          <a:prstGeom prst="rect">
            <a:avLst/>
          </a:prstGeom>
        </p:spPr>
        <p:txBody>
          <a:bodyPr wrap="square">
            <a:spAutoFit/>
          </a:bodyPr>
          <a:lstStyle/>
          <a:p>
            <a:r>
              <a:rPr lang="ru-RU" sz="2000" b="1" dirty="0" smtClean="0">
                <a:latin typeface="Times New Roman" pitchFamily="18" charset="0"/>
                <a:cs typeface="Times New Roman" pitchFamily="18" charset="0"/>
              </a:rPr>
              <a:t>«Кто это сказал?»</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развитие умения находить мимическое выражение в соответствие с интонированной фразой.</a:t>
            </a:r>
          </a:p>
          <a:p>
            <a:r>
              <a:rPr lang="ru-RU" sz="2000" b="1" dirty="0" smtClean="0">
                <a:latin typeface="Times New Roman" pitchFamily="18" charset="0"/>
                <a:cs typeface="Times New Roman" pitchFamily="18" charset="0"/>
              </a:rPr>
              <a:t>Оборудование:</a:t>
            </a:r>
            <a:r>
              <a:rPr lang="ru-RU" sz="2000" dirty="0" smtClean="0">
                <a:latin typeface="Times New Roman" pitchFamily="18" charset="0"/>
                <a:cs typeface="Times New Roman" pitchFamily="18" charset="0"/>
              </a:rPr>
              <a:t> карточки с изображением весёлого лица, грустного, лицо с широко открытым ртом (громко), с пальчиком около рта (тихо)</a:t>
            </a:r>
          </a:p>
          <a:p>
            <a:r>
              <a:rPr lang="ru-RU" sz="2000" b="1" dirty="0" smtClean="0">
                <a:latin typeface="Times New Roman" pitchFamily="18" charset="0"/>
                <a:cs typeface="Times New Roman" pitchFamily="18" charset="0"/>
              </a:rPr>
              <a:t>Ход игры: </a:t>
            </a:r>
            <a:r>
              <a:rPr lang="ru-RU" sz="2000" dirty="0" smtClean="0">
                <a:latin typeface="Times New Roman" pitchFamily="18" charset="0"/>
                <a:cs typeface="Times New Roman" pitchFamily="18" charset="0"/>
              </a:rPr>
              <a:t>По интонированной фразе дети находят соответствующее мимическое выражение среди предложенных картинок.</a:t>
            </a:r>
            <a:endParaRPr lang="ru-RU" sz="2000"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548680" y="1475656"/>
            <a:ext cx="5760640" cy="3785652"/>
          </a:xfrm>
          <a:prstGeom prst="rect">
            <a:avLst/>
          </a:prstGeom>
        </p:spPr>
        <p:txBody>
          <a:bodyPr wrap="square">
            <a:spAutoFit/>
          </a:bodyPr>
          <a:lstStyle/>
          <a:p>
            <a:r>
              <a:rPr lang="ru-RU" sz="2000" b="1" dirty="0" smtClean="0">
                <a:latin typeface="Times New Roman" pitchFamily="18" charset="0"/>
                <a:cs typeface="Times New Roman" pitchFamily="18" charset="0"/>
              </a:rPr>
              <a:t>«Соревнование лыжников»</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 </a:t>
            </a:r>
            <a:r>
              <a:rPr lang="ru-RU" sz="2000" dirty="0" smtClean="0">
                <a:latin typeface="Times New Roman" pitchFamily="18" charset="0"/>
                <a:cs typeface="Times New Roman" pitchFamily="18" charset="0"/>
              </a:rPr>
              <a:t> развитие правильного речевого дыхания</a:t>
            </a:r>
          </a:p>
          <a:p>
            <a:r>
              <a:rPr lang="ru-RU" sz="2000" b="1" dirty="0" smtClean="0">
                <a:latin typeface="Times New Roman" pitchFamily="18" charset="0"/>
                <a:cs typeface="Times New Roman" pitchFamily="18" charset="0"/>
              </a:rPr>
              <a:t>Оборудование: </a:t>
            </a:r>
            <a:r>
              <a:rPr lang="ru-RU" sz="2000" dirty="0" smtClean="0">
                <a:latin typeface="Times New Roman" pitchFamily="18" charset="0"/>
                <a:cs typeface="Times New Roman" pitchFamily="18" charset="0"/>
              </a:rPr>
              <a:t>Фигурки лыжников</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Фигурки лыжников (вырезанные из тонкого картона) стоят на крае стола. Вызываются попарно дети. Каждый ребенок садится напротив лыжника. Педагог предупреждает, что продвигать лыжника можно лишь на одном выдохе, дуть несколько раз подряд нельзя. По сигналу «Поехали» дети дуют на фигурки. Остальные дети следят, чей лыжник дальше уедет (</a:t>
            </a:r>
            <a:r>
              <a:rPr lang="ru-RU" sz="2000" dirty="0" err="1" smtClean="0">
                <a:latin typeface="Times New Roman" pitchFamily="18" charset="0"/>
                <a:cs typeface="Times New Roman" pitchFamily="18" charset="0"/>
              </a:rPr>
              <a:t>проскользит</a:t>
            </a:r>
            <a:r>
              <a:rPr lang="ru-RU" sz="2000" dirty="0" smtClean="0">
                <a:latin typeface="Times New Roman" pitchFamily="18" charset="0"/>
                <a:cs typeface="Times New Roman" pitchFamily="18" charset="0"/>
              </a:rPr>
              <a:t> по столу).</a:t>
            </a:r>
            <a:endParaRPr lang="ru-RU" sz="2000"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20688" y="1979712"/>
            <a:ext cx="5472608" cy="2246769"/>
          </a:xfrm>
          <a:prstGeom prst="rect">
            <a:avLst/>
          </a:prstGeom>
        </p:spPr>
        <p:txBody>
          <a:bodyPr wrap="square">
            <a:spAutoFit/>
          </a:bodyPr>
          <a:lstStyle/>
          <a:p>
            <a:r>
              <a:rPr lang="ru-RU" sz="2000" b="1" dirty="0" smtClean="0">
                <a:latin typeface="Times New Roman" pitchFamily="18" charset="0"/>
                <a:cs typeface="Times New Roman" pitchFamily="18" charset="0"/>
              </a:rPr>
              <a:t>«Мыльные пузыри»</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развитие длительного, плавного и сильного выдоха, активизация мышц губ.</a:t>
            </a:r>
          </a:p>
          <a:p>
            <a:r>
              <a:rPr lang="ru-RU" sz="2000" b="1" dirty="0" smtClean="0">
                <a:latin typeface="Times New Roman" pitchFamily="18" charset="0"/>
                <a:cs typeface="Times New Roman" pitchFamily="18" charset="0"/>
              </a:rPr>
              <a:t>Оборудование:</a:t>
            </a:r>
            <a:r>
              <a:rPr lang="ru-RU" sz="2000" dirty="0" smtClean="0">
                <a:latin typeface="Times New Roman" pitchFamily="18" charset="0"/>
                <a:cs typeface="Times New Roman" pitchFamily="18" charset="0"/>
              </a:rPr>
              <a:t> мыльные пузыри</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Один ребенок пускает мыльные пузыри, остальные дети дуют на них и не дают им упасть.</a:t>
            </a:r>
            <a:endParaRPr lang="ru-RU" sz="2000" dirty="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548680" y="1763688"/>
            <a:ext cx="5688632" cy="2554545"/>
          </a:xfrm>
          <a:prstGeom prst="rect">
            <a:avLst/>
          </a:prstGeom>
        </p:spPr>
        <p:txBody>
          <a:bodyPr wrap="square">
            <a:spAutoFit/>
          </a:bodyPr>
          <a:lstStyle/>
          <a:p>
            <a:r>
              <a:rPr lang="ru-RU" sz="2000" b="1" dirty="0" smtClean="0">
                <a:latin typeface="Times New Roman" pitchFamily="18" charset="0"/>
                <a:cs typeface="Times New Roman" pitchFamily="18" charset="0"/>
              </a:rPr>
              <a:t>«Чей кубик поднимется выше?»</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развивать диафрагмальное дыхание.</a:t>
            </a:r>
          </a:p>
          <a:p>
            <a:r>
              <a:rPr lang="ru-RU" sz="2000" b="1" dirty="0" err="1" smtClean="0">
                <a:latin typeface="Times New Roman" pitchFamily="18" charset="0"/>
                <a:cs typeface="Times New Roman" pitchFamily="18" charset="0"/>
              </a:rPr>
              <a:t>Оборудовние</a:t>
            </a:r>
            <a:r>
              <a:rPr lang="ru-RU" sz="2000" b="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легкий пластмассовый кубик</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Дети лежат на ковре, на живот кладется легкий пластмассовый кубик. Дети делают глубокий вдох через нос и выдыхают через нос, а взрослый смотрит, чей кубик поднимется выше.</a:t>
            </a:r>
            <a:endParaRPr lang="ru-RU" sz="20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764704" y="1403648"/>
            <a:ext cx="5184576" cy="4708981"/>
          </a:xfrm>
          <a:prstGeom prst="rect">
            <a:avLst/>
          </a:prstGeom>
        </p:spPr>
        <p:txBody>
          <a:bodyPr wrap="square">
            <a:spAutoFit/>
          </a:bodyPr>
          <a:lstStyle/>
          <a:p>
            <a:r>
              <a:rPr lang="ru-RU" sz="2000" b="1" dirty="0" smtClean="0">
                <a:latin typeface="Times New Roman" pitchFamily="18" charset="0"/>
                <a:cs typeface="Times New Roman" pitchFamily="18" charset="0"/>
              </a:rPr>
              <a:t>«Подбери по цвету»</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 </a:t>
            </a:r>
            <a:r>
              <a:rPr lang="ru-RU" sz="2000" dirty="0" smtClean="0">
                <a:latin typeface="Times New Roman" pitchFamily="18" charset="0"/>
                <a:cs typeface="Times New Roman" pitchFamily="18" charset="0"/>
              </a:rPr>
              <a:t>Учить детей слитно произносить фразу из двух- трех слов.</a:t>
            </a:r>
          </a:p>
          <a:p>
            <a:r>
              <a:rPr lang="ru-RU" sz="2000" b="1" dirty="0" smtClean="0">
                <a:latin typeface="Times New Roman" pitchFamily="18" charset="0"/>
                <a:cs typeface="Times New Roman" pitchFamily="18" charset="0"/>
              </a:rPr>
              <a:t>Оборудование:</a:t>
            </a:r>
            <a:r>
              <a:rPr lang="ru-RU" sz="2000" dirty="0" smtClean="0">
                <a:latin typeface="Times New Roman" pitchFamily="18" charset="0"/>
                <a:cs typeface="Times New Roman" pitchFamily="18" charset="0"/>
              </a:rPr>
              <a:t>  картинки, на которых нарисованы предметы разного цвета</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Детям раздают картинки, на которых нарисованы предметы разного цвета. Показывая  кубик,  </a:t>
            </a:r>
            <a:r>
              <a:rPr lang="ru-RU" sz="2000" dirty="0" smtClean="0">
                <a:latin typeface="Times New Roman" pitchFamily="18" charset="0"/>
                <a:cs typeface="Times New Roman" pitchFamily="18" charset="0"/>
              </a:rPr>
              <a:t>педагог говорит</a:t>
            </a:r>
            <a:r>
              <a:rPr lang="ru-RU" sz="2000" dirty="0" smtClean="0">
                <a:latin typeface="Times New Roman" pitchFamily="18" charset="0"/>
                <a:cs typeface="Times New Roman" pitchFamily="18" charset="0"/>
              </a:rPr>
              <a:t>:</a:t>
            </a:r>
          </a:p>
          <a:p>
            <a:r>
              <a:rPr lang="ru-RU" sz="2000" b="1" dirty="0" smtClean="0">
                <a:latin typeface="Times New Roman" pitchFamily="18" charset="0"/>
                <a:cs typeface="Times New Roman" pitchFamily="18" charset="0"/>
              </a:rPr>
              <a:t>Инструкция:</a:t>
            </a:r>
            <a:r>
              <a:rPr lang="ru-RU" sz="2000" dirty="0" smtClean="0">
                <a:latin typeface="Times New Roman" pitchFamily="18" charset="0"/>
                <a:cs typeface="Times New Roman" pitchFamily="18" charset="0"/>
              </a:rPr>
              <a:t> У кого картинки такого же цвета, как кубик, подойдите сюда.</a:t>
            </a:r>
          </a:p>
          <a:p>
            <a:r>
              <a:rPr lang="ru-RU" sz="2000" dirty="0" smtClean="0">
                <a:latin typeface="Times New Roman" pitchFamily="18" charset="0"/>
                <a:cs typeface="Times New Roman" pitchFamily="18" charset="0"/>
              </a:rPr>
              <a:t>Дети выходят, показывают свои картинки, называют их («Красная машина», «Красный шар» и т. д.) и </a:t>
            </a:r>
            <a:r>
              <a:rPr lang="ru-RU" sz="2000" dirty="0" smtClean="0">
                <a:latin typeface="Times New Roman" pitchFamily="18" charset="0"/>
                <a:cs typeface="Times New Roman" pitchFamily="18" charset="0"/>
              </a:rPr>
              <a:t>складывают </a:t>
            </a:r>
            <a:r>
              <a:rPr lang="ru-RU" sz="2000" dirty="0" smtClean="0">
                <a:latin typeface="Times New Roman" pitchFamily="18" charset="0"/>
                <a:cs typeface="Times New Roman" pitchFamily="18" charset="0"/>
              </a:rPr>
              <a:t>этот кубик. Игра продолжается до тех пор, пока все дети не сложат свои картинки в кубики.</a:t>
            </a:r>
            <a:endParaRPr lang="ru-RU" sz="2000"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92696" y="2195736"/>
            <a:ext cx="5544616" cy="2246769"/>
          </a:xfrm>
          <a:prstGeom prst="rect">
            <a:avLst/>
          </a:prstGeom>
        </p:spPr>
        <p:txBody>
          <a:bodyPr wrap="square">
            <a:spAutoFit/>
          </a:bodyPr>
          <a:lstStyle/>
          <a:p>
            <a:r>
              <a:rPr lang="ru-RU" sz="2000" b="1" dirty="0" smtClean="0">
                <a:latin typeface="Times New Roman" pitchFamily="18" charset="0"/>
                <a:cs typeface="Times New Roman" pitchFamily="18" charset="0"/>
              </a:rPr>
              <a:t>«Погрей руки».</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развитие плавного ротового выдоха</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ребенку предлагается согреть руки. Ребенок вдыхает через нос и дуют на «озябшие» руки.</a:t>
            </a:r>
          </a:p>
          <a:p>
            <a:r>
              <a:rPr lang="ru-RU" sz="2000" b="1" dirty="0" smtClean="0">
                <a:latin typeface="Times New Roman" pitchFamily="18" charset="0"/>
                <a:cs typeface="Times New Roman" pitchFamily="18" charset="0"/>
              </a:rPr>
              <a:t>Инструкция:</a:t>
            </a:r>
            <a:r>
              <a:rPr lang="ru-RU" sz="2000" dirty="0" smtClean="0">
                <a:latin typeface="Times New Roman" pitchFamily="18" charset="0"/>
                <a:cs typeface="Times New Roman" pitchFamily="18" charset="0"/>
              </a:rPr>
              <a:t> Наши ручки замерзли, давай согреем их</a:t>
            </a:r>
            <a:endParaRPr lang="ru-RU" sz="2000" dirty="0">
              <a:latin typeface="Times New Roman" pitchFamily="18"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92696" y="1835696"/>
            <a:ext cx="5472608" cy="2862322"/>
          </a:xfrm>
          <a:prstGeom prst="rect">
            <a:avLst/>
          </a:prstGeom>
        </p:spPr>
        <p:txBody>
          <a:bodyPr wrap="square">
            <a:spAutoFit/>
          </a:bodyPr>
          <a:lstStyle/>
          <a:p>
            <a:r>
              <a:rPr lang="ru-RU" sz="2000" b="1" dirty="0" smtClean="0">
                <a:latin typeface="Times New Roman" pitchFamily="18" charset="0"/>
                <a:cs typeface="Times New Roman" pitchFamily="18" charset="0"/>
              </a:rPr>
              <a:t>«Большой и маленький»</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развитие силы голоса.</a:t>
            </a:r>
            <a:endParaRPr lang="ru-RU" sz="2000" b="1"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ребенок голосом изображает, как лает большая собака и как ей отвечает маленький щенок.</a:t>
            </a:r>
          </a:p>
          <a:p>
            <a:r>
              <a:rPr lang="ru-RU" sz="2000" b="1" dirty="0" smtClean="0">
                <a:latin typeface="Times New Roman" pitchFamily="18" charset="0"/>
                <a:cs typeface="Times New Roman" pitchFamily="18" charset="0"/>
              </a:rPr>
              <a:t>Инструкция:</a:t>
            </a:r>
            <a:r>
              <a:rPr lang="ru-RU" sz="2000" dirty="0" smtClean="0">
                <a:latin typeface="Times New Roman" pitchFamily="18" charset="0"/>
                <a:cs typeface="Times New Roman" pitchFamily="18" charset="0"/>
              </a:rPr>
              <a:t> Давайте представим, что мы с вами собачки. Когда я буду тихо хлопать в ладоши, вы будите тихо лаять, а  когда буду громко хлопать вы будите громко лаять.</a:t>
            </a:r>
            <a:endParaRPr lang="ru-RU" sz="2000"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476672" y="1763688"/>
            <a:ext cx="5688632" cy="3170099"/>
          </a:xfrm>
          <a:prstGeom prst="rect">
            <a:avLst/>
          </a:prstGeom>
        </p:spPr>
        <p:txBody>
          <a:bodyPr wrap="square">
            <a:spAutoFit/>
          </a:bodyPr>
          <a:lstStyle/>
          <a:p>
            <a:r>
              <a:rPr lang="ru-RU" sz="2000" b="1" dirty="0" smtClean="0">
                <a:latin typeface="Times New Roman" pitchFamily="18" charset="0"/>
                <a:cs typeface="Times New Roman" pitchFamily="18" charset="0"/>
              </a:rPr>
              <a:t>«Далеко и близко»</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развитие силы голоса.</a:t>
            </a:r>
            <a:endParaRPr lang="ru-RU" sz="2000" b="1"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ребенок говорит то тихим голосом, то громким, а другие дети отгадывают, где он: далеко или близко.</a:t>
            </a:r>
          </a:p>
          <a:p>
            <a:r>
              <a:rPr lang="ru-RU" sz="2000" b="1" dirty="0" smtClean="0">
                <a:latin typeface="Times New Roman" pitchFamily="18" charset="0"/>
                <a:cs typeface="Times New Roman" pitchFamily="18" charset="0"/>
              </a:rPr>
              <a:t>Инструкция: </a:t>
            </a:r>
            <a:r>
              <a:rPr lang="ru-RU" sz="2000" dirty="0" smtClean="0">
                <a:latin typeface="Times New Roman" pitchFamily="18" charset="0"/>
                <a:cs typeface="Times New Roman" pitchFamily="18" charset="0"/>
              </a:rPr>
              <a:t>Ребята, Катя будет говорить то громким, то тихим голосом, а мы должны с вами отгадать близко она или далеко. Если она говорит громко, то значит она близко. Если она говорит тихо, то значит она далеко.</a:t>
            </a:r>
            <a:endParaRPr lang="ru-RU" sz="2000"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20688" y="1763688"/>
            <a:ext cx="5544616" cy="3477875"/>
          </a:xfrm>
          <a:prstGeom prst="rect">
            <a:avLst/>
          </a:prstGeom>
        </p:spPr>
        <p:txBody>
          <a:bodyPr wrap="square">
            <a:spAutoFit/>
          </a:bodyPr>
          <a:lstStyle/>
          <a:p>
            <a:r>
              <a:rPr lang="ru-RU" sz="2000" b="1" dirty="0" smtClean="0">
                <a:latin typeface="Times New Roman" pitchFamily="18" charset="0"/>
                <a:cs typeface="Times New Roman" pitchFamily="18" charset="0"/>
              </a:rPr>
              <a:t>«Успокой куклу»</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Развитие тембра голоса.</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Дети сидят на стульях полукругом. На руках у них куклы.</a:t>
            </a:r>
          </a:p>
          <a:p>
            <a:r>
              <a:rPr lang="ru-RU" sz="2000" b="1" dirty="0" smtClean="0">
                <a:latin typeface="Times New Roman" pitchFamily="18" charset="0"/>
                <a:cs typeface="Times New Roman" pitchFamily="18" charset="0"/>
              </a:rPr>
              <a:t>Инструкция: </a:t>
            </a:r>
            <a:r>
              <a:rPr lang="ru-RU" sz="2000" dirty="0" smtClean="0">
                <a:latin typeface="Times New Roman" pitchFamily="18" charset="0"/>
                <a:cs typeface="Times New Roman" pitchFamily="18" charset="0"/>
              </a:rPr>
              <a:t> «Куклы плачут, надо их успокоить. Посмотрите, как я укладываю куклу спать (укачивает куклу, негромко напевая на звуке а мотив знакомой колыбельной песни). А теперь вы покачайте».</a:t>
            </a:r>
          </a:p>
          <a:p>
            <a:r>
              <a:rPr lang="ru-RU" sz="2000" dirty="0" smtClean="0">
                <a:latin typeface="Times New Roman" pitchFamily="18" charset="0"/>
                <a:cs typeface="Times New Roman" pitchFamily="18" charset="0"/>
              </a:rPr>
              <a:t>Дети по очереди, а затем вместе укачивают кукол, произнося звук а.</a:t>
            </a:r>
            <a:endParaRPr lang="ru-RU" sz="2000"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92696" y="1691680"/>
            <a:ext cx="5760640" cy="4093428"/>
          </a:xfrm>
          <a:prstGeom prst="rect">
            <a:avLst/>
          </a:prstGeom>
        </p:spPr>
        <p:txBody>
          <a:bodyPr wrap="square">
            <a:spAutoFit/>
          </a:bodyPr>
          <a:lstStyle/>
          <a:p>
            <a:r>
              <a:rPr lang="ru-RU" sz="2000" b="1" dirty="0" smtClean="0">
                <a:latin typeface="Times New Roman" pitchFamily="18" charset="0"/>
                <a:cs typeface="Times New Roman" pitchFamily="18" charset="0"/>
              </a:rPr>
              <a:t>«Волк и семеро козлят»</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 </a:t>
            </a:r>
            <a:r>
              <a:rPr lang="ru-RU" sz="2000" dirty="0" smtClean="0">
                <a:latin typeface="Times New Roman" pitchFamily="18" charset="0"/>
                <a:cs typeface="Times New Roman" pitchFamily="18" charset="0"/>
              </a:rPr>
              <a:t>Развитие высоты голоса и выразительности. Совершенствование фразовой речи.</a:t>
            </a:r>
          </a:p>
          <a:p>
            <a:r>
              <a:rPr lang="ru-RU" sz="2000" b="1" dirty="0" smtClean="0">
                <a:latin typeface="Times New Roman" pitchFamily="18" charset="0"/>
                <a:cs typeface="Times New Roman" pitchFamily="18" charset="0"/>
              </a:rPr>
              <a:t>Оборудование: </a:t>
            </a:r>
            <a:r>
              <a:rPr lang="ru-RU" sz="2000" dirty="0" smtClean="0">
                <a:latin typeface="Times New Roman" pitchFamily="18" charset="0"/>
                <a:cs typeface="Times New Roman" pitchFamily="18" charset="0"/>
              </a:rPr>
              <a:t>Маски животных.</a:t>
            </a:r>
          </a:p>
          <a:p>
            <a:r>
              <a:rPr lang="ru-RU" sz="2000" b="1" dirty="0" smtClean="0">
                <a:latin typeface="Times New Roman" pitchFamily="18" charset="0"/>
                <a:cs typeface="Times New Roman" pitchFamily="18" charset="0"/>
              </a:rPr>
              <a:t>Ход игры: </a:t>
            </a:r>
            <a:r>
              <a:rPr lang="ru-RU" sz="2000" dirty="0" smtClean="0">
                <a:latin typeface="Times New Roman" pitchFamily="18" charset="0"/>
                <a:cs typeface="Times New Roman" pitchFamily="18" charset="0"/>
              </a:rPr>
              <a:t>Дети предварительно должны быть знакомы со сказкой, хорошо знать слова козы и волка, ответы козлят. Между детьми педагог распределяет роли и раздает маски. Начинается игра-инсценировка. Педагог обращает внимание детей на характер голосов. Коза и козлята должны говорить тоненькими, высокими голосами, а волк — сначала грубым, низким голосом, а потом более высоким.</a:t>
            </a:r>
            <a:endParaRPr lang="ru-RU" sz="2000" dirty="0">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92696" y="1835696"/>
            <a:ext cx="5472608" cy="3170099"/>
          </a:xfrm>
          <a:prstGeom prst="rect">
            <a:avLst/>
          </a:prstGeom>
        </p:spPr>
        <p:txBody>
          <a:bodyPr wrap="square">
            <a:spAutoFit/>
          </a:bodyPr>
          <a:lstStyle/>
          <a:p>
            <a:r>
              <a:rPr lang="ru-RU" sz="2000" b="1" dirty="0" smtClean="0">
                <a:latin typeface="Times New Roman" pitchFamily="18" charset="0"/>
                <a:cs typeface="Times New Roman" pitchFamily="18" charset="0"/>
              </a:rPr>
              <a:t>«Назови, из какого королевства».</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Учить детей определять по тембру голоса эмоциональную окраску фразы.</a:t>
            </a:r>
          </a:p>
          <a:p>
            <a:r>
              <a:rPr lang="ru-RU" sz="2000" b="1" dirty="0" smtClean="0">
                <a:latin typeface="Times New Roman" pitchFamily="18" charset="0"/>
                <a:cs typeface="Times New Roman" pitchFamily="18" charset="0"/>
              </a:rPr>
              <a:t>Оборудование:</a:t>
            </a:r>
            <a:r>
              <a:rPr lang="ru-RU" sz="2000" dirty="0" smtClean="0">
                <a:latin typeface="Times New Roman" pitchFamily="18" charset="0"/>
                <a:cs typeface="Times New Roman" pitchFamily="18" charset="0"/>
              </a:rPr>
              <a:t> Картонные силуэты «королей» разного цвета с различными эмоциями.</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Педагог произносит фразу с различной эмоциональной окраской (радость, грусть, испуг и др.), а дети по голосу педагога определяют эмоциональную окраску и подбирают соответствующую фигурку короля</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836712" y="1755845"/>
            <a:ext cx="5328592" cy="4093428"/>
          </a:xfrm>
          <a:prstGeom prst="rect">
            <a:avLst/>
          </a:prstGeom>
        </p:spPr>
        <p:txBody>
          <a:bodyPr wrap="square">
            <a:spAutoFit/>
          </a:bodyPr>
          <a:lstStyle/>
          <a:p>
            <a:r>
              <a:rPr lang="ru-RU" sz="2000" b="1" dirty="0" smtClean="0">
                <a:latin typeface="Times New Roman" pitchFamily="18" charset="0"/>
                <a:cs typeface="Times New Roman" pitchFamily="18" charset="0"/>
              </a:rPr>
              <a:t>"Качели"</a:t>
            </a: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улучшить функцию внешнего дыхания, освоить первичные приемы дыхательной гимнастики.</a:t>
            </a:r>
          </a:p>
          <a:p>
            <a:r>
              <a:rPr lang="ru-RU" sz="2000" b="1" dirty="0" smtClean="0">
                <a:latin typeface="Times New Roman" pitchFamily="18" charset="0"/>
                <a:cs typeface="Times New Roman" pitchFamily="18" charset="0"/>
              </a:rPr>
              <a:t>Оборудование</a:t>
            </a:r>
            <a:r>
              <a:rPr lang="ru-RU" sz="2000" b="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мягкие игрушки небольшого размера по количеству детей.</a:t>
            </a:r>
          </a:p>
          <a:p>
            <a:r>
              <a:rPr lang="ru-RU" sz="2000" b="1" dirty="0" smtClean="0">
                <a:latin typeface="Times New Roman" pitchFamily="18" charset="0"/>
                <a:cs typeface="Times New Roman" pitchFamily="18" charset="0"/>
              </a:rPr>
              <a:t>Ход </a:t>
            </a:r>
            <a:r>
              <a:rPr lang="ru-RU" sz="2000" b="1" dirty="0" smtClean="0">
                <a:latin typeface="Times New Roman" pitchFamily="18" charset="0"/>
                <a:cs typeface="Times New Roman" pitchFamily="18" charset="0"/>
              </a:rPr>
              <a:t>игры:</a:t>
            </a:r>
            <a:r>
              <a:rPr lang="ru-RU" sz="2000" dirty="0" smtClean="0">
                <a:latin typeface="Times New Roman" pitchFamily="18" charset="0"/>
                <a:cs typeface="Times New Roman" pitchFamily="18" charset="0"/>
              </a:rPr>
              <a:t> Ребенку, находящемуся в положении лежа, кладут на живот в области диафрагмы легкую игрушку. Взрослый произносит рифмовку:</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Качели вверх (вдох),</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Качели вниз (выдох),</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Крепче ты, дружок, держись.</a:t>
            </a:r>
            <a:endParaRPr lang="ru-RU" sz="20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20688" y="1547664"/>
            <a:ext cx="5760640" cy="4708981"/>
          </a:xfrm>
          <a:prstGeom prst="rect">
            <a:avLst/>
          </a:prstGeom>
        </p:spPr>
        <p:txBody>
          <a:bodyPr wrap="square">
            <a:spAutoFit/>
          </a:bodyPr>
          <a:lstStyle/>
          <a:p>
            <a:r>
              <a:rPr lang="ru-RU" sz="2000" b="1" dirty="0" smtClean="0">
                <a:latin typeface="Times New Roman" pitchFamily="18" charset="0"/>
                <a:cs typeface="Times New Roman" pitchFamily="18" charset="0"/>
              </a:rPr>
              <a:t>«Пой со мной!»</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b="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развитие правильного речевого дыхания - </a:t>
            </a:r>
            <a:r>
              <a:rPr lang="ru-RU" sz="2000" dirty="0" err="1" smtClean="0">
                <a:latin typeface="Times New Roman" pitchFamily="18" charset="0"/>
                <a:cs typeface="Times New Roman" pitchFamily="18" charset="0"/>
              </a:rPr>
              <a:t>пропевание</a:t>
            </a:r>
            <a:r>
              <a:rPr lang="ru-RU" sz="2000" dirty="0" smtClean="0">
                <a:latin typeface="Times New Roman" pitchFamily="18" charset="0"/>
                <a:cs typeface="Times New Roman" pitchFamily="18" charset="0"/>
              </a:rPr>
              <a:t> на одном выдохе гласных звуков А, О, У, И, Э.</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Ход </a:t>
            </a:r>
            <a:r>
              <a:rPr lang="ru-RU" sz="2000" b="1" dirty="0" smtClean="0">
                <a:latin typeface="Times New Roman" pitchFamily="18" charset="0"/>
                <a:cs typeface="Times New Roman" pitchFamily="18" charset="0"/>
              </a:rPr>
              <a:t>игры:</a:t>
            </a:r>
            <a:r>
              <a:rPr lang="ru-RU" sz="2000" dirty="0" smtClean="0">
                <a:latin typeface="Times New Roman" pitchFamily="18" charset="0"/>
                <a:cs typeface="Times New Roman" pitchFamily="18" charset="0"/>
              </a:rPr>
              <a:t> сначала взрослый предлагает детям вместе с ним спеть "песенки".</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Инструкция</a:t>
            </a:r>
            <a:r>
              <a:rPr lang="ru-RU"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Давайте споем песенки. Вот первая песенка: "А-А-А!" Наберите побольше воздуха - вдохните воздух. Песенка должна получиться длинная. Во время игры педагог следит за четким произношением и утрирует артикуляцию звуков.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Можно </a:t>
            </a:r>
            <a:r>
              <a:rPr lang="ru-RU" sz="2000" dirty="0" smtClean="0">
                <a:latin typeface="Times New Roman" pitchFamily="18" charset="0"/>
                <a:cs typeface="Times New Roman" pitchFamily="18" charset="0"/>
              </a:rPr>
              <a:t>устроить соревнование между детьми: побеждает тот, кто пропоет дольше всех на одном выдохе.</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92696" y="1187624"/>
            <a:ext cx="5688632" cy="5632311"/>
          </a:xfrm>
          <a:prstGeom prst="rect">
            <a:avLst/>
          </a:prstGeom>
        </p:spPr>
        <p:txBody>
          <a:bodyPr wrap="square">
            <a:spAutoFit/>
          </a:bodyPr>
          <a:lstStyle/>
          <a:p>
            <a:r>
              <a:rPr lang="ru-RU" sz="2000" b="1" dirty="0" smtClean="0">
                <a:latin typeface="Times New Roman" pitchFamily="18" charset="0"/>
                <a:cs typeface="Times New Roman" pitchFamily="18" charset="0"/>
              </a:rPr>
              <a:t>«Сдуй шарик»</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a:t>
            </a:r>
            <a:r>
              <a:rPr lang="ru-RU" sz="2000" b="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развитие правильного речевого дыхания - длительное произнесение на одном выдохе согласного звука Ф.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Ход </a:t>
            </a:r>
            <a:r>
              <a:rPr lang="ru-RU" sz="2000" b="1" dirty="0" smtClean="0">
                <a:latin typeface="Times New Roman" pitchFamily="18" charset="0"/>
                <a:cs typeface="Times New Roman" pitchFamily="18" charset="0"/>
              </a:rPr>
              <a:t>игры: </a:t>
            </a:r>
            <a:r>
              <a:rPr lang="ru-RU" sz="2000" dirty="0" smtClean="0">
                <a:latin typeface="Times New Roman" pitchFamily="18" charset="0"/>
                <a:cs typeface="Times New Roman" pitchFamily="18" charset="0"/>
              </a:rPr>
              <a:t>стоя </a:t>
            </a:r>
            <a:r>
              <a:rPr lang="ru-RU" sz="2000" dirty="0" smtClean="0">
                <a:latin typeface="Times New Roman" pitchFamily="18" charset="0"/>
                <a:cs typeface="Times New Roman" pitchFamily="18" charset="0"/>
              </a:rPr>
              <a:t>на ковре, расставьте руки широко в стороны - получился шар, затем произносите длительно звук Ф, одновременно сводя руки перед собой - шарик сдувается. В конце </a:t>
            </a:r>
            <a:r>
              <a:rPr lang="ru-RU" sz="2000" dirty="0" smtClean="0">
                <a:latin typeface="Times New Roman" pitchFamily="18" charset="0"/>
                <a:cs typeface="Times New Roman" pitchFamily="18" charset="0"/>
              </a:rPr>
              <a:t>обнять </a:t>
            </a:r>
            <a:r>
              <a:rPr lang="ru-RU" sz="2000" dirty="0" smtClean="0">
                <a:latin typeface="Times New Roman" pitchFamily="18" charset="0"/>
                <a:cs typeface="Times New Roman" pitchFamily="18" charset="0"/>
              </a:rPr>
              <a:t>себя за плечи - шарик </a:t>
            </a:r>
            <a:r>
              <a:rPr lang="ru-RU" sz="2000" dirty="0" err="1" smtClean="0">
                <a:latin typeface="Times New Roman" pitchFamily="18" charset="0"/>
                <a:cs typeface="Times New Roman" pitchFamily="18" charset="0"/>
              </a:rPr>
              <a:t>сдулся</a:t>
            </a:r>
            <a:r>
              <a:rPr lang="ru-RU"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Инструкция: </a:t>
            </a:r>
            <a:r>
              <a:rPr lang="ru-RU" sz="2000" dirty="0" smtClean="0">
                <a:latin typeface="Times New Roman" pitchFamily="18" charset="0"/>
                <a:cs typeface="Times New Roman" pitchFamily="18" charset="0"/>
              </a:rPr>
              <a:t>Давайте поиграем в шарики! Разведите руки в стороны - вот так! Вот какие большие шары получились. Вдруг в шарике образовалась маленькая дырочка, и он стал сдуваться... Воздух выходит из шарика: Ф-Ф-Ф! </a:t>
            </a:r>
            <a:r>
              <a:rPr lang="ru-RU" sz="2000" dirty="0" err="1" smtClean="0">
                <a:latin typeface="Times New Roman" pitchFamily="18" charset="0"/>
                <a:cs typeface="Times New Roman" pitchFamily="18" charset="0"/>
              </a:rPr>
              <a:t>Сдулся</a:t>
            </a: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шарик! Напомните </a:t>
            </a:r>
            <a:r>
              <a:rPr lang="ru-RU" sz="2000" dirty="0" smtClean="0">
                <a:latin typeface="Times New Roman" pitchFamily="18" charset="0"/>
                <a:cs typeface="Times New Roman" pitchFamily="18" charset="0"/>
              </a:rPr>
              <a:t>детям, что следует вдохнуть побольше воздуха, пока шарик надут, а затем постепенно плавно выдыхать его, произнося звук Ф. Добирать воздух нельзя</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836712" y="1547664"/>
            <a:ext cx="4896544" cy="4093428"/>
          </a:xfrm>
          <a:prstGeom prst="rect">
            <a:avLst/>
          </a:prstGeom>
        </p:spPr>
        <p:txBody>
          <a:bodyPr wrap="square">
            <a:spAutoFit/>
          </a:bodyPr>
          <a:lstStyle/>
          <a:p>
            <a:r>
              <a:rPr lang="ru-RU" sz="2000" b="1" dirty="0" smtClean="0">
                <a:latin typeface="Times New Roman" pitchFamily="18" charset="0"/>
                <a:cs typeface="Times New Roman" pitchFamily="18" charset="0"/>
              </a:rPr>
              <a:t>«Змейка</a:t>
            </a:r>
            <a:r>
              <a:rPr lang="ru-RU" sz="2000" b="1"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Цель: </a:t>
            </a:r>
            <a:r>
              <a:rPr lang="ru-RU" sz="2000" dirty="0" smtClean="0">
                <a:latin typeface="Times New Roman" pitchFamily="18" charset="0"/>
                <a:cs typeface="Times New Roman" pitchFamily="18" charset="0"/>
              </a:rPr>
              <a:t>развитие правильного речевого дыхания - длительное произнесение на одном выдохе согласного звука Ш.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предложите малышам поиграть в змей. Игра проводится на ковре</a:t>
            </a:r>
            <a:r>
              <a:rPr lang="ru-RU"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Инструкция: </a:t>
            </a:r>
            <a:r>
              <a:rPr lang="ru-RU" sz="2000" dirty="0" smtClean="0">
                <a:latin typeface="Times New Roman" pitchFamily="18" charset="0"/>
                <a:cs typeface="Times New Roman" pitchFamily="18" charset="0"/>
              </a:rPr>
              <a:t>Давайте поиграем в змей! Вылезли змейки из нор и греются на солнышке. Змеи шипят: "Ш-Ш-Ш</a:t>
            </a:r>
            <a:r>
              <a:rPr lang="ru-RU" sz="2000" dirty="0" smtClean="0">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Напомните детям, что следует вдохнуть побольше воздуха и шипеть долго. Во время длительного произнесения звука Ш добирать воздух нельзя</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836712" y="1403648"/>
            <a:ext cx="5328592" cy="4708981"/>
          </a:xfrm>
          <a:prstGeom prst="rect">
            <a:avLst/>
          </a:prstGeom>
        </p:spPr>
        <p:txBody>
          <a:bodyPr wrap="square">
            <a:spAutoFit/>
          </a:bodyPr>
          <a:lstStyle/>
          <a:p>
            <a:r>
              <a:rPr lang="ru-RU" sz="2000" b="1" dirty="0" smtClean="0">
                <a:latin typeface="Times New Roman" pitchFamily="18" charset="0"/>
                <a:cs typeface="Times New Roman" pitchFamily="18" charset="0"/>
              </a:rPr>
              <a:t>«Рыбка»</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 </a:t>
            </a:r>
            <a:r>
              <a:rPr lang="ru-RU" sz="2000" dirty="0" smtClean="0">
                <a:latin typeface="Times New Roman" pitchFamily="18" charset="0"/>
                <a:cs typeface="Times New Roman" pitchFamily="18" charset="0"/>
              </a:rPr>
              <a:t>формированию диафрагмального дыхания  из положения лежа</a:t>
            </a:r>
          </a:p>
          <a:p>
            <a:r>
              <a:rPr lang="ru-RU" sz="2000" b="1" dirty="0" smtClean="0">
                <a:latin typeface="Times New Roman" pitchFamily="18" charset="0"/>
                <a:cs typeface="Times New Roman" pitchFamily="18" charset="0"/>
              </a:rPr>
              <a:t>Оборудование: </a:t>
            </a:r>
            <a:r>
              <a:rPr lang="ru-RU" sz="2000" dirty="0" smtClean="0">
                <a:latin typeface="Times New Roman" pitchFamily="18" charset="0"/>
                <a:cs typeface="Times New Roman" pitchFamily="18" charset="0"/>
              </a:rPr>
              <a:t>мягкая игрушка рыбка</a:t>
            </a:r>
          </a:p>
          <a:p>
            <a:r>
              <a:rPr lang="ru-RU" sz="2000" b="1" dirty="0" smtClean="0">
                <a:latin typeface="Times New Roman" pitchFamily="18" charset="0"/>
                <a:cs typeface="Times New Roman" pitchFamily="18" charset="0"/>
              </a:rPr>
              <a:t>Ход игры:</a:t>
            </a:r>
            <a:r>
              <a:rPr lang="ru-RU" sz="2000" dirty="0" smtClean="0">
                <a:latin typeface="Times New Roman" pitchFamily="18" charset="0"/>
                <a:cs typeface="Times New Roman" pitchFamily="18" charset="0"/>
              </a:rPr>
              <a:t> Положить ребенка на спину, поставить ему на живот легкую мягкую игрушку-рыбку. Делая вдох носом живот выпячивается, а значит игрушка стоящая на нем поднимается. При выдохе через рот живот втягивается, и игрушка опускается.</a:t>
            </a:r>
          </a:p>
          <a:p>
            <a:r>
              <a:rPr lang="ru-RU" sz="2000" dirty="0" smtClean="0">
                <a:latin typeface="Times New Roman" pitchFamily="18" charset="0"/>
                <a:cs typeface="Times New Roman" pitchFamily="18" charset="0"/>
              </a:rPr>
              <a:t>Задание можно выполнять под стихотворение</a:t>
            </a:r>
          </a:p>
          <a:p>
            <a:r>
              <a:rPr lang="ru-RU" sz="2000" dirty="0" smtClean="0">
                <a:latin typeface="Times New Roman" pitchFamily="18" charset="0"/>
                <a:cs typeface="Times New Roman" pitchFamily="18" charset="0"/>
              </a:rPr>
              <a:t>Качаю рыбку на волне,</a:t>
            </a:r>
          </a:p>
          <a:p>
            <a:r>
              <a:rPr lang="ru-RU" sz="2000" dirty="0" smtClean="0">
                <a:latin typeface="Times New Roman" pitchFamily="18" charset="0"/>
                <a:cs typeface="Times New Roman" pitchFamily="18" charset="0"/>
              </a:rPr>
              <a:t>То вверх (вдох),</a:t>
            </a:r>
          </a:p>
          <a:p>
            <a:r>
              <a:rPr lang="ru-RU" sz="2000" dirty="0" smtClean="0">
                <a:latin typeface="Times New Roman" pitchFamily="18" charset="0"/>
                <a:cs typeface="Times New Roman" pitchFamily="18" charset="0"/>
              </a:rPr>
              <a:t>То вниз (выдох)</a:t>
            </a:r>
          </a:p>
          <a:p>
            <a:r>
              <a:rPr lang="ru-RU" sz="2000" dirty="0" smtClean="0">
                <a:latin typeface="Times New Roman" pitchFamily="18" charset="0"/>
                <a:cs typeface="Times New Roman" pitchFamily="18" charset="0"/>
              </a:rPr>
              <a:t>Плывет по мне</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764704" y="1763688"/>
            <a:ext cx="5472608" cy="4093428"/>
          </a:xfrm>
          <a:prstGeom prst="rect">
            <a:avLst/>
          </a:prstGeom>
        </p:spPr>
        <p:txBody>
          <a:bodyPr wrap="square">
            <a:spAutoFit/>
          </a:bodyPr>
          <a:lstStyle/>
          <a:p>
            <a:r>
              <a:rPr lang="ru-RU" sz="2000" b="1" dirty="0" smtClean="0">
                <a:latin typeface="Times New Roman" pitchFamily="18" charset="0"/>
                <a:cs typeface="Times New Roman" pitchFamily="18" charset="0"/>
              </a:rPr>
              <a:t>«</a:t>
            </a:r>
            <a:r>
              <a:rPr lang="ru-RU" sz="2000" b="1" dirty="0" err="1" smtClean="0">
                <a:latin typeface="Times New Roman" pitchFamily="18" charset="0"/>
                <a:cs typeface="Times New Roman" pitchFamily="18" charset="0"/>
              </a:rPr>
              <a:t>Бегемотик</a:t>
            </a:r>
            <a:r>
              <a:rPr lang="ru-RU" sz="2000" b="1"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 </a:t>
            </a:r>
            <a:r>
              <a:rPr lang="ru-RU" sz="2000" dirty="0" smtClean="0">
                <a:latin typeface="Times New Roman" pitchFamily="18" charset="0"/>
                <a:cs typeface="Times New Roman" pitchFamily="18" charset="0"/>
              </a:rPr>
              <a:t>формированию диафрагмального дыхания  из положения лежа</a:t>
            </a:r>
          </a:p>
          <a:p>
            <a:r>
              <a:rPr lang="ru-RU" sz="2000" b="1" dirty="0" smtClean="0">
                <a:latin typeface="Times New Roman" pitchFamily="18" charset="0"/>
                <a:cs typeface="Times New Roman" pitchFamily="18" charset="0"/>
              </a:rPr>
              <a:t>Ход игры: </a:t>
            </a:r>
            <a:r>
              <a:rPr lang="ru-RU" sz="2000" dirty="0" smtClean="0">
                <a:latin typeface="Times New Roman" pitchFamily="18" charset="0"/>
                <a:cs typeface="Times New Roman" pitchFamily="18" charset="0"/>
              </a:rPr>
              <a:t>работа диафрагмы воспринимается ребенком не только зрительно, но и тактильно. Говорим ребенку: «Положи ладонь на живот и почувствуй, как живот поднимается, когда ты делаешь вдох и опускается, когда делаешь выдох. Можно сопровождать рифмой:</a:t>
            </a:r>
          </a:p>
          <a:p>
            <a:r>
              <a:rPr lang="ru-RU" sz="2000" dirty="0" err="1" smtClean="0">
                <a:latin typeface="Times New Roman" pitchFamily="18" charset="0"/>
                <a:cs typeface="Times New Roman" pitchFamily="18" charset="0"/>
              </a:rPr>
              <a:t>Бегемотики</a:t>
            </a:r>
            <a:r>
              <a:rPr lang="ru-RU" sz="2000" dirty="0" smtClean="0">
                <a:latin typeface="Times New Roman" pitchFamily="18" charset="0"/>
                <a:cs typeface="Times New Roman" pitchFamily="18" charset="0"/>
              </a:rPr>
              <a:t> лежали,</a:t>
            </a:r>
          </a:p>
          <a:p>
            <a:r>
              <a:rPr lang="ru-RU" sz="2000" dirty="0" err="1" smtClean="0">
                <a:latin typeface="Times New Roman" pitchFamily="18" charset="0"/>
                <a:cs typeface="Times New Roman" pitchFamily="18" charset="0"/>
              </a:rPr>
              <a:t>Бегемотики</a:t>
            </a:r>
            <a:r>
              <a:rPr lang="ru-RU" sz="2000" dirty="0" smtClean="0">
                <a:latin typeface="Times New Roman" pitchFamily="18" charset="0"/>
                <a:cs typeface="Times New Roman" pitchFamily="18" charset="0"/>
              </a:rPr>
              <a:t> дышали.</a:t>
            </a:r>
          </a:p>
          <a:p>
            <a:r>
              <a:rPr lang="ru-RU" sz="2000" dirty="0" smtClean="0">
                <a:latin typeface="Times New Roman" pitchFamily="18" charset="0"/>
                <a:cs typeface="Times New Roman" pitchFamily="18" charset="0"/>
              </a:rPr>
              <a:t>То животик поднимается (вдох),</a:t>
            </a:r>
          </a:p>
          <a:p>
            <a:r>
              <a:rPr lang="ru-RU" sz="2000" dirty="0" smtClean="0">
                <a:latin typeface="Times New Roman" pitchFamily="18" charset="0"/>
                <a:cs typeface="Times New Roman" pitchFamily="18" charset="0"/>
              </a:rPr>
              <a:t>То животик опускается (выдох).</a:t>
            </a:r>
            <a:endParaRPr lang="ru-RU" sz="20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92696" y="2051720"/>
            <a:ext cx="5328592" cy="3170099"/>
          </a:xfrm>
          <a:prstGeom prst="rect">
            <a:avLst/>
          </a:prstGeom>
        </p:spPr>
        <p:txBody>
          <a:bodyPr wrap="square">
            <a:spAutoFit/>
          </a:bodyPr>
          <a:lstStyle/>
          <a:p>
            <a:r>
              <a:rPr lang="ru-RU" sz="2000" b="1" dirty="0" smtClean="0">
                <a:latin typeface="Times New Roman" pitchFamily="18" charset="0"/>
                <a:cs typeface="Times New Roman" pitchFamily="18" charset="0"/>
              </a:rPr>
              <a:t>«</a:t>
            </a:r>
            <a:r>
              <a:rPr lang="ru-RU" sz="2000" b="1" dirty="0" err="1" smtClean="0">
                <a:latin typeface="Times New Roman" pitchFamily="18" charset="0"/>
                <a:cs typeface="Times New Roman" pitchFamily="18" charset="0"/>
              </a:rPr>
              <a:t>Бегемотики</a:t>
            </a:r>
            <a:r>
              <a:rPr lang="ru-RU" sz="2000" b="1"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r>
              <a:rPr lang="ru-RU" sz="2000" b="1" dirty="0" smtClean="0">
                <a:latin typeface="Times New Roman" pitchFamily="18" charset="0"/>
                <a:cs typeface="Times New Roman" pitchFamily="18" charset="0"/>
              </a:rPr>
              <a:t>Цель: </a:t>
            </a:r>
            <a:r>
              <a:rPr lang="ru-RU" sz="2000" dirty="0" smtClean="0">
                <a:latin typeface="Times New Roman" pitchFamily="18" charset="0"/>
                <a:cs typeface="Times New Roman" pitchFamily="18" charset="0"/>
              </a:rPr>
              <a:t>формированию диафрагмального дыхания  из положения сидя</a:t>
            </a:r>
          </a:p>
          <a:p>
            <a:r>
              <a:rPr lang="ru-RU" sz="2000" b="1" dirty="0" smtClean="0">
                <a:latin typeface="Times New Roman" pitchFamily="18" charset="0"/>
                <a:cs typeface="Times New Roman" pitchFamily="18" charset="0"/>
              </a:rPr>
              <a:t>Ход игры</a:t>
            </a:r>
            <a:r>
              <a:rPr lang="ru-RU"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Ребенок </a:t>
            </a:r>
            <a:r>
              <a:rPr lang="ru-RU" sz="2000" dirty="0" smtClean="0">
                <a:latin typeface="Times New Roman" pitchFamily="18" charset="0"/>
                <a:cs typeface="Times New Roman" pitchFamily="18" charset="0"/>
              </a:rPr>
              <a:t>сидит перед большим зеркалом, кладет ладонь на область диафрагмы и контролирует себя зрительно и тактильно.</a:t>
            </a:r>
          </a:p>
          <a:p>
            <a:r>
              <a:rPr lang="ru-RU" sz="2000" dirty="0" smtClean="0">
                <a:latin typeface="Times New Roman" pitchFamily="18" charset="0"/>
                <a:cs typeface="Times New Roman" pitchFamily="18" charset="0"/>
              </a:rPr>
              <a:t>Сели </a:t>
            </a:r>
            <a:r>
              <a:rPr lang="ru-RU" sz="2000" dirty="0" err="1" smtClean="0">
                <a:latin typeface="Times New Roman" pitchFamily="18" charset="0"/>
                <a:cs typeface="Times New Roman" pitchFamily="18" charset="0"/>
              </a:rPr>
              <a:t>бегемотики</a:t>
            </a:r>
            <a:r>
              <a:rPr lang="ru-RU" sz="2000" dirty="0" smtClean="0">
                <a:latin typeface="Times New Roman" pitchFamily="18" charset="0"/>
                <a:cs typeface="Times New Roman" pitchFamily="18" charset="0"/>
              </a:rPr>
              <a:t>,</a:t>
            </a:r>
          </a:p>
          <a:p>
            <a:r>
              <a:rPr lang="ru-RU" sz="2000" dirty="0" smtClean="0">
                <a:latin typeface="Times New Roman" pitchFamily="18" charset="0"/>
                <a:cs typeface="Times New Roman" pitchFamily="18" charset="0"/>
              </a:rPr>
              <a:t>Потрогали животики.</a:t>
            </a:r>
          </a:p>
          <a:p>
            <a:r>
              <a:rPr lang="ru-RU" sz="2000" dirty="0" smtClean="0">
                <a:latin typeface="Times New Roman" pitchFamily="18" charset="0"/>
                <a:cs typeface="Times New Roman" pitchFamily="18" charset="0"/>
              </a:rPr>
              <a:t>То животик поднимается,</a:t>
            </a:r>
          </a:p>
          <a:p>
            <a:r>
              <a:rPr lang="ru-RU" sz="2000" dirty="0" smtClean="0">
                <a:latin typeface="Times New Roman" pitchFamily="18" charset="0"/>
                <a:cs typeface="Times New Roman" pitchFamily="18" charset="0"/>
              </a:rPr>
              <a:t>То животик опускается.</a:t>
            </a:r>
            <a:endParaRPr lang="ru-RU" sz="2000"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abrakadabra.fun/uploads/posts/2021-12/thumbs/1639959894_43-abrakadabra-fun-p-fon-dlya-konsultatsii-dlya-roditelei-46.jpg"/>
          <p:cNvPicPr>
            <a:picLocks noChangeAspect="1" noChangeArrowheads="1"/>
          </p:cNvPicPr>
          <p:nvPr/>
        </p:nvPicPr>
        <p:blipFill>
          <a:blip r:embed="rId2" cstate="print"/>
          <a:srcRect/>
          <a:stretch>
            <a:fillRect/>
          </a:stretch>
        </p:blipFill>
        <p:spPr bwMode="auto">
          <a:xfrm>
            <a:off x="0" y="0"/>
            <a:ext cx="6858000" cy="9144000"/>
          </a:xfrm>
          <a:prstGeom prst="rect">
            <a:avLst/>
          </a:prstGeom>
          <a:noFill/>
        </p:spPr>
      </p:pic>
      <p:sp>
        <p:nvSpPr>
          <p:cNvPr id="3" name="Прямоугольник 2"/>
          <p:cNvSpPr/>
          <p:nvPr/>
        </p:nvSpPr>
        <p:spPr>
          <a:xfrm>
            <a:off x="620688" y="1691680"/>
            <a:ext cx="5688632" cy="4093428"/>
          </a:xfrm>
          <a:prstGeom prst="rect">
            <a:avLst/>
          </a:prstGeom>
        </p:spPr>
        <p:txBody>
          <a:bodyPr wrap="square">
            <a:spAutoFit/>
          </a:bodyPr>
          <a:lstStyle/>
          <a:p>
            <a:r>
              <a:rPr lang="ru-RU" sz="2000" b="1" dirty="0" smtClean="0">
                <a:latin typeface="Times New Roman" pitchFamily="18" charset="0"/>
                <a:cs typeface="Times New Roman" pitchFamily="18" charset="0"/>
              </a:rPr>
              <a:t>«Горячий чай»</a:t>
            </a:r>
          </a:p>
          <a:p>
            <a:r>
              <a:rPr lang="ru-RU" sz="2000" b="1" dirty="0" smtClean="0">
                <a:latin typeface="Times New Roman" pitchFamily="18" charset="0"/>
                <a:cs typeface="Times New Roman" pitchFamily="18" charset="0"/>
              </a:rPr>
              <a:t>Цель:</a:t>
            </a:r>
            <a:r>
              <a:rPr lang="ru-RU" sz="2000" dirty="0" smtClean="0">
                <a:latin typeface="Times New Roman" pitchFamily="18" charset="0"/>
                <a:cs typeface="Times New Roman" pitchFamily="18" charset="0"/>
              </a:rPr>
              <a:t> развитие сильного плавного и продолжительного выдоха.</a:t>
            </a:r>
          </a:p>
          <a:p>
            <a:r>
              <a:rPr lang="ru-RU" sz="2000" b="1" dirty="0" smtClean="0">
                <a:latin typeface="Times New Roman" pitchFamily="18" charset="0"/>
                <a:cs typeface="Times New Roman" pitchFamily="18" charset="0"/>
              </a:rPr>
              <a:t>Оборудование</a:t>
            </a:r>
            <a:r>
              <a:rPr lang="ru-RU" sz="2000" dirty="0" smtClean="0">
                <a:latin typeface="Times New Roman" pitchFamily="18" charset="0"/>
                <a:cs typeface="Times New Roman" pitchFamily="18" charset="0"/>
              </a:rPr>
              <a:t>: стаканчики из цветного картона.</a:t>
            </a:r>
          </a:p>
          <a:p>
            <a:r>
              <a:rPr lang="ru-RU" sz="2000" b="1" dirty="0" smtClean="0">
                <a:latin typeface="Times New Roman" pitchFamily="18" charset="0"/>
                <a:cs typeface="Times New Roman" pitchFamily="18" charset="0"/>
              </a:rPr>
              <a:t>Ход игры: </a:t>
            </a:r>
            <a:r>
              <a:rPr lang="ru-RU" sz="2000" dirty="0" smtClean="0">
                <a:latin typeface="Times New Roman" pitchFamily="18" charset="0"/>
                <a:cs typeface="Times New Roman" pitchFamily="18" charset="0"/>
              </a:rPr>
              <a:t> детям выдаются картонные стаканчики и предлагается подуть, чтобы остудить чай.</a:t>
            </a:r>
          </a:p>
          <a:p>
            <a:r>
              <a:rPr lang="ru-RU" sz="2000" b="1" dirty="0" smtClean="0">
                <a:latin typeface="Times New Roman" pitchFamily="18" charset="0"/>
                <a:cs typeface="Times New Roman" pitchFamily="18" charset="0"/>
              </a:rPr>
              <a:t>Инструкция: </a:t>
            </a:r>
            <a:r>
              <a:rPr lang="ru-RU" sz="2000" dirty="0" smtClean="0">
                <a:latin typeface="Times New Roman" pitchFamily="18" charset="0"/>
                <a:cs typeface="Times New Roman" pitchFamily="18" charset="0"/>
              </a:rPr>
              <a:t>Здравствуйте, девчонки и мальчишки! Сегодня гости вы мои и горячим чаем всех я угощаю, а чтобы не обжечься вам - дуть я предлагаю! </a:t>
            </a:r>
          </a:p>
          <a:p>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204</Words>
  <Application>Microsoft Office PowerPoint</Application>
  <PresentationFormat>Экран (4:3)</PresentationFormat>
  <Paragraphs>116</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Шеф</dc:creator>
  <cp:lastModifiedBy>Ольга</cp:lastModifiedBy>
  <cp:revision>5</cp:revision>
  <dcterms:created xsi:type="dcterms:W3CDTF">2022-10-10T11:13:00Z</dcterms:created>
  <dcterms:modified xsi:type="dcterms:W3CDTF">2022-10-10T13:00:35Z</dcterms:modified>
</cp:coreProperties>
</file>