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6" r:id="rId4"/>
    <p:sldId id="257" r:id="rId5"/>
    <p:sldId id="259" r:id="rId6"/>
    <p:sldId id="260" r:id="rId7"/>
    <p:sldId id="261" r:id="rId8"/>
    <p:sldId id="262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6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Помірний стиль 4 –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5733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2766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1501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9448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5257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5101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0292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2499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9642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6500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1810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FDB14-F14D-4D9B-BC99-D20C112F61B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F2A23-558D-4D34-89FD-2BCD1B7E30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866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" Target="slide3.xml"/><Relationship Id="rId7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microsoft.com/office/2007/relationships/hdphoto" Target="../media/hdphoto2.wdp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0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4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3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6.pn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slide" Target="slide3.xml"/><Relationship Id="rId7" Type="http://schemas.microsoft.com/office/2007/relationships/hdphoto" Target="../media/hdphoto5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microsoft.com/office/2007/relationships/hdphoto" Target="../media/hdphoto4.wdp"/><Relationship Id="rId4" Type="http://schemas.openxmlformats.org/officeDocument/2006/relationships/image" Target="../media/image47.jpeg"/><Relationship Id="rId9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slide" Target="slide3.xml"/><Relationship Id="rId7" Type="http://schemas.microsoft.com/office/2007/relationships/hdphoto" Target="../media/hdphoto7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8.png"/><Relationship Id="rId7" Type="http://schemas.openxmlformats.org/officeDocument/2006/relationships/slide" Target="slide3.xm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hyperlink" Target="http://network.bellona.org/content/uploads/sites/4/2017/05/14987203102_c410cf4977_k-e1495718897355.jpg" TargetMode="External"/><Relationship Id="rId18" Type="http://schemas.openxmlformats.org/officeDocument/2006/relationships/hyperlink" Target="https://dic.academic.ru/pictures/enc_biology/plants/ris._4_21.jpg" TargetMode="External"/><Relationship Id="rId26" Type="http://schemas.openxmlformats.org/officeDocument/2006/relationships/hyperlink" Target="https://florium.ua/media/catalog/product/cache/2/file/380x380/17f82f742ffe127f42dca9de82fb58b1/e/q/equisetum-hyemale-1.jpg" TargetMode="External"/><Relationship Id="rId39" Type="http://schemas.openxmlformats.org/officeDocument/2006/relationships/hyperlink" Target="http://www.floraprice.ru/v2/wp-content/uploads/2010/02/3.jpg" TargetMode="External"/><Relationship Id="rId21" Type="http://schemas.openxmlformats.org/officeDocument/2006/relationships/hyperlink" Target="http://ltravi.ru/wp-content/uploads/2014/06/0_12e9c_49343a20_XL-300x225.jpg" TargetMode="External"/><Relationship Id="rId34" Type="http://schemas.openxmlformats.org/officeDocument/2006/relationships/hyperlink" Target="https://s-media-cache-ak0.pinimg.com/originals/4e/cb/f3/4ecbf3605fc9cadb56e2fef3d1ee3225.jpg" TargetMode="External"/><Relationship Id="rId42" Type="http://schemas.openxmlformats.org/officeDocument/2006/relationships/hyperlink" Target="http://flower.onego.ru/paporot/ena_1635.jpg" TargetMode="External"/><Relationship Id="rId47" Type="http://schemas.openxmlformats.org/officeDocument/2006/relationships/hyperlink" Target="http://ogorodsadovod.com/sites/default/files/u101/2012/07/list.jpg" TargetMode="External"/><Relationship Id="rId50" Type="http://schemas.openxmlformats.org/officeDocument/2006/relationships/hyperlink" Target="http://www.e-ucebnice.sk/e-ucebnice/biologia6naWelp/4472796f7074657269735f66696c69782d6d61735f2d5f4bc3b6686c6572e28093735f4d6564697a696e616c2d50666c616e7a656e2d3230325f6369736c61.jpg" TargetMode="External"/><Relationship Id="rId55" Type="http://schemas.openxmlformats.org/officeDocument/2006/relationships/hyperlink" Target="http://etc.usf.edu/clipart/61300/61382/61382_prothallus_lg.gif" TargetMode="External"/><Relationship Id="rId7" Type="http://schemas.openxmlformats.org/officeDocument/2006/relationships/hyperlink" Target="https://ds02.infourok.ru/uploads/ex/0fd1/00049028-c10b4f03/hello_html_m36706651.jpg" TargetMode="External"/><Relationship Id="rId2" Type="http://schemas.openxmlformats.org/officeDocument/2006/relationships/hyperlink" Target="http://www.artsimon.com/theatre/wp-content/uploads/2014/06/Mystical-Forest-1024x640.jpg" TargetMode="External"/><Relationship Id="rId16" Type="http://schemas.openxmlformats.org/officeDocument/2006/relationships/hyperlink" Target="https://rgmagazin.ru/image/cache/7/a/3/toporik-pohodnyj-stal-65g-622d1d-495x495.jpg" TargetMode="External"/><Relationship Id="rId20" Type="http://schemas.openxmlformats.org/officeDocument/2006/relationships/hyperlink" Target="http://medrezept.ru/uploads/posts/2010-02/1266492628_equisetum_arvense2.jpg" TargetMode="External"/><Relationship Id="rId29" Type="http://schemas.openxmlformats.org/officeDocument/2006/relationships/hyperlink" Target="https://images.ua.prom.st/423852404_w0_h0_cid1023544_pid294436236-9a73922c.jpg" TargetMode="External"/><Relationship Id="rId41" Type="http://schemas.openxmlformats.org/officeDocument/2006/relationships/hyperlink" Target="http://www.doctorulzilei.ro/wp-content/uploads/2013/06/baby_powder.jpg" TargetMode="External"/><Relationship Id="rId54" Type="http://schemas.openxmlformats.org/officeDocument/2006/relationships/hyperlink" Target="http://fitoapteka.com/cache/imagick_33b2cb9051b1c2c827546befdbde70d521d15570.jpg" TargetMode="External"/><Relationship Id="rId62" Type="http://schemas.openxmlformats.org/officeDocument/2006/relationships/hyperlink" Target="http://alphabetonline.ru/images/letters2/j/j7.pn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djringer.com/photos/d/3423-2/moss-spore-cases.jpg" TargetMode="External"/><Relationship Id="rId11" Type="http://schemas.openxmlformats.org/officeDocument/2006/relationships/hyperlink" Target="http://thermalinfo.ru/Sets/img/2016/06/Svojstva-i-plotnost-torfa.jpg" TargetMode="External"/><Relationship Id="rId24" Type="http://schemas.openxmlformats.org/officeDocument/2006/relationships/hyperlink" Target="https://otvet.imgsmail.ru/download/164f5eee83b1ccb06693104a265e34fc_i-239.jpg" TargetMode="External"/><Relationship Id="rId32" Type="http://schemas.openxmlformats.org/officeDocument/2006/relationships/hyperlink" Target="http://kanyshevy.ru/upload/iblock/3b7/IMG_2381.jpg" TargetMode="External"/><Relationship Id="rId37" Type="http://schemas.openxmlformats.org/officeDocument/2006/relationships/hyperlink" Target="https://otvet.imgsmail.ru/download/u_79ee0ae1e3ac1dd3a7943a61208303f2_800.jpg" TargetMode="External"/><Relationship Id="rId40" Type="http://schemas.openxmlformats.org/officeDocument/2006/relationships/hyperlink" Target="http://www.staroslav.ru/products/staroslav/new/med/packet/baranec.png" TargetMode="External"/><Relationship Id="rId45" Type="http://schemas.openxmlformats.org/officeDocument/2006/relationships/hyperlink" Target="http://pngimg.com/uploads/tie/tie_PNG8175.png" TargetMode="External"/><Relationship Id="rId53" Type="http://schemas.openxmlformats.org/officeDocument/2006/relationships/hyperlink" Target="https://kedem.ru/photo/articles/2017/06/kak-prigotovit-paporotnik-01.jpg" TargetMode="External"/><Relationship Id="rId58" Type="http://schemas.openxmlformats.org/officeDocument/2006/relationships/hyperlink" Target="http://pngimg.com/uploads/letter_c/letter_c_PNG36.png" TargetMode="External"/><Relationship Id="rId5" Type="http://schemas.openxmlformats.org/officeDocument/2006/relationships/hyperlink" Target="http://arkhangelsk-dom.ru/Sites/arkhangelsk/Uploads/moxsfagnum.8D78F1FE9B654CB6855336411DD30D2E.jpg" TargetMode="External"/><Relationship Id="rId15" Type="http://schemas.openxmlformats.org/officeDocument/2006/relationships/hyperlink" Target="http://img2.3png.com/7440dfaee6a2185e29df931ae792f265e749.png" TargetMode="External"/><Relationship Id="rId23" Type="http://schemas.openxmlformats.org/officeDocument/2006/relationships/hyperlink" Target="http://oblepiha.com/uploads/posts/2010-05/1273197244_a0.jpg" TargetMode="External"/><Relationship Id="rId28" Type="http://schemas.openxmlformats.org/officeDocument/2006/relationships/hyperlink" Target="http://www.csaladilap.hu/upload_cikk/2014/07/23/1406119201/178521602.jpg" TargetMode="External"/><Relationship Id="rId36" Type="http://schemas.openxmlformats.org/officeDocument/2006/relationships/hyperlink" Target="http://herbalfood.ru/wp-content/uploads/2012/03/vesenniy-pobeg-hvosha.jpg" TargetMode="External"/><Relationship Id="rId49" Type="http://schemas.openxmlformats.org/officeDocument/2006/relationships/hyperlink" Target="http://tisyachelistnik.ru/images/paporotnik-shhitovnik-muzhskoj/paporotnik-shhitovnik-muzhskoj.jpg" TargetMode="External"/><Relationship Id="rId57" Type="http://schemas.openxmlformats.org/officeDocument/2006/relationships/hyperlink" Target="https://arhivurokov.ru/multiurok/7/c/6/7c69679e9f3066e1c9dc335a413a3581f5676b5f/php2gy0RW_Paporotniki.-Osobennosti-stroeniya-i-razmnozheniya.-Znachenie_0_1.png" TargetMode="External"/><Relationship Id="rId61" Type="http://schemas.openxmlformats.org/officeDocument/2006/relationships/hyperlink" Target="http://galerey-room.ru/images/083205_1412915525.png" TargetMode="External"/><Relationship Id="rId10" Type="http://schemas.openxmlformats.org/officeDocument/2006/relationships/hyperlink" Target="https://i.ytimg.com/vi/2qLyis42FXI/maxresdefault.jpg" TargetMode="External"/><Relationship Id="rId19" Type="http://schemas.openxmlformats.org/officeDocument/2006/relationships/hyperlink" Target="http://yamedik.org/content/biologiya/bio_bot_z/img/9019.jpg" TargetMode="External"/><Relationship Id="rId31" Type="http://schemas.openxmlformats.org/officeDocument/2006/relationships/hyperlink" Target="http://economic-definition.com/images/2157200603_480.jpg" TargetMode="External"/><Relationship Id="rId44" Type="http://schemas.openxmlformats.org/officeDocument/2006/relationships/hyperlink" Target="https://upload.wikimedia.org/wikipedia/commons/thumb/2/25/Book_icon_(closed)_-_Red_and_gold.svg/2000px-Book_icon_(closed)_-_Red_and_gold.svg.png" TargetMode="External"/><Relationship Id="rId52" Type="http://schemas.openxmlformats.org/officeDocument/2006/relationships/hyperlink" Target="http://suseky.com/wp-content/uploads/2016/12/35991-908.jpg" TargetMode="External"/><Relationship Id="rId60" Type="http://schemas.openxmlformats.org/officeDocument/2006/relationships/hyperlink" Target="http://pngimg.com/uploads/orangutan/orangutan_PNG7.png" TargetMode="External"/><Relationship Id="rId4" Type="http://schemas.openxmlformats.org/officeDocument/2006/relationships/hyperlink" Target="http://lit-yaz.ru/pars_docs/refs/98/97664/97664_html_m27cb420c.png" TargetMode="External"/><Relationship Id="rId9" Type="http://schemas.openxmlformats.org/officeDocument/2006/relationships/hyperlink" Target="http://nextews.com/images/74/1b/741b8b097d9c0ec0.jpg" TargetMode="External"/><Relationship Id="rId14" Type="http://schemas.openxmlformats.org/officeDocument/2006/relationships/hyperlink" Target="https://topwar.ru/uploads/posts/2016-08/1470067805_5.-a9.jpg" TargetMode="External"/><Relationship Id="rId22" Type="http://schemas.openxmlformats.org/officeDocument/2006/relationships/hyperlink" Target="https://upload.wikimedia.org/wikipedia/commons/4/4a/Ephedra_minima.jpg" TargetMode="External"/><Relationship Id="rId27" Type="http://schemas.openxmlformats.org/officeDocument/2006/relationships/hyperlink" Target="http://apteka-olvia.com.ua/download/goods_17471_0.jpg" TargetMode="External"/><Relationship Id="rId30" Type="http://schemas.openxmlformats.org/officeDocument/2006/relationships/hyperlink" Target="http://www.proza.ru/pics/2016/07/06/592.jpg" TargetMode="External"/><Relationship Id="rId35" Type="http://schemas.openxmlformats.org/officeDocument/2006/relationships/hyperlink" Target="http://antale.ru/wp-content/uploads/2015/07/sosna.jpg" TargetMode="External"/><Relationship Id="rId43" Type="http://schemas.openxmlformats.org/officeDocument/2006/relationships/hyperlink" Target="http://zodorov.ru/tema-plauni-hvoshi-paporotniki/10556_html_m2997838.jpg" TargetMode="External"/><Relationship Id="rId48" Type="http://schemas.openxmlformats.org/officeDocument/2006/relationships/hyperlink" Target="http://www.treespk.ru/upload/iblock/b27/b27b4a00a87f6a2055fc3be2bc4c5a8d.jpg" TargetMode="External"/><Relationship Id="rId56" Type="http://schemas.openxmlformats.org/officeDocument/2006/relationships/hyperlink" Target="http://allforchildren.ru/why/illustr/how96-3.jpg" TargetMode="External"/><Relationship Id="rId8" Type="http://schemas.openxmlformats.org/officeDocument/2006/relationships/hyperlink" Target="https://fs00.infourok.ru/images/doc/186/213341/hello_html_m704c59f2.jpg" TargetMode="External"/><Relationship Id="rId51" Type="http://schemas.openxmlformats.org/officeDocument/2006/relationships/hyperlink" Target="http://sad-doma.net/wp-content/uploads/2016/10/Lygodium-1.jpg" TargetMode="External"/><Relationship Id="rId3" Type="http://schemas.openxmlformats.org/officeDocument/2006/relationships/hyperlink" Target="http://biostrov.ru/wp-content/uploads/2013/02/kart_papor.gif" TargetMode="External"/><Relationship Id="rId12" Type="http://schemas.openxmlformats.org/officeDocument/2006/relationships/hyperlink" Target="http://blgy.ru/images/biology6v/pic266.png" TargetMode="External"/><Relationship Id="rId17" Type="http://schemas.openxmlformats.org/officeDocument/2006/relationships/hyperlink" Target="https://b1.culture.ru/c/646993.jpg" TargetMode="External"/><Relationship Id="rId25" Type="http://schemas.openxmlformats.org/officeDocument/2006/relationships/hyperlink" Target="https://upload.wikimedia.org/wikipedia/commons/thumb/1/18/Equisetum_variegatum.jpg/265px-Equisetum_variegatum.jpg" TargetMode="External"/><Relationship Id="rId33" Type="http://schemas.openxmlformats.org/officeDocument/2006/relationships/hyperlink" Target="http://printonic.ru/uploads/images/2016/03/01/img_56d5831c61a39.jpg" TargetMode="External"/><Relationship Id="rId38" Type="http://schemas.openxmlformats.org/officeDocument/2006/relationships/hyperlink" Target="http://www.idealdomik.ru/images/photos/medium/article1075.jpg" TargetMode="External"/><Relationship Id="rId46" Type="http://schemas.openxmlformats.org/officeDocument/2006/relationships/hyperlink" Target="https://cdn.vectorstock.com/i/thumb-large/96/75/comet-falling-down-fast-vector-8269675.jpg" TargetMode="External"/><Relationship Id="rId59" Type="http://schemas.openxmlformats.org/officeDocument/2006/relationships/hyperlink" Target="http://pngimg.com/uploads/leg/leg_PNG4792.pn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microsoft.com/office/2007/relationships/hdphoto" Target="../media/hdphoto1.wdp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>
          <a:xfrm>
            <a:off x="685800" y="119675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_BremenCaps" panose="04040407060802020704" pitchFamily="82" charset="-52"/>
              </a:rPr>
              <a:t>В мире высших споровых растений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_BremenCaps" panose="04040407060802020704" pitchFamily="82" charset="-52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532948" y="2780928"/>
            <a:ext cx="6048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0" dirty="0" smtClean="0">
                <a:ln w="11430"/>
                <a:solidFill>
                  <a:schemeClr val="tx2">
                    <a:lumMod val="75000"/>
                  </a:schemeClr>
                </a:solidFill>
              </a:rPr>
              <a:t>Дидактическая игра по биологии, </a:t>
            </a:r>
            <a:r>
              <a:rPr lang="ru-RU" sz="2400" b="1" kern="0" dirty="0" smtClean="0">
                <a:ln w="11430"/>
                <a:solidFill>
                  <a:schemeClr val="tx2">
                    <a:lumMod val="75000"/>
                  </a:schemeClr>
                </a:solidFill>
              </a:rPr>
              <a:t>7 </a:t>
            </a:r>
            <a:r>
              <a:rPr lang="ru-RU" sz="2400" b="1" kern="0" dirty="0">
                <a:ln w="11430"/>
                <a:solidFill>
                  <a:schemeClr val="tx2">
                    <a:lumMod val="75000"/>
                  </a:schemeClr>
                </a:solidFill>
              </a:rPr>
              <a:t>класс 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ідзаголовок 2"/>
          <p:cNvSpPr txBox="1">
            <a:spLocks/>
          </p:cNvSpPr>
          <p:nvPr/>
        </p:nvSpPr>
        <p:spPr>
          <a:xfrm>
            <a:off x="816978" y="4077072"/>
            <a:ext cx="7510043" cy="172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400" b="1" dirty="0">
              <a:solidFill>
                <a:srgbClr val="00002A"/>
              </a:solidFill>
              <a:latin typeface="Arbat" pitchFamily="2" charset="0"/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Картинки по запросу споровые растени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484"/>
          <a:stretch/>
        </p:blipFill>
        <p:spPr bwMode="auto">
          <a:xfrm>
            <a:off x="310333" y="4573952"/>
            <a:ext cx="1232742" cy="191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ілка вправо з вирізом 7">
            <a:hlinkClick r:id="" action="ppaction://hlinkshowjump?jump=nextslide"/>
          </p:cNvPr>
          <p:cNvSpPr/>
          <p:nvPr/>
        </p:nvSpPr>
        <p:spPr>
          <a:xfrm>
            <a:off x="8214542" y="6093370"/>
            <a:ext cx="648072" cy="396000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нопка дії: інформація 8">
            <a:hlinkClick r:id="rId3" action="ppaction://hlinksldjump" highlightClick="1"/>
          </p:cNvPr>
          <p:cNvSpPr/>
          <p:nvPr/>
        </p:nvSpPr>
        <p:spPr>
          <a:xfrm>
            <a:off x="361952" y="6057322"/>
            <a:ext cx="468000" cy="432048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6426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49817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Какие функции выполняют летние и весенние побеги хвоща полевого?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Чем они отличаются друг от друга?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ілка вправо з вирізом 9">
            <a:hlinkClick r:id="rId2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844244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587" y="1916832"/>
            <a:ext cx="4023107" cy="402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0" y="1946785"/>
            <a:ext cx="4320480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</a:t>
            </a:r>
            <a:r>
              <a:rPr lang="ru-RU" sz="2400" dirty="0"/>
              <a:t>верхушках </a:t>
            </a:r>
            <a:r>
              <a:rPr lang="ru-RU" sz="2400" b="1" dirty="0" smtClean="0"/>
              <a:t>весенних побегов</a:t>
            </a:r>
            <a:r>
              <a:rPr lang="ru-RU" sz="2400" dirty="0" smtClean="0"/>
              <a:t> </a:t>
            </a:r>
            <a:r>
              <a:rPr lang="ru-RU" sz="2400" dirty="0"/>
              <a:t>появляются </a:t>
            </a:r>
            <a:r>
              <a:rPr lang="ru-RU" sz="2400" dirty="0" smtClean="0"/>
              <a:t>спороносные колоски, </a:t>
            </a:r>
            <a:r>
              <a:rPr lang="ru-RU" sz="2400" dirty="0"/>
              <a:t>в которых развиваются споры. </a:t>
            </a:r>
            <a:endParaRPr lang="ru-RU" sz="2400" dirty="0" smtClean="0"/>
          </a:p>
          <a:p>
            <a:r>
              <a:rPr lang="ru-RU" sz="2400" b="1" dirty="0" smtClean="0"/>
              <a:t>У летних побегов</a:t>
            </a:r>
            <a:r>
              <a:rPr lang="ru-RU" sz="2400" dirty="0" smtClean="0"/>
              <a:t> </a:t>
            </a:r>
            <a:r>
              <a:rPr lang="ru-RU" sz="2400" dirty="0"/>
              <a:t>зелёный членистый </a:t>
            </a:r>
            <a:r>
              <a:rPr lang="ru-RU" sz="2400" dirty="0" smtClean="0"/>
              <a:t>стебель, </a:t>
            </a:r>
            <a:r>
              <a:rPr lang="ru-RU" sz="2400" dirty="0"/>
              <a:t>в котором осуществляется фотосинтез</a:t>
            </a:r>
            <a:r>
              <a:rPr lang="ru-RU" sz="2400" dirty="0" smtClean="0"/>
              <a:t>. Питательные вещества запасаются в корневище и потом используются весенним побегом.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316520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0" name="Picture 2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05280"/>
            <a:ext cx="2576956" cy="172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4855" y="3727612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Какую роль в природе и жизни человека играют хвощевидные?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2290" name="Picture 2" descr="Картинки по запросу хвощ пестры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1268760"/>
            <a:ext cx="2524125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Картинки по запросу хвощ зимующи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1760" y="1268760"/>
            <a:ext cx="3362325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87807" y="4677480"/>
            <a:ext cx="173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Хвощ пестрый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851920" y="4631086"/>
            <a:ext cx="2012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Хвощ зимующий</a:t>
            </a:r>
            <a:endParaRPr lang="ru-RU" sz="2000" dirty="0"/>
          </a:p>
        </p:txBody>
      </p:sp>
      <p:pic>
        <p:nvPicPr>
          <p:cNvPr id="12300" name="Picture 12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87415"/>
            <a:ext cx="1895489" cy="214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262365"/>
            <a:ext cx="6542168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 В лекарственных целях, для похудения.</a:t>
            </a:r>
          </a:p>
          <a:p>
            <a:r>
              <a:rPr lang="ru-RU" sz="2400" dirty="0" smtClean="0"/>
              <a:t>2. Весенние побеги</a:t>
            </a:r>
            <a:r>
              <a:rPr lang="ru-RU" sz="2400" dirty="0"/>
              <a:t> </a:t>
            </a:r>
            <a:r>
              <a:rPr lang="ru-RU" sz="2400" dirty="0" smtClean="0"/>
              <a:t> </a:t>
            </a:r>
            <a:r>
              <a:rPr lang="ru-RU" sz="2400" dirty="0"/>
              <a:t>употребляют в пищу в свежем и варёном </a:t>
            </a:r>
            <a:r>
              <a:rPr lang="ru-RU" sz="2400" dirty="0" smtClean="0"/>
              <a:t>виде. </a:t>
            </a:r>
            <a:endParaRPr lang="ru-RU" sz="2400" dirty="0"/>
          </a:p>
          <a:p>
            <a:r>
              <a:rPr lang="ru-RU" sz="2400" dirty="0" smtClean="0"/>
              <a:t>3. Растение </a:t>
            </a:r>
            <a:r>
              <a:rPr lang="ru-RU" sz="2400" dirty="0"/>
              <a:t>служит кормом для </a:t>
            </a:r>
            <a:r>
              <a:rPr lang="ru-RU" sz="2400" dirty="0" smtClean="0"/>
              <a:t>зверей: от </a:t>
            </a:r>
            <a:r>
              <a:rPr lang="ru-RU" sz="2400" dirty="0"/>
              <a:t>полёвки и зайца до коровы и медведя.</a:t>
            </a:r>
          </a:p>
          <a:p>
            <a:r>
              <a:rPr lang="ru-RU" sz="2400" dirty="0" smtClean="0"/>
              <a:t>4. Порошком </a:t>
            </a:r>
            <a:r>
              <a:rPr lang="ru-RU" sz="2400" dirty="0"/>
              <a:t>хвоща присыпают раны и язвы у домашних </a:t>
            </a:r>
            <a:r>
              <a:rPr lang="ru-RU" sz="2400" dirty="0" smtClean="0"/>
              <a:t>животных. </a:t>
            </a:r>
            <a:endParaRPr lang="ru-RU" sz="2400" dirty="0"/>
          </a:p>
          <a:p>
            <a:r>
              <a:rPr lang="ru-RU" sz="2400" dirty="0" smtClean="0"/>
              <a:t>5. Отваром окрашивают </a:t>
            </a:r>
            <a:r>
              <a:rPr lang="ru-RU" sz="2400" dirty="0"/>
              <a:t>шерсть в жёлтый и зелёный </a:t>
            </a:r>
            <a:r>
              <a:rPr lang="ru-RU" sz="2400" dirty="0" smtClean="0"/>
              <a:t>цвета. </a:t>
            </a:r>
            <a:endParaRPr lang="ru-RU" sz="2400" dirty="0"/>
          </a:p>
          <a:p>
            <a:r>
              <a:rPr lang="ru-RU" sz="2400" dirty="0" smtClean="0"/>
              <a:t>6. Хвощ </a:t>
            </a:r>
            <a:r>
              <a:rPr lang="ru-RU" sz="2400" dirty="0"/>
              <a:t>содержит много кремнезёма, порошком из </a:t>
            </a:r>
            <a:r>
              <a:rPr lang="ru-RU" sz="2400" dirty="0" smtClean="0"/>
              <a:t>стеблей  </a:t>
            </a:r>
            <a:r>
              <a:rPr lang="ru-RU" sz="2400" dirty="0"/>
              <a:t>можно полировать </a:t>
            </a:r>
            <a:r>
              <a:rPr lang="ru-RU" sz="2400" dirty="0" smtClean="0"/>
              <a:t>мебель. </a:t>
            </a:r>
            <a:endParaRPr lang="ru-RU" sz="2400" dirty="0"/>
          </a:p>
          <a:p>
            <a:r>
              <a:rPr lang="ru-RU" sz="2400" dirty="0" smtClean="0"/>
              <a:t>7. В </a:t>
            </a:r>
            <a:r>
              <a:rPr lang="ru-RU" sz="2400" dirty="0"/>
              <a:t>цветоводстве отвар хвоща полевого </a:t>
            </a:r>
            <a:r>
              <a:rPr lang="ru-RU" sz="2400" dirty="0" smtClean="0"/>
              <a:t>используется  </a:t>
            </a:r>
            <a:r>
              <a:rPr lang="ru-RU" sz="2400" dirty="0"/>
              <a:t>для профилактики ряда заболеваний декоративных </a:t>
            </a:r>
            <a:r>
              <a:rPr lang="ru-RU" sz="2400" dirty="0" smtClean="0"/>
              <a:t> садовых </a:t>
            </a:r>
            <a:r>
              <a:rPr lang="ru-RU" sz="2400" dirty="0"/>
              <a:t>растений</a:t>
            </a:r>
            <a:r>
              <a:rPr lang="ru-RU" sz="2400" dirty="0" smtClean="0"/>
              <a:t>.</a:t>
            </a:r>
          </a:p>
        </p:txBody>
      </p:sp>
      <p:sp>
        <p:nvSpPr>
          <p:cNvPr id="5" name="AutoShape 14" descr="Картинки по запросу роль хвощ "/>
          <p:cNvSpPr>
            <a:spLocks noChangeAspect="1" noChangeArrowheads="1"/>
          </p:cNvSpPr>
          <p:nvPr/>
        </p:nvSpPr>
        <p:spPr bwMode="auto">
          <a:xfrm>
            <a:off x="155575" y="-914400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6" descr="Картинки по запросу роль хвощ "/>
          <p:cNvSpPr>
            <a:spLocks noChangeAspect="1" noChangeArrowheads="1"/>
          </p:cNvSpPr>
          <p:nvPr/>
        </p:nvSpPr>
        <p:spPr bwMode="auto">
          <a:xfrm>
            <a:off x="307975" y="-762000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8" descr="http://galen-9.com/wp-content/uploads/2013/12/polevoy_hvoch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0" descr="http://galen-9.com/wp-content/uploads/2013/12/polevoy_hvoch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трілка вправо з вирізом 11">
            <a:hlinkClick r:id="rId7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555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286633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Шаровидные споры хвоща полевого обмотаны четырьмя пружинками – </a:t>
            </a:r>
            <a:r>
              <a:rPr lang="ru-RU" sz="2800" b="1" dirty="0" err="1" smtClean="0">
                <a:solidFill>
                  <a:srgbClr val="002060"/>
                </a:solidFill>
              </a:rPr>
              <a:t>элатерами</a:t>
            </a:r>
            <a:r>
              <a:rPr lang="ru-RU" sz="2800" b="1" dirty="0" smtClean="0">
                <a:solidFill>
                  <a:srgbClr val="002060"/>
                </a:solidFill>
              </a:rPr>
              <a:t>. </a:t>
            </a:r>
            <a:r>
              <a:rPr lang="ru-RU" sz="2800" b="1" dirty="0" err="1" smtClean="0">
                <a:solidFill>
                  <a:srgbClr val="002060"/>
                </a:solidFill>
              </a:rPr>
              <a:t>Элатеры</a:t>
            </a:r>
            <a:r>
              <a:rPr lang="ru-RU" sz="2800" b="1" dirty="0" smtClean="0">
                <a:solidFill>
                  <a:srgbClr val="002060"/>
                </a:solidFill>
              </a:rPr>
              <a:t> во влажном воздухе прилегает плотно к оболочкам спор, а в сухом воздухе концы их раскручиваются. Какое значение для хвоща имеет способность </a:t>
            </a:r>
            <a:r>
              <a:rPr lang="ru-RU" sz="2800" b="1" dirty="0" err="1" smtClean="0">
                <a:solidFill>
                  <a:srgbClr val="002060"/>
                </a:solidFill>
              </a:rPr>
              <a:t>элатер</a:t>
            </a:r>
            <a:r>
              <a:rPr lang="ru-RU" sz="2800" b="1" dirty="0" smtClean="0">
                <a:solidFill>
                  <a:srgbClr val="002060"/>
                </a:solidFill>
              </a:rPr>
              <a:t> к движениям?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7" y="3072048"/>
            <a:ext cx="4464496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Сцепляясь между собой </a:t>
            </a:r>
            <a:r>
              <a:rPr lang="ru-RU" sz="2400" dirty="0" err="1" smtClean="0"/>
              <a:t>элатерами</a:t>
            </a:r>
            <a:r>
              <a:rPr lang="ru-RU" sz="2400" dirty="0" smtClean="0"/>
              <a:t>, споры высыпаются комочками. Во влажной среде они произрастают, образуя группы раздельнополых заростков</a:t>
            </a:r>
            <a:endParaRPr lang="ru-RU" sz="2400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ілка вправо з вирізом 6">
            <a:hlinkClick r:id="rId2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779" y="3072048"/>
            <a:ext cx="3786910" cy="2847784"/>
          </a:xfrm>
          <a:prstGeom prst="rect">
            <a:avLst/>
          </a:prstGeom>
        </p:spPr>
      </p:pic>
      <p:pic>
        <p:nvPicPr>
          <p:cNvPr id="8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0689" y="5588319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9202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Решите ребус, дайте определение понятию.  Ответьте на вопросы.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Округлений прямокутник 11"/>
          <p:cNvSpPr/>
          <p:nvPr/>
        </p:nvSpPr>
        <p:spPr>
          <a:xfrm>
            <a:off x="1187624" y="4839265"/>
            <a:ext cx="3024336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Гаметофит</a:t>
            </a:r>
            <a:endParaRPr lang="ru-RU" sz="3200" b="1" dirty="0"/>
          </a:p>
        </p:txBody>
      </p:sp>
      <p:pic>
        <p:nvPicPr>
          <p:cNvPr id="13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655871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Рамка 1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трілка вправо з вирізом 14">
            <a:hlinkClick r:id="rId3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87624" y="4698218"/>
            <a:ext cx="7674678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Дайте определение понятию.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Какой цифрой на рисунке показан женский гаметофит?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 Что вырастает из зиготы?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 Какой набор хромосом имеет?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Что имеется на корневищах хвоща?</a:t>
            </a:r>
            <a:endParaRPr lang="ru-RU" sz="2400" dirty="0"/>
          </a:p>
        </p:txBody>
      </p:sp>
      <p:sp>
        <p:nvSpPr>
          <p:cNvPr id="3" name="AutoShape 14" descr="Картинки по запросу кит"/>
          <p:cNvSpPr>
            <a:spLocks noChangeAspect="1" noChangeArrowheads="1"/>
          </p:cNvSpPr>
          <p:nvPr/>
        </p:nvSpPr>
        <p:spPr bwMode="auto">
          <a:xfrm>
            <a:off x="155575" y="-868363"/>
            <a:ext cx="25050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6" descr="Картинки по запросу кит"/>
          <p:cNvSpPr>
            <a:spLocks noChangeAspect="1" noChangeArrowheads="1"/>
          </p:cNvSpPr>
          <p:nvPr/>
        </p:nvSpPr>
        <p:spPr bwMode="auto">
          <a:xfrm>
            <a:off x="307975" y="-715963"/>
            <a:ext cx="25050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6" name="Групувати 15"/>
          <p:cNvGrpSpPr/>
          <p:nvPr/>
        </p:nvGrpSpPr>
        <p:grpSpPr>
          <a:xfrm>
            <a:off x="267001" y="1333831"/>
            <a:ext cx="8535665" cy="2362663"/>
            <a:chOff x="267001" y="1333831"/>
            <a:chExt cx="8535665" cy="2362663"/>
          </a:xfrm>
        </p:grpSpPr>
        <p:pic>
          <p:nvPicPr>
            <p:cNvPr id="10246" name="Picture 6" descr="Картинки по запросу гамак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001" y="1765879"/>
              <a:ext cx="2902216" cy="1663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кутник 18"/>
            <p:cNvSpPr/>
            <p:nvPr/>
          </p:nvSpPr>
          <p:spPr>
            <a:xfrm>
              <a:off x="2148596" y="1333831"/>
              <a:ext cx="1296144" cy="8640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rgbClr val="660066"/>
                  </a:solidFill>
                  <a:latin typeface="a_BighausTitul" panose="04030905020B02020C04" pitchFamily="82" charset="-52"/>
                </a:rPr>
                <a:t>,,</a:t>
              </a:r>
              <a:endParaRPr lang="ru-RU" sz="6000" b="1" dirty="0">
                <a:solidFill>
                  <a:srgbClr val="660066"/>
                </a:solidFill>
                <a:latin typeface="a_BighausTitul" panose="04030905020B02020C04" pitchFamily="82" charset="-52"/>
              </a:endParaRPr>
            </a:p>
          </p:txBody>
        </p:sp>
        <p:pic>
          <p:nvPicPr>
            <p:cNvPr id="10248" name="Picture 8" descr="Картинки по запросу буква е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5414" y="2474635"/>
              <a:ext cx="679779" cy="799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50" name="Picture 10" descr="Картинки по запросу ток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0694" y="2297407"/>
              <a:ext cx="1866770" cy="1399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кутник 6"/>
            <p:cNvSpPr/>
            <p:nvPr/>
          </p:nvSpPr>
          <p:spPr>
            <a:xfrm>
              <a:off x="5010120" y="1412882"/>
              <a:ext cx="1296144" cy="8640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rgbClr val="660066"/>
                  </a:solidFill>
                  <a:latin typeface="a_BighausTitul" panose="04030905020B02020C04" pitchFamily="82" charset="-52"/>
                </a:rPr>
                <a:t>,</a:t>
              </a:r>
              <a:endParaRPr lang="ru-RU" sz="6000" b="1" dirty="0">
                <a:solidFill>
                  <a:srgbClr val="660066"/>
                </a:solidFill>
                <a:latin typeface="a_BighausTitul" panose="04030905020B02020C04" pitchFamily="82" charset="-52"/>
              </a:endParaRPr>
            </a:p>
          </p:txBody>
        </p:sp>
        <p:pic>
          <p:nvPicPr>
            <p:cNvPr id="10252" name="Picture 12" descr="Картинки по запросу буква ф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046272">
              <a:off x="5544203" y="2197927"/>
              <a:ext cx="2029776" cy="14216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58" name="Picture 18" descr="Картинки по запросу кит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8873" y="2276978"/>
              <a:ext cx="1723793" cy="1302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Прямокутник 25"/>
            <p:cNvSpPr/>
            <p:nvPr/>
          </p:nvSpPr>
          <p:spPr>
            <a:xfrm>
              <a:off x="6853458" y="1439500"/>
              <a:ext cx="1296144" cy="8640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rgbClr val="660066"/>
                  </a:solidFill>
                  <a:latin typeface="a_BighausTitul" panose="04030905020B02020C04" pitchFamily="82" charset="-52"/>
                </a:rPr>
                <a:t>,</a:t>
              </a:r>
              <a:endParaRPr lang="ru-RU" sz="6000" b="1" dirty="0">
                <a:solidFill>
                  <a:srgbClr val="660066"/>
                </a:solidFill>
                <a:latin typeface="a_BighausTitul" panose="04030905020B02020C04" pitchFamily="82" charset="-52"/>
              </a:endParaRPr>
            </a:p>
          </p:txBody>
        </p:sp>
      </p:grpSp>
      <p:pic>
        <p:nvPicPr>
          <p:cNvPr id="10242" name="Picture 2" descr="Похожее изображени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7913"/>
            <a:ext cx="7279586" cy="439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0460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921" y="116632"/>
            <a:ext cx="8644559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Найдите представителя отдела плауновидные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AutoShape 4" descr="Картинки по запросу сфагнум"/>
          <p:cNvSpPr>
            <a:spLocks noChangeAspect="1" noChangeArrowheads="1"/>
          </p:cNvSpPr>
          <p:nvPr/>
        </p:nvSpPr>
        <p:spPr bwMode="auto">
          <a:xfrm>
            <a:off x="155575" y="-1608138"/>
            <a:ext cx="59817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Картинки по запросу сфагнум"/>
          <p:cNvSpPr>
            <a:spLocks noChangeAspect="1" noChangeArrowheads="1"/>
          </p:cNvSpPr>
          <p:nvPr/>
        </p:nvSpPr>
        <p:spPr bwMode="auto">
          <a:xfrm>
            <a:off x="307975" y="-1455738"/>
            <a:ext cx="59817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957" y="5056853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Рамка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трілка вправо з вирізом 19">
            <a:hlinkClick r:id="rId3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круглений прямокутник 12"/>
          <p:cNvSpPr/>
          <p:nvPr/>
        </p:nvSpPr>
        <p:spPr>
          <a:xfrm>
            <a:off x="5592581" y="1841573"/>
            <a:ext cx="2238375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Молодец!</a:t>
            </a:r>
            <a:endParaRPr lang="ru-RU" sz="3200" b="1" dirty="0"/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571957" y="1988840"/>
            <a:ext cx="3024336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Подумай</a:t>
            </a:r>
            <a:endParaRPr lang="ru-RU" sz="3200" b="1" dirty="0"/>
          </a:p>
        </p:txBody>
      </p:sp>
      <p:sp>
        <p:nvSpPr>
          <p:cNvPr id="24" name="Округлений прямокутник 23"/>
          <p:cNvSpPr/>
          <p:nvPr/>
        </p:nvSpPr>
        <p:spPr>
          <a:xfrm>
            <a:off x="6289675" y="4725144"/>
            <a:ext cx="2170757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Подумай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475431" y="4895079"/>
            <a:ext cx="4042744" cy="1328023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Нажми на изображение растения и узнаешь – прав ты или нет?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67806" y="3161556"/>
            <a:ext cx="3594232" cy="91940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Это сосна. Представитель</a:t>
            </a:r>
          </a:p>
          <a:p>
            <a:r>
              <a:rPr lang="ru-RU" sz="2400" dirty="0" smtClean="0"/>
              <a:t> голосеменных растений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717900" y="5704938"/>
            <a:ext cx="1412049" cy="510778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Это хвощ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4891892" y="2741563"/>
            <a:ext cx="3496620" cy="510778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Это плаун булавовидный</a:t>
            </a:r>
            <a:endParaRPr lang="ru-RU" sz="2400" dirty="0"/>
          </a:p>
        </p:txBody>
      </p:sp>
      <p:grpSp>
        <p:nvGrpSpPr>
          <p:cNvPr id="7" name="Групувати 6"/>
          <p:cNvGrpSpPr/>
          <p:nvPr/>
        </p:nvGrpSpPr>
        <p:grpSpPr>
          <a:xfrm>
            <a:off x="4709180" y="808661"/>
            <a:ext cx="4008970" cy="3362326"/>
            <a:chOff x="7135280" y="-1013446"/>
            <a:chExt cx="4008970" cy="3362326"/>
          </a:xfrm>
        </p:grpSpPr>
        <p:pic>
          <p:nvPicPr>
            <p:cNvPr id="19458" name="Picture 2" descr="Похожее изображение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3750" y="-1013446"/>
              <a:ext cx="4000500" cy="3362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кутник 18"/>
            <p:cNvSpPr/>
            <p:nvPr/>
          </p:nvSpPr>
          <p:spPr>
            <a:xfrm>
              <a:off x="7135280" y="1813064"/>
              <a:ext cx="695676" cy="52736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2</a:t>
              </a:r>
              <a:endParaRPr lang="ru-RU" sz="3200" b="1" dirty="0"/>
            </a:p>
          </p:txBody>
        </p:sp>
      </p:grpSp>
      <p:grpSp>
        <p:nvGrpSpPr>
          <p:cNvPr id="11" name="Групувати 10"/>
          <p:cNvGrpSpPr/>
          <p:nvPr/>
        </p:nvGrpSpPr>
        <p:grpSpPr>
          <a:xfrm>
            <a:off x="344178" y="1230130"/>
            <a:ext cx="4022357" cy="2957580"/>
            <a:chOff x="378059" y="1230130"/>
            <a:chExt cx="4022357" cy="2957580"/>
          </a:xfrm>
        </p:grpSpPr>
        <p:pic>
          <p:nvPicPr>
            <p:cNvPr id="19460" name="Picture 4" descr="Картинки по запросу шишки сосна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1230130"/>
              <a:ext cx="4004880" cy="2957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кутник 7"/>
            <p:cNvSpPr/>
            <p:nvPr/>
          </p:nvSpPr>
          <p:spPr>
            <a:xfrm>
              <a:off x="378059" y="3584233"/>
              <a:ext cx="784734" cy="56882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1</a:t>
              </a:r>
              <a:endParaRPr lang="ru-RU" sz="3200" b="1" dirty="0"/>
            </a:p>
          </p:txBody>
        </p:sp>
      </p:grpSp>
      <p:grpSp>
        <p:nvGrpSpPr>
          <p:cNvPr id="14" name="Групувати 13"/>
          <p:cNvGrpSpPr/>
          <p:nvPr/>
        </p:nvGrpSpPr>
        <p:grpSpPr>
          <a:xfrm>
            <a:off x="6265765" y="4274478"/>
            <a:ext cx="2452385" cy="2358834"/>
            <a:chOff x="6251981" y="4261324"/>
            <a:chExt cx="2452385" cy="2358834"/>
          </a:xfrm>
        </p:grpSpPr>
        <p:pic>
          <p:nvPicPr>
            <p:cNvPr id="19462" name="Picture 6" descr="Картинки по запросу хвощ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1981" y="4261324"/>
              <a:ext cx="2452385" cy="2358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кутник 20"/>
            <p:cNvSpPr/>
            <p:nvPr/>
          </p:nvSpPr>
          <p:spPr>
            <a:xfrm>
              <a:off x="7968554" y="5993464"/>
              <a:ext cx="735812" cy="61392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3</a:t>
              </a:r>
              <a:endParaRPr lang="ru-RU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16452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1334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Какие особенности строения имеют плауны?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ілка вправо з вирізом 9">
            <a:hlinkClick r:id="rId2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6228184" y="1124744"/>
            <a:ext cx="2736304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buAutoNum type="arabicPeriod"/>
            </a:pPr>
            <a:r>
              <a:rPr lang="ru-RU" sz="2400" dirty="0" smtClean="0"/>
              <a:t>Ползучий стебель </a:t>
            </a:r>
            <a:r>
              <a:rPr lang="ru-RU" sz="2400" dirty="0" err="1" smtClean="0"/>
              <a:t>вильчато</a:t>
            </a:r>
            <a:r>
              <a:rPr lang="ru-RU" sz="2400" dirty="0" smtClean="0"/>
              <a:t>  ветвится.</a:t>
            </a:r>
          </a:p>
          <a:p>
            <a:pPr>
              <a:buAutoNum type="arabicPeriod"/>
            </a:pPr>
            <a:r>
              <a:rPr lang="ru-RU" sz="2400" dirty="0" smtClean="0"/>
              <a:t>Листики чешуйчатые</a:t>
            </a:r>
          </a:p>
          <a:p>
            <a:pPr>
              <a:buAutoNum type="arabicPeriod"/>
            </a:pPr>
            <a:r>
              <a:rPr lang="ru-RU" sz="2400" dirty="0" smtClean="0"/>
              <a:t>Есть дополнительные корни</a:t>
            </a:r>
          </a:p>
          <a:p>
            <a:pPr>
              <a:buAutoNum type="arabicPeriod"/>
            </a:pPr>
            <a:r>
              <a:rPr lang="ru-RU" sz="2400" dirty="0" smtClean="0"/>
              <a:t>На верхушках некоторых побегов расположены спороносные колоски.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" b="17"/>
          <a:stretch/>
        </p:blipFill>
        <p:spPr>
          <a:xfrm>
            <a:off x="430950" y="1124744"/>
            <a:ext cx="5698340" cy="4950177"/>
          </a:xfrm>
          <a:prstGeom prst="rect">
            <a:avLst/>
          </a:prstGeom>
        </p:spPr>
      </p:pic>
      <p:pic>
        <p:nvPicPr>
          <p:cNvPr id="11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5484" y="5197954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0493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advClick="0" p14:dur="2000" spd="slow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9946" y="4752095"/>
            <a:ext cx="2829818" cy="188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4855" y="3573016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Какую роль в природе и жизни человека играют плауновидные?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7807" y="4677480"/>
            <a:ext cx="11095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Баранец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4677480"/>
            <a:ext cx="11033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/>
              <a:t>Плаунок</a:t>
            </a:r>
            <a:endParaRPr lang="ru-RU" sz="2000" dirty="0"/>
          </a:p>
        </p:txBody>
      </p:sp>
      <p:sp>
        <p:nvSpPr>
          <p:cNvPr id="5" name="AutoShape 14" descr="Картинки по запросу роль хвощ "/>
          <p:cNvSpPr>
            <a:spLocks noChangeAspect="1" noChangeArrowheads="1"/>
          </p:cNvSpPr>
          <p:nvPr/>
        </p:nvSpPr>
        <p:spPr bwMode="auto">
          <a:xfrm>
            <a:off x="155575" y="-914400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6" descr="Картинки по запросу роль хвощ "/>
          <p:cNvSpPr>
            <a:spLocks noChangeAspect="1" noChangeArrowheads="1"/>
          </p:cNvSpPr>
          <p:nvPr/>
        </p:nvSpPr>
        <p:spPr bwMode="auto">
          <a:xfrm>
            <a:off x="307975" y="-762000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8" descr="http://galen-9.com/wp-content/uploads/2013/12/polevoy_hvoch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0" descr="http://galen-9.com/wp-content/uploads/2013/12/polevoy_hvoch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трілка вправо з вирізом 11">
            <a:hlinkClick r:id="rId4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1268760"/>
            <a:ext cx="2524125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Картинки по запросу плаун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315154"/>
            <a:ext cx="3879545" cy="331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7975" y="1268760"/>
            <a:ext cx="6775418" cy="41549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buAutoNum type="arabicPeriod"/>
            </a:pPr>
            <a:r>
              <a:rPr lang="ru-RU" sz="2400" dirty="0" smtClean="0"/>
              <a:t>  В</a:t>
            </a:r>
            <a:r>
              <a:rPr lang="ru-RU" sz="2400" dirty="0"/>
              <a:t> декоративных целях: для изготовления венков, украшения помещений. </a:t>
            </a:r>
            <a:endParaRPr lang="ru-RU" sz="2400" dirty="0" smtClean="0"/>
          </a:p>
          <a:p>
            <a:pPr>
              <a:buAutoNum type="arabicPeriod"/>
            </a:pPr>
            <a:r>
              <a:rPr lang="ru-RU" sz="2400" dirty="0" smtClean="0"/>
              <a:t> Как </a:t>
            </a:r>
            <a:r>
              <a:rPr lang="ru-RU" sz="2400" dirty="0"/>
              <a:t>лекарственное растение, его споры применяются как детская присыпка, для обсыпки пилюль. </a:t>
            </a:r>
            <a:endParaRPr lang="ru-RU" sz="2400" dirty="0" smtClean="0"/>
          </a:p>
          <a:p>
            <a:pPr>
              <a:buAutoNum type="arabicPeriod"/>
            </a:pPr>
            <a:r>
              <a:rPr lang="ru-RU" sz="2400" dirty="0"/>
              <a:t> </a:t>
            </a:r>
            <a:r>
              <a:rPr lang="ru-RU" sz="2400" dirty="0" smtClean="0"/>
              <a:t>В</a:t>
            </a:r>
            <a:r>
              <a:rPr lang="ru-RU" sz="2400" dirty="0"/>
              <a:t> металлургии спорами плаунов обсыпают формы для фасонного литья, чтобы отлитые детали легче отделялись от </a:t>
            </a:r>
            <a:r>
              <a:rPr lang="ru-RU" sz="2400" dirty="0" smtClean="0"/>
              <a:t>формы.</a:t>
            </a:r>
          </a:p>
          <a:p>
            <a:pPr>
              <a:buAutoNum type="arabicPeriod"/>
            </a:pPr>
            <a:r>
              <a:rPr lang="ru-RU" sz="2400" dirty="0" smtClean="0"/>
              <a:t>В пиротехнике</a:t>
            </a:r>
          </a:p>
          <a:p>
            <a:pPr>
              <a:buAutoNum type="arabicPeriod"/>
            </a:pPr>
            <a:r>
              <a:rPr lang="ru-RU" sz="2400" dirty="0"/>
              <a:t> </a:t>
            </a:r>
            <a:r>
              <a:rPr lang="ru-RU" sz="2400" dirty="0" smtClean="0"/>
              <a:t>Древние плауны послужили основой для каменного угля</a:t>
            </a:r>
          </a:p>
        </p:txBody>
      </p:sp>
      <p:pic>
        <p:nvPicPr>
          <p:cNvPr id="17414" name="Picture 6" descr="Картинки по запросу применение плаунов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8828" y="1143001"/>
            <a:ext cx="1192127" cy="220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9229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Картинки по запросу плаун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561" y="1550295"/>
            <a:ext cx="4486275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Картинки по запросу красная книг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7005" y="1768455"/>
            <a:ext cx="192405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0801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Почему современные плауны нуждаются в охране?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088" y="1556792"/>
            <a:ext cx="3452957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/>
              <a:t>Споры </a:t>
            </a:r>
            <a:r>
              <a:rPr lang="ru-RU" sz="2400" dirty="0" smtClean="0"/>
              <a:t>плауна попадают </a:t>
            </a:r>
            <a:r>
              <a:rPr lang="ru-RU" sz="2400" dirty="0"/>
              <a:t>в почву, где сохраняются, не прорастая, в течение трех лет, пока не вступит в сожительство с грибом. Гаметофит бесцветный, развивается очень медленно (18-20 лет).</a:t>
            </a: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ілка вправо з вирізом 6">
            <a:hlinkClick r:id="rId5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2863" y="5342444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Картинки по запросу гаметофит плаунов фото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062" y="1556792"/>
            <a:ext cx="4867275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7803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увати 4"/>
          <p:cNvGrpSpPr/>
          <p:nvPr/>
        </p:nvGrpSpPr>
        <p:grpSpPr>
          <a:xfrm>
            <a:off x="817448" y="1284028"/>
            <a:ext cx="6310909" cy="2657519"/>
            <a:chOff x="817448" y="1284028"/>
            <a:chExt cx="6310909" cy="2657519"/>
          </a:xfrm>
        </p:grpSpPr>
        <p:grpSp>
          <p:nvGrpSpPr>
            <p:cNvPr id="4" name="Групувати 3"/>
            <p:cNvGrpSpPr/>
            <p:nvPr/>
          </p:nvGrpSpPr>
          <p:grpSpPr>
            <a:xfrm>
              <a:off x="817448" y="1455313"/>
              <a:ext cx="6310909" cy="2486234"/>
              <a:chOff x="204513" y="1203618"/>
              <a:chExt cx="6310909" cy="2486234"/>
            </a:xfrm>
          </p:grpSpPr>
          <p:pic>
            <p:nvPicPr>
              <p:cNvPr id="15364" name="Picture 4" descr="Картинки по запросу галстук 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513" y="1268760"/>
                <a:ext cx="3635066" cy="24210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Прямокутник 21"/>
              <p:cNvSpPr/>
              <p:nvPr/>
            </p:nvSpPr>
            <p:spPr>
              <a:xfrm>
                <a:off x="2148596" y="1448750"/>
                <a:ext cx="648072" cy="43204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 smtClean="0">
                    <a:solidFill>
                      <a:srgbClr val="660066"/>
                    </a:solidFill>
                  </a:rPr>
                  <a:t>1,2</a:t>
                </a:r>
                <a:endParaRPr lang="ru-RU" sz="2800" b="1" dirty="0">
                  <a:solidFill>
                    <a:srgbClr val="660066"/>
                  </a:solidFill>
                </a:endParaRPr>
              </a:p>
            </p:txBody>
          </p:sp>
          <p:pic>
            <p:nvPicPr>
              <p:cNvPr id="15368" name="Picture 8" descr="Похожее изображение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8472" y="1203618"/>
                <a:ext cx="2266950" cy="23812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Прямокутник 18"/>
            <p:cNvSpPr/>
            <p:nvPr/>
          </p:nvSpPr>
          <p:spPr>
            <a:xfrm>
              <a:off x="3972903" y="1284028"/>
              <a:ext cx="1296144" cy="8640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rgbClr val="660066"/>
                  </a:solidFill>
                  <a:latin typeface="a_BighausTitul" panose="04030905020B02020C04" pitchFamily="82" charset="-52"/>
                </a:rPr>
                <a:t>,,</a:t>
              </a:r>
              <a:endParaRPr lang="ru-RU" sz="6000" b="1" dirty="0">
                <a:solidFill>
                  <a:srgbClr val="660066"/>
                </a:solidFill>
                <a:latin typeface="a_BighausTitul" panose="04030905020B02020C04" pitchFamily="82" charset="-52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Решите ребус, дайте определение понятию.  Ответьте на вопросы.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Округлений прямокутник 11"/>
          <p:cNvSpPr/>
          <p:nvPr/>
        </p:nvSpPr>
        <p:spPr>
          <a:xfrm>
            <a:off x="1187624" y="4426450"/>
            <a:ext cx="3024336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Гамета</a:t>
            </a:r>
            <a:endParaRPr lang="ru-RU" sz="3200" b="1" dirty="0"/>
          </a:p>
        </p:txBody>
      </p:sp>
      <p:sp>
        <p:nvSpPr>
          <p:cNvPr id="14" name="Рамка 1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трілка вправо з вирізом 14">
            <a:hlinkClick r:id="rId4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AutoShape 14" descr="Картинки по запросу кит"/>
          <p:cNvSpPr>
            <a:spLocks noChangeAspect="1" noChangeArrowheads="1"/>
          </p:cNvSpPr>
          <p:nvPr/>
        </p:nvSpPr>
        <p:spPr bwMode="auto">
          <a:xfrm>
            <a:off x="155575" y="-868363"/>
            <a:ext cx="25050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6" descr="Картинки по запросу кит"/>
          <p:cNvSpPr>
            <a:spLocks noChangeAspect="1" noChangeArrowheads="1"/>
          </p:cNvSpPr>
          <p:nvPr/>
        </p:nvSpPr>
        <p:spPr bwMode="auto">
          <a:xfrm>
            <a:off x="307975" y="-715963"/>
            <a:ext cx="25050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921" y="1314508"/>
            <a:ext cx="5260801" cy="471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80112" y="1330226"/>
            <a:ext cx="3386084" cy="489364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Дайте определение понятию.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Какой цифрой на рисунке показаны мужские гаметы?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 Что вырастает из зиготы?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 Какой набор хромосом имеет?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Какое вещество содержат споры некоторых плаунов в большом количестве?</a:t>
            </a:r>
            <a:endParaRPr lang="ru-RU" sz="2400" dirty="0"/>
          </a:p>
        </p:txBody>
      </p:sp>
      <p:pic>
        <p:nvPicPr>
          <p:cNvPr id="13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8348" y="5365301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6468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780953" y="2975151"/>
            <a:ext cx="2036236" cy="510778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Это </a:t>
            </a:r>
            <a:r>
              <a:rPr lang="ru-RU" sz="2400" dirty="0" err="1" smtClean="0"/>
              <a:t>страусник</a:t>
            </a:r>
            <a:endParaRPr lang="ru-RU" sz="2400" dirty="0"/>
          </a:p>
        </p:txBody>
      </p:sp>
      <p:sp>
        <p:nvSpPr>
          <p:cNvPr id="24" name="Округлений прямокутник 23"/>
          <p:cNvSpPr/>
          <p:nvPr/>
        </p:nvSpPr>
        <p:spPr>
          <a:xfrm>
            <a:off x="5632521" y="1906588"/>
            <a:ext cx="2170757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Подумай</a:t>
            </a:r>
            <a:endParaRPr lang="ru-RU" sz="32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921" y="116632"/>
            <a:ext cx="8644559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Найдите щитовник мужской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AutoShape 4" descr="Картинки по запросу сфагнум"/>
          <p:cNvSpPr>
            <a:spLocks noChangeAspect="1" noChangeArrowheads="1"/>
          </p:cNvSpPr>
          <p:nvPr/>
        </p:nvSpPr>
        <p:spPr bwMode="auto">
          <a:xfrm>
            <a:off x="155575" y="-1608138"/>
            <a:ext cx="59817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Картинки по запросу сфагнум"/>
          <p:cNvSpPr>
            <a:spLocks noChangeAspect="1" noChangeArrowheads="1"/>
          </p:cNvSpPr>
          <p:nvPr/>
        </p:nvSpPr>
        <p:spPr bwMode="auto">
          <a:xfrm>
            <a:off x="307975" y="-1455738"/>
            <a:ext cx="59817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957" y="5056853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Рамка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трілка вправо з вирізом 19">
            <a:hlinkClick r:id="rId3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круглений прямокутник 12"/>
          <p:cNvSpPr/>
          <p:nvPr/>
        </p:nvSpPr>
        <p:spPr>
          <a:xfrm>
            <a:off x="6239736" y="4437112"/>
            <a:ext cx="2238375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Молодец!</a:t>
            </a:r>
            <a:endParaRPr lang="ru-RU" sz="3200" b="1" dirty="0"/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1313268" y="1844824"/>
            <a:ext cx="2538652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Подумай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475431" y="4895079"/>
            <a:ext cx="4042744" cy="1328023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Нажми на изображение растения и узнаешь – прав ты или нет?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619672" y="2924944"/>
            <a:ext cx="1923032" cy="510778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Это </a:t>
            </a:r>
            <a:r>
              <a:rPr lang="ru-RU" sz="2400" dirty="0" err="1" smtClean="0"/>
              <a:t>листовик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372200" y="5301208"/>
            <a:ext cx="2034145" cy="510778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Это щитовник</a:t>
            </a:r>
            <a:endParaRPr lang="ru-RU" sz="2400" dirty="0"/>
          </a:p>
        </p:txBody>
      </p:sp>
      <p:grpSp>
        <p:nvGrpSpPr>
          <p:cNvPr id="3" name="Групувати 2"/>
          <p:cNvGrpSpPr/>
          <p:nvPr/>
        </p:nvGrpSpPr>
        <p:grpSpPr>
          <a:xfrm>
            <a:off x="5115786" y="836712"/>
            <a:ext cx="3362325" cy="3362326"/>
            <a:chOff x="5098107" y="725242"/>
            <a:chExt cx="3362325" cy="3362326"/>
          </a:xfrm>
        </p:grpSpPr>
        <p:pic>
          <p:nvPicPr>
            <p:cNvPr id="1028" name="Picture 4" descr="Похожее изображение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8107" y="725242"/>
              <a:ext cx="3362325" cy="3362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кутник 18"/>
            <p:cNvSpPr/>
            <p:nvPr/>
          </p:nvSpPr>
          <p:spPr>
            <a:xfrm>
              <a:off x="7764756" y="3553597"/>
              <a:ext cx="695676" cy="52736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2</a:t>
              </a:r>
              <a:endParaRPr lang="ru-RU" sz="3200" b="1" dirty="0"/>
            </a:p>
          </p:txBody>
        </p:sp>
      </p:grpSp>
      <p:grpSp>
        <p:nvGrpSpPr>
          <p:cNvPr id="4" name="Групувати 3"/>
          <p:cNvGrpSpPr/>
          <p:nvPr/>
        </p:nvGrpSpPr>
        <p:grpSpPr>
          <a:xfrm>
            <a:off x="969719" y="830101"/>
            <a:ext cx="3257550" cy="3362326"/>
            <a:chOff x="479005" y="830101"/>
            <a:chExt cx="3257550" cy="3362326"/>
          </a:xfrm>
        </p:grpSpPr>
        <p:pic>
          <p:nvPicPr>
            <p:cNvPr id="1030" name="Picture 6" descr="Картинки по запросу листовик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005" y="830101"/>
              <a:ext cx="3257550" cy="3362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кутник 7"/>
            <p:cNvSpPr/>
            <p:nvPr/>
          </p:nvSpPr>
          <p:spPr>
            <a:xfrm>
              <a:off x="2933843" y="3623601"/>
              <a:ext cx="784734" cy="56882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1</a:t>
              </a:r>
              <a:endParaRPr lang="ru-RU" sz="3200" b="1" dirty="0"/>
            </a:p>
          </p:txBody>
        </p:sp>
      </p:grpSp>
      <p:grpSp>
        <p:nvGrpSpPr>
          <p:cNvPr id="18" name="Групувати 17"/>
          <p:cNvGrpSpPr/>
          <p:nvPr/>
        </p:nvGrpSpPr>
        <p:grpSpPr>
          <a:xfrm>
            <a:off x="5848173" y="4385860"/>
            <a:ext cx="2900291" cy="2173679"/>
            <a:chOff x="5848173" y="4385860"/>
            <a:chExt cx="2900291" cy="2173679"/>
          </a:xfrm>
        </p:grpSpPr>
        <p:pic>
          <p:nvPicPr>
            <p:cNvPr id="9" name="Picture 8" descr="Картинки по запросу папоротник мужской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8173" y="4385860"/>
              <a:ext cx="2900291" cy="2173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кутник 20"/>
            <p:cNvSpPr/>
            <p:nvPr/>
          </p:nvSpPr>
          <p:spPr>
            <a:xfrm>
              <a:off x="5848173" y="5945615"/>
              <a:ext cx="735812" cy="61392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3</a:t>
              </a:r>
              <a:endParaRPr lang="ru-RU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68248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трілка вправо з вирізом 4">
            <a:hlinkClick r:id="" action="ppaction://hlinkshowjump?jump=nextslide"/>
          </p:cNvPr>
          <p:cNvSpPr/>
          <p:nvPr/>
        </p:nvSpPr>
        <p:spPr>
          <a:xfrm>
            <a:off x="8214542" y="6093370"/>
            <a:ext cx="648072" cy="396000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ідзаголовок 2"/>
          <p:cNvSpPr txBox="1">
            <a:spLocks/>
          </p:cNvSpPr>
          <p:nvPr/>
        </p:nvSpPr>
        <p:spPr>
          <a:xfrm>
            <a:off x="539552" y="548680"/>
            <a:ext cx="8028892" cy="547260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rgbClr val="660033"/>
                </a:solidFill>
              </a:rPr>
              <a:t>Ребята,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660033"/>
                </a:solidFill>
              </a:rPr>
              <a:t>чтобы проверить свои знания по теме «Высшие споровые растения», вам необходимо выбрать тему и вопрос, который оценивается от 10 до 50 баллов.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990033"/>
                </a:solidFill>
              </a:rPr>
              <a:t>Внимательно читайте задание, отвечайте.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990033"/>
                </a:solidFill>
              </a:rPr>
              <a:t>Для того чтобы проверить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990033"/>
                </a:solidFill>
              </a:rPr>
              <a:t> правильность ответа, нажмите на</a:t>
            </a:r>
            <a:endParaRPr lang="ru-RU" dirty="0">
              <a:solidFill>
                <a:srgbClr val="990033"/>
              </a:solidFill>
            </a:endParaRPr>
          </a:p>
        </p:txBody>
      </p:sp>
      <p:pic>
        <p:nvPicPr>
          <p:cNvPr id="8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9972" y="4365104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4716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1334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Каково строение спорофита папоротников 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ілка вправо з вирізом 9">
            <a:hlinkClick r:id="rId2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572000" y="915049"/>
            <a:ext cx="4392488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buAutoNum type="arabicPeriod"/>
            </a:pPr>
            <a:r>
              <a:rPr lang="ru-RU" sz="2400" dirty="0" smtClean="0"/>
              <a:t>Подземный побег – корневище, от него отходят дополнительные корни.</a:t>
            </a:r>
          </a:p>
          <a:p>
            <a:pPr>
              <a:buAutoNum type="arabicPeriod"/>
            </a:pPr>
            <a:r>
              <a:rPr lang="ru-RU" sz="2400" dirty="0" smtClean="0"/>
              <a:t>Листья большие, растут верхушкой. Зачаточный лист скручен улиткообразно.</a:t>
            </a:r>
          </a:p>
          <a:p>
            <a:pPr>
              <a:buAutoNum type="arabicPeriod"/>
            </a:pPr>
            <a:r>
              <a:rPr lang="ru-RU" sz="2400" dirty="0" smtClean="0"/>
              <a:t>Лист выполняет функции не только </a:t>
            </a:r>
            <a:r>
              <a:rPr lang="ru-RU" sz="2400" dirty="0" err="1" smtClean="0"/>
              <a:t>хлорофилоносную</a:t>
            </a:r>
            <a:r>
              <a:rPr lang="ru-RU" sz="2400" dirty="0" smtClean="0"/>
              <a:t>, но  и спороносную.</a:t>
            </a:r>
          </a:p>
        </p:txBody>
      </p:sp>
      <p:pic>
        <p:nvPicPr>
          <p:cNvPr id="11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5484" y="4747552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401" y="915049"/>
            <a:ext cx="3888432" cy="502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2208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4855" y="3573016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Какую роль в природе и жизни человека играют папоротниковидные?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6158" y="4276435"/>
            <a:ext cx="8560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Орляк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4264863"/>
            <a:ext cx="1259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/>
              <a:t>Лигодиум</a:t>
            </a:r>
            <a:endParaRPr lang="ru-RU" sz="2000" dirty="0"/>
          </a:p>
        </p:txBody>
      </p:sp>
      <p:sp>
        <p:nvSpPr>
          <p:cNvPr id="5" name="AutoShape 14" descr="Картинки по запросу роль хвощ "/>
          <p:cNvSpPr>
            <a:spLocks noChangeAspect="1" noChangeArrowheads="1"/>
          </p:cNvSpPr>
          <p:nvPr/>
        </p:nvSpPr>
        <p:spPr bwMode="auto">
          <a:xfrm>
            <a:off x="155575" y="-914400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6" descr="Картинки по запросу роль хвощ "/>
          <p:cNvSpPr>
            <a:spLocks noChangeAspect="1" noChangeArrowheads="1"/>
          </p:cNvSpPr>
          <p:nvPr/>
        </p:nvSpPr>
        <p:spPr bwMode="auto">
          <a:xfrm>
            <a:off x="307975" y="-762000"/>
            <a:ext cx="2667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8" descr="http://galen-9.com/wp-content/uploads/2013/12/polevoy_hvoch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0" descr="http://galen-9.com/wp-content/uploads/2013/12/polevoy_hvoch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Стрілка вправо з вирізом 11">
            <a:hlinkClick r:id="rId3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Картинки по запросу папортник орля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309" y="1378837"/>
            <a:ext cx="33528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папоротник лигодиум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33205"/>
            <a:ext cx="2688833" cy="268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папоротник лекарство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234821"/>
            <a:ext cx="1529087" cy="219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по запросу папоротник пищ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1896" y="4818957"/>
            <a:ext cx="2998547" cy="179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7975" y="1378837"/>
            <a:ext cx="6775418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buAutoNum type="arabicPeriod"/>
            </a:pPr>
            <a:r>
              <a:rPr lang="ru-RU" sz="2400" dirty="0" smtClean="0"/>
              <a:t>Используют в </a:t>
            </a:r>
            <a:r>
              <a:rPr lang="ru-RU" sz="2400" dirty="0"/>
              <a:t>медицине. Например, из корневищ щитовника мужского делают противоглистные препараты; </a:t>
            </a:r>
            <a:r>
              <a:rPr lang="ru-RU" sz="2400" dirty="0" err="1"/>
              <a:t>лигодиум</a:t>
            </a:r>
            <a:r>
              <a:rPr lang="ru-RU" sz="2400" dirty="0"/>
              <a:t> мелколистный используют для лечения открытых ран</a:t>
            </a:r>
            <a:r>
              <a:rPr lang="ru-RU" sz="2400" dirty="0" smtClean="0"/>
              <a:t>, </a:t>
            </a:r>
            <a:r>
              <a:rPr lang="ru-RU" sz="2400" dirty="0"/>
              <a:t>при лечении кашля и болезней горла. </a:t>
            </a:r>
            <a:br>
              <a:rPr lang="ru-RU" sz="2400" dirty="0"/>
            </a:br>
            <a:r>
              <a:rPr lang="ru-RU" sz="2400" dirty="0" smtClean="0"/>
              <a:t>2. </a:t>
            </a:r>
            <a:r>
              <a:rPr lang="ru-RU" sz="2400" dirty="0"/>
              <a:t>У некоторых видов папоротников части растения употребляют в пищу. </a:t>
            </a:r>
            <a:br>
              <a:rPr lang="ru-RU" sz="2400" dirty="0"/>
            </a:br>
            <a:r>
              <a:rPr lang="ru-RU" sz="2400" dirty="0" smtClean="0"/>
              <a:t>3. </a:t>
            </a:r>
            <a:r>
              <a:rPr lang="ru-RU" sz="2400" dirty="0"/>
              <a:t>Папоротники – великолепные декоративные растения, их используют для украшения жилых помещений, </a:t>
            </a:r>
            <a:endParaRPr lang="ru-RU" sz="2400" dirty="0" smtClean="0"/>
          </a:p>
          <a:p>
            <a:r>
              <a:rPr lang="ru-RU" sz="2400" dirty="0" smtClean="0"/>
              <a:t>4.  Древние папоротники послужили основой для каменного угля</a:t>
            </a:r>
          </a:p>
        </p:txBody>
      </p:sp>
    </p:spTree>
    <p:extLst>
      <p:ext uri="{BB962C8B-B14F-4D97-AF65-F5344CB8AC3E}">
        <p14:creationId xmlns:p14="http://schemas.microsoft.com/office/powerpoint/2010/main" xmlns="" val="2230139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2808312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</a:rPr>
              <a:t>	Антеридии и архегонии на нижней поверхности обоеполых заростков у большинства папоротников формируются неодновременно. Обычно антеридии развиваются среди ризоидов заростка раньше, чем архегонии, появляющиеся на краю выемки гаметофита. С чем это связано??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ілка вправо з вирізом 6">
            <a:hlinkClick r:id="rId2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322016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87039"/>
            <a:ext cx="2972767" cy="3698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922" y="3040077"/>
            <a:ext cx="3810000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64088" y="3037016"/>
            <a:ext cx="3476822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Разница во времени формирования способствует перекрестному оплодотворению папоротников, более биологически эффективному, чем самооплодотворение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737202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увати 16"/>
          <p:cNvGrpSpPr/>
          <p:nvPr/>
        </p:nvGrpSpPr>
        <p:grpSpPr>
          <a:xfrm>
            <a:off x="307975" y="986492"/>
            <a:ext cx="8572313" cy="3473835"/>
            <a:chOff x="307975" y="986492"/>
            <a:chExt cx="8572313" cy="3473835"/>
          </a:xfrm>
        </p:grpSpPr>
        <p:grpSp>
          <p:nvGrpSpPr>
            <p:cNvPr id="16" name="Групувати 15"/>
            <p:cNvGrpSpPr/>
            <p:nvPr/>
          </p:nvGrpSpPr>
          <p:grpSpPr>
            <a:xfrm>
              <a:off x="307975" y="986492"/>
              <a:ext cx="7157631" cy="3473835"/>
              <a:chOff x="307975" y="986492"/>
              <a:chExt cx="7157631" cy="3473835"/>
            </a:xfrm>
          </p:grpSpPr>
          <p:grpSp>
            <p:nvGrpSpPr>
              <p:cNvPr id="10" name="Групувати 9"/>
              <p:cNvGrpSpPr/>
              <p:nvPr/>
            </p:nvGrpSpPr>
            <p:grpSpPr>
              <a:xfrm>
                <a:off x="307975" y="1107024"/>
                <a:ext cx="5570362" cy="3353303"/>
                <a:chOff x="307975" y="1107024"/>
                <a:chExt cx="5570362" cy="3353303"/>
              </a:xfrm>
            </p:grpSpPr>
            <p:grpSp>
              <p:nvGrpSpPr>
                <p:cNvPr id="9" name="Групувати 8"/>
                <p:cNvGrpSpPr/>
                <p:nvPr/>
              </p:nvGrpSpPr>
              <p:grpSpPr>
                <a:xfrm>
                  <a:off x="307975" y="1107024"/>
                  <a:ext cx="3881463" cy="3353303"/>
                  <a:chOff x="307975" y="1107024"/>
                  <a:chExt cx="3881463" cy="3353303"/>
                </a:xfrm>
              </p:grpSpPr>
              <p:grpSp>
                <p:nvGrpSpPr>
                  <p:cNvPr id="7" name="Групувати 6"/>
                  <p:cNvGrpSpPr/>
                  <p:nvPr/>
                </p:nvGrpSpPr>
                <p:grpSpPr>
                  <a:xfrm>
                    <a:off x="307975" y="1107024"/>
                    <a:ext cx="3881463" cy="3353303"/>
                    <a:chOff x="307975" y="1107024"/>
                    <a:chExt cx="3881463" cy="3353303"/>
                  </a:xfrm>
                </p:grpSpPr>
                <p:sp>
                  <p:nvSpPr>
                    <p:cNvPr id="22" name="Прямокутник 21"/>
                    <p:cNvSpPr/>
                    <p:nvPr/>
                  </p:nvSpPr>
                  <p:spPr>
                    <a:xfrm>
                      <a:off x="2375756" y="4028279"/>
                      <a:ext cx="900100" cy="4320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660066"/>
                          </a:solidFill>
                        </a:rPr>
                        <a:t>Т=П</a:t>
                      </a:r>
                      <a:endParaRPr lang="ru-RU" sz="2800" b="1" dirty="0">
                        <a:solidFill>
                          <a:srgbClr val="660066"/>
                        </a:solidFill>
                      </a:endParaRPr>
                    </a:p>
                  </p:txBody>
                </p:sp>
                <p:sp>
                  <p:nvSpPr>
                    <p:cNvPr id="19" name="Прямокутник 18"/>
                    <p:cNvSpPr/>
                    <p:nvPr/>
                  </p:nvSpPr>
                  <p:spPr>
                    <a:xfrm>
                      <a:off x="2893294" y="1107024"/>
                      <a:ext cx="1296144" cy="86409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rgbClr val="660066"/>
                          </a:solidFill>
                          <a:latin typeface="a_BighausTitul" panose="04030905020B02020C04" pitchFamily="82" charset="-52"/>
                        </a:rPr>
                        <a:t>,</a:t>
                      </a:r>
                      <a:endParaRPr lang="ru-RU" sz="6000" b="1" dirty="0">
                        <a:solidFill>
                          <a:srgbClr val="660066"/>
                        </a:solidFill>
                        <a:latin typeface="a_BighausTitul" panose="04030905020B02020C04" pitchFamily="82" charset="-52"/>
                      </a:endParaRPr>
                    </a:p>
                  </p:txBody>
                </p:sp>
                <p:pic>
                  <p:nvPicPr>
                    <p:cNvPr id="5126" name="Picture 6" descr="Картинки по запросу буква с пнг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cstate="print">
                      <a:extLst>
                        <a:ext uri="{28A0092B-C50C-407E-A947-70E740481C1C}">
                          <a14:useLocalDpi xmlns:a14="http://schemas.microsoft.com/office/drawing/2010/main" xmlns="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07975" y="2487657"/>
                      <a:ext cx="1428749" cy="1376362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  <p:pic>
                <p:nvPicPr>
                  <p:cNvPr id="5128" name="Picture 8" descr="Картинки по запросу торт пнг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66305" y="1825434"/>
                    <a:ext cx="1693490" cy="206852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pic>
              <p:nvPicPr>
                <p:cNvPr id="5130" name="Picture 10" descr="Картинки по запросу орангутанг пнг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29288" y="1963536"/>
                  <a:ext cx="2349049" cy="242460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5" name="Прямокутник 24"/>
                <p:cNvSpPr/>
                <p:nvPr/>
              </p:nvSpPr>
              <p:spPr>
                <a:xfrm>
                  <a:off x="4703812" y="1415020"/>
                  <a:ext cx="900100" cy="43204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800" b="1" dirty="0" smtClean="0">
                      <a:solidFill>
                        <a:srgbClr val="660066"/>
                      </a:solidFill>
                    </a:rPr>
                    <a:t>3,4</a:t>
                  </a:r>
                  <a:endParaRPr lang="ru-RU" sz="2800" b="1" dirty="0">
                    <a:solidFill>
                      <a:srgbClr val="660066"/>
                    </a:solidFill>
                  </a:endParaRPr>
                </a:p>
              </p:txBody>
            </p:sp>
          </p:grpSp>
          <p:pic>
            <p:nvPicPr>
              <p:cNvPr id="5132" name="Picture 12" descr="Картинки по запросу ноги пнг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92080" y="1722883"/>
                <a:ext cx="2173526" cy="22767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8" name="Прямокутник 27"/>
              <p:cNvSpPr/>
              <p:nvPr/>
            </p:nvSpPr>
            <p:spPr>
              <a:xfrm>
                <a:off x="5428323" y="986492"/>
                <a:ext cx="1296144" cy="8640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000" b="1" dirty="0" smtClean="0">
                    <a:solidFill>
                      <a:srgbClr val="660066"/>
                    </a:solidFill>
                    <a:latin typeface="a_BighausTitul" panose="04030905020B02020C04" pitchFamily="82" charset="-52"/>
                  </a:rPr>
                  <a:t>,,</a:t>
                </a:r>
                <a:endParaRPr lang="ru-RU" sz="6000" b="1" dirty="0">
                  <a:solidFill>
                    <a:srgbClr val="660066"/>
                  </a:solidFill>
                  <a:latin typeface="a_BighausTitul" panose="04030905020B02020C04" pitchFamily="82" charset="-52"/>
                </a:endParaRPr>
              </a:p>
            </p:txBody>
          </p:sp>
        </p:grpSp>
        <p:pic>
          <p:nvPicPr>
            <p:cNvPr id="5134" name="Picture 14" descr="Картинки по запросу буква й пнг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8856" y="2204864"/>
              <a:ext cx="1611432" cy="1823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Решите ребус, дайте определение понятию.  Ответьте на вопросы.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Округлений прямокутник 11"/>
          <p:cNvSpPr/>
          <p:nvPr/>
        </p:nvSpPr>
        <p:spPr>
          <a:xfrm>
            <a:off x="1098286" y="4847762"/>
            <a:ext cx="3024336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Спорангий</a:t>
            </a:r>
            <a:endParaRPr lang="ru-RU" sz="3200" b="1" dirty="0"/>
          </a:p>
        </p:txBody>
      </p:sp>
      <p:sp>
        <p:nvSpPr>
          <p:cNvPr id="14" name="Рамка 1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трілка вправо з вирізом 14">
            <a:hlinkClick r:id="rId7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AutoShape 14" descr="Картинки по запросу кит"/>
          <p:cNvSpPr>
            <a:spLocks noChangeAspect="1" noChangeArrowheads="1"/>
          </p:cNvSpPr>
          <p:nvPr/>
        </p:nvSpPr>
        <p:spPr bwMode="auto">
          <a:xfrm>
            <a:off x="155575" y="-868363"/>
            <a:ext cx="25050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6" descr="Картинки по запросу кит"/>
          <p:cNvSpPr>
            <a:spLocks noChangeAspect="1" noChangeArrowheads="1"/>
          </p:cNvSpPr>
          <p:nvPr/>
        </p:nvSpPr>
        <p:spPr bwMode="auto">
          <a:xfrm>
            <a:off x="307975" y="-715963"/>
            <a:ext cx="25050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634964" y="1412776"/>
            <a:ext cx="3257516" cy="489364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Дайте определение понятию.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Какой цифрой на рисунке показан спорангий?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 Что образуется там?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 Какой набор хромосом имеет спорофит?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Почему спорангии располагаются с нижней стороны листа у щитовника?</a:t>
            </a:r>
            <a:endParaRPr lang="ru-RU" sz="2400" dirty="0"/>
          </a:p>
        </p:txBody>
      </p:sp>
      <p:pic>
        <p:nvPicPr>
          <p:cNvPr id="13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6638" y="5693878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147" y="1425723"/>
            <a:ext cx="5443965" cy="423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1488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Интернет - источники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323528" y="908720"/>
            <a:ext cx="4172272" cy="568863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hlinkClick r:id="rId2"/>
              </a:rPr>
              <a:t>Фон</a:t>
            </a:r>
            <a:endParaRPr lang="ru-RU" dirty="0" smtClean="0">
              <a:hlinkClick r:id="rId3"/>
            </a:endParaRPr>
          </a:p>
          <a:p>
            <a:r>
              <a:rPr lang="ru-RU" dirty="0" smtClean="0">
                <a:hlinkClick r:id="rId3"/>
              </a:rPr>
              <a:t>Папоротник </a:t>
            </a:r>
            <a:endParaRPr lang="ru-RU" dirty="0" smtClean="0"/>
          </a:p>
          <a:p>
            <a:r>
              <a:rPr lang="ru-RU" dirty="0" err="1" smtClean="0">
                <a:hlinkClick r:id="rId4"/>
              </a:rPr>
              <a:t>Лесовичок</a:t>
            </a:r>
            <a:r>
              <a:rPr lang="ru-RU" dirty="0" smtClean="0"/>
              <a:t> </a:t>
            </a:r>
          </a:p>
          <a:p>
            <a:r>
              <a:rPr lang="ru-RU" dirty="0" smtClean="0">
                <a:hlinkClick r:id="rId5"/>
              </a:rPr>
              <a:t>Сфагнум</a:t>
            </a:r>
            <a:endParaRPr lang="ru-RU" dirty="0" smtClean="0"/>
          </a:p>
          <a:p>
            <a:r>
              <a:rPr lang="ru-RU" dirty="0" smtClean="0">
                <a:hlinkClick r:id="rId6"/>
              </a:rPr>
              <a:t>Кукушкин лен</a:t>
            </a:r>
            <a:endParaRPr lang="ru-RU" dirty="0" smtClean="0"/>
          </a:p>
          <a:p>
            <a:r>
              <a:rPr lang="ru-RU" dirty="0" smtClean="0">
                <a:hlinkClick r:id="rId7"/>
              </a:rPr>
              <a:t>Мох1</a:t>
            </a:r>
            <a:r>
              <a:rPr lang="ru-RU" dirty="0" smtClean="0"/>
              <a:t>, </a:t>
            </a:r>
            <a:r>
              <a:rPr lang="ru-RU" dirty="0" smtClean="0">
                <a:hlinkClick r:id="rId8"/>
              </a:rPr>
              <a:t>мох2</a:t>
            </a:r>
            <a:endParaRPr lang="ru-RU" dirty="0" smtClean="0"/>
          </a:p>
          <a:p>
            <a:r>
              <a:rPr lang="ru-RU" dirty="0" smtClean="0">
                <a:hlinkClick r:id="rId9"/>
              </a:rPr>
              <a:t>Торф1</a:t>
            </a:r>
            <a:r>
              <a:rPr lang="ru-RU" dirty="0" smtClean="0"/>
              <a:t>, </a:t>
            </a:r>
            <a:r>
              <a:rPr lang="ru-RU" dirty="0" smtClean="0">
                <a:hlinkClick r:id="rId10"/>
              </a:rPr>
              <a:t>2</a:t>
            </a:r>
            <a:r>
              <a:rPr lang="ru-RU" dirty="0" smtClean="0"/>
              <a:t>, </a:t>
            </a:r>
            <a:r>
              <a:rPr lang="ru-RU" dirty="0" smtClean="0">
                <a:hlinkClick r:id="rId11"/>
              </a:rPr>
              <a:t>3</a:t>
            </a:r>
            <a:r>
              <a:rPr lang="ru-RU" dirty="0" smtClean="0"/>
              <a:t>, </a:t>
            </a:r>
            <a:r>
              <a:rPr lang="ru-RU" dirty="0" smtClean="0">
                <a:hlinkClick r:id="rId12"/>
              </a:rPr>
              <a:t>4</a:t>
            </a:r>
            <a:r>
              <a:rPr lang="ru-RU" dirty="0" smtClean="0"/>
              <a:t>, </a:t>
            </a:r>
            <a:r>
              <a:rPr lang="ru-RU" dirty="0" smtClean="0">
                <a:hlinkClick r:id="rId13"/>
              </a:rPr>
              <a:t>5</a:t>
            </a:r>
            <a:endParaRPr lang="ru-RU" dirty="0" smtClean="0"/>
          </a:p>
          <a:p>
            <a:r>
              <a:rPr lang="ru-RU" dirty="0" smtClean="0">
                <a:hlinkClick r:id="rId14"/>
              </a:rPr>
              <a:t>Рыцарь</a:t>
            </a:r>
            <a:endParaRPr lang="ru-RU" dirty="0" smtClean="0"/>
          </a:p>
          <a:p>
            <a:r>
              <a:rPr lang="ru-RU" dirty="0" smtClean="0">
                <a:hlinkClick r:id="rId15"/>
              </a:rPr>
              <a:t>Лес</a:t>
            </a:r>
            <a:r>
              <a:rPr lang="ru-RU" dirty="0" smtClean="0"/>
              <a:t> </a:t>
            </a:r>
          </a:p>
          <a:p>
            <a:r>
              <a:rPr lang="ru-RU" dirty="0" smtClean="0">
                <a:hlinkClick r:id="rId16"/>
              </a:rPr>
              <a:t>Топор</a:t>
            </a:r>
            <a:r>
              <a:rPr lang="ru-RU" dirty="0" smtClean="0"/>
              <a:t> </a:t>
            </a:r>
          </a:p>
          <a:p>
            <a:r>
              <a:rPr lang="ru-RU" dirty="0" smtClean="0">
                <a:hlinkClick r:id="rId17"/>
              </a:rPr>
              <a:t>Краски</a:t>
            </a:r>
            <a:r>
              <a:rPr lang="ru-RU" dirty="0" smtClean="0"/>
              <a:t> </a:t>
            </a:r>
          </a:p>
          <a:p>
            <a:r>
              <a:rPr lang="ru-RU" dirty="0" smtClean="0">
                <a:hlinkClick r:id="rId18"/>
              </a:rPr>
              <a:t>Цикл развития мхов</a:t>
            </a:r>
            <a:endParaRPr lang="ru-RU" dirty="0" smtClean="0"/>
          </a:p>
          <a:p>
            <a:r>
              <a:rPr lang="ru-RU" dirty="0" smtClean="0">
                <a:hlinkClick r:id="rId19"/>
              </a:rPr>
              <a:t>Цикл развития хвоща</a:t>
            </a:r>
            <a:endParaRPr lang="ru-RU" dirty="0" smtClean="0"/>
          </a:p>
          <a:p>
            <a:r>
              <a:rPr lang="ru-RU" dirty="0" smtClean="0">
                <a:hlinkClick r:id="rId20"/>
              </a:rPr>
              <a:t>Хвощ</a:t>
            </a:r>
            <a:r>
              <a:rPr lang="ru-RU" dirty="0" smtClean="0"/>
              <a:t> , </a:t>
            </a:r>
            <a:r>
              <a:rPr lang="ru-RU" dirty="0" smtClean="0">
                <a:hlinkClick r:id="rId21"/>
              </a:rPr>
              <a:t>верблюжья колючка</a:t>
            </a:r>
            <a:r>
              <a:rPr lang="ru-RU" dirty="0" smtClean="0"/>
              <a:t>, </a:t>
            </a:r>
            <a:r>
              <a:rPr lang="ru-RU" dirty="0" smtClean="0">
                <a:hlinkClick r:id="rId22"/>
              </a:rPr>
              <a:t>эфедра</a:t>
            </a:r>
            <a:endParaRPr lang="ru-RU" dirty="0" smtClean="0"/>
          </a:p>
          <a:p>
            <a:r>
              <a:rPr lang="ru-RU" dirty="0" smtClean="0">
                <a:hlinkClick r:id="rId23"/>
              </a:rPr>
              <a:t>Побеги хвоща</a:t>
            </a:r>
            <a:endParaRPr lang="ru-RU" dirty="0" smtClean="0"/>
          </a:p>
          <a:p>
            <a:r>
              <a:rPr lang="ru-RU" dirty="0" err="1" smtClean="0">
                <a:hlinkClick r:id="rId24"/>
              </a:rPr>
              <a:t>Элатеры</a:t>
            </a:r>
            <a:r>
              <a:rPr lang="ru-RU" dirty="0" smtClean="0">
                <a:hlinkClick r:id="rId24"/>
              </a:rPr>
              <a:t> хвоща</a:t>
            </a:r>
            <a:endParaRPr lang="ru-RU" dirty="0" smtClean="0"/>
          </a:p>
          <a:p>
            <a:r>
              <a:rPr lang="ru-RU" dirty="0" smtClean="0">
                <a:hlinkClick r:id="rId25"/>
              </a:rPr>
              <a:t>Хвощ пестрый</a:t>
            </a:r>
            <a:r>
              <a:rPr lang="ru-RU" dirty="0" smtClean="0"/>
              <a:t>, </a:t>
            </a:r>
            <a:r>
              <a:rPr lang="ru-RU" dirty="0" smtClean="0">
                <a:hlinkClick r:id="rId26"/>
              </a:rPr>
              <a:t>хвощ зимующий</a:t>
            </a:r>
            <a:endParaRPr lang="ru-RU" dirty="0" smtClean="0"/>
          </a:p>
          <a:p>
            <a:r>
              <a:rPr lang="ru-RU" dirty="0" smtClean="0">
                <a:hlinkClick r:id="rId27"/>
              </a:rPr>
              <a:t>Лекарство хвоща</a:t>
            </a:r>
            <a:r>
              <a:rPr lang="ru-RU" dirty="0" smtClean="0"/>
              <a:t>, </a:t>
            </a:r>
            <a:r>
              <a:rPr lang="ru-RU" dirty="0" smtClean="0">
                <a:hlinkClick r:id="rId28"/>
              </a:rPr>
              <a:t>чай</a:t>
            </a:r>
            <a:endParaRPr lang="ru-RU" dirty="0" smtClean="0"/>
          </a:p>
          <a:p>
            <a:r>
              <a:rPr lang="ru-RU" dirty="0" smtClean="0">
                <a:hlinkClick r:id="rId29"/>
              </a:rPr>
              <a:t>Гамак</a:t>
            </a:r>
            <a:r>
              <a:rPr lang="ru-RU" dirty="0" smtClean="0"/>
              <a:t> , </a:t>
            </a:r>
            <a:r>
              <a:rPr lang="ru-RU" dirty="0" smtClean="0">
                <a:hlinkClick r:id="rId30"/>
              </a:rPr>
              <a:t>буква Е</a:t>
            </a:r>
            <a:r>
              <a:rPr lang="ru-RU" dirty="0" smtClean="0"/>
              <a:t>, </a:t>
            </a:r>
            <a:r>
              <a:rPr lang="ru-RU" dirty="0" smtClean="0">
                <a:hlinkClick r:id="rId31"/>
              </a:rPr>
              <a:t>ток</a:t>
            </a:r>
            <a:r>
              <a:rPr lang="ru-RU" dirty="0" smtClean="0"/>
              <a:t>, </a:t>
            </a:r>
            <a:r>
              <a:rPr lang="ru-RU" dirty="0" smtClean="0">
                <a:hlinkClick r:id="rId32"/>
              </a:rPr>
              <a:t>буква Ф</a:t>
            </a:r>
            <a:r>
              <a:rPr lang="ru-RU" dirty="0" smtClean="0"/>
              <a:t>, </a:t>
            </a:r>
            <a:r>
              <a:rPr lang="ru-RU" dirty="0" smtClean="0">
                <a:hlinkClick r:id="rId33"/>
              </a:rPr>
              <a:t>кит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Місце для вмісту 4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54461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hlinkClick r:id="rId34"/>
              </a:rPr>
              <a:t>Плаун</a:t>
            </a:r>
            <a:r>
              <a:rPr lang="ru-RU" dirty="0" smtClean="0"/>
              <a:t>, </a:t>
            </a:r>
            <a:r>
              <a:rPr lang="ru-RU" dirty="0" smtClean="0">
                <a:hlinkClick r:id="rId35"/>
              </a:rPr>
              <a:t>сосна</a:t>
            </a:r>
            <a:r>
              <a:rPr lang="ru-RU" dirty="0" smtClean="0"/>
              <a:t>, </a:t>
            </a:r>
            <a:r>
              <a:rPr lang="ru-RU" dirty="0" smtClean="0">
                <a:hlinkClick r:id="rId36"/>
              </a:rPr>
              <a:t>хвощ</a:t>
            </a:r>
            <a:endParaRPr lang="ru-RU" dirty="0" smtClean="0"/>
          </a:p>
          <a:p>
            <a:r>
              <a:rPr lang="ru-RU" dirty="0" smtClean="0">
                <a:hlinkClick r:id="rId37"/>
              </a:rPr>
              <a:t>Строение плауна </a:t>
            </a:r>
            <a:endParaRPr lang="ru-RU" dirty="0" smtClean="0"/>
          </a:p>
          <a:p>
            <a:r>
              <a:rPr lang="ru-RU" dirty="0" smtClean="0">
                <a:hlinkClick r:id="rId38"/>
              </a:rPr>
              <a:t>Баранец</a:t>
            </a:r>
            <a:r>
              <a:rPr lang="ru-RU" dirty="0" smtClean="0"/>
              <a:t>, </a:t>
            </a:r>
            <a:r>
              <a:rPr lang="ru-RU" dirty="0" err="1" smtClean="0">
                <a:hlinkClick r:id="rId39"/>
              </a:rPr>
              <a:t>плаунок</a:t>
            </a:r>
            <a:r>
              <a:rPr lang="ru-RU" dirty="0" smtClean="0"/>
              <a:t>, </a:t>
            </a:r>
            <a:r>
              <a:rPr lang="ru-RU" dirty="0" smtClean="0">
                <a:hlinkClick r:id="rId40"/>
              </a:rPr>
              <a:t>лекарство</a:t>
            </a:r>
            <a:r>
              <a:rPr lang="ru-RU" dirty="0" smtClean="0"/>
              <a:t>, </a:t>
            </a:r>
            <a:r>
              <a:rPr lang="ru-RU" dirty="0" smtClean="0">
                <a:hlinkClick r:id="rId41"/>
              </a:rPr>
              <a:t>присыпка</a:t>
            </a:r>
            <a:endParaRPr lang="ru-RU" dirty="0" smtClean="0"/>
          </a:p>
          <a:p>
            <a:r>
              <a:rPr lang="ru-RU" dirty="0" smtClean="0">
                <a:hlinkClick r:id="rId42"/>
              </a:rPr>
              <a:t>Плаун</a:t>
            </a:r>
            <a:r>
              <a:rPr lang="ru-RU" dirty="0" smtClean="0"/>
              <a:t>, </a:t>
            </a:r>
            <a:r>
              <a:rPr lang="ru-RU" dirty="0" smtClean="0">
                <a:hlinkClick r:id="rId43"/>
              </a:rPr>
              <a:t>цикл развития</a:t>
            </a:r>
            <a:r>
              <a:rPr lang="ru-RU" dirty="0" smtClean="0"/>
              <a:t>, </a:t>
            </a:r>
            <a:r>
              <a:rPr lang="ru-RU" dirty="0" smtClean="0">
                <a:hlinkClick r:id="rId44"/>
              </a:rPr>
              <a:t>красная книга</a:t>
            </a:r>
            <a:endParaRPr lang="ru-RU" dirty="0" smtClean="0"/>
          </a:p>
          <a:p>
            <a:r>
              <a:rPr lang="ru-RU" dirty="0" smtClean="0">
                <a:hlinkClick r:id="rId45"/>
              </a:rPr>
              <a:t>Галстук</a:t>
            </a:r>
            <a:r>
              <a:rPr lang="ru-RU" dirty="0" smtClean="0"/>
              <a:t>, </a:t>
            </a:r>
            <a:r>
              <a:rPr lang="ru-RU" dirty="0" smtClean="0">
                <a:hlinkClick r:id="rId46"/>
              </a:rPr>
              <a:t>комета</a:t>
            </a:r>
            <a:endParaRPr lang="ru-RU" dirty="0" smtClean="0"/>
          </a:p>
          <a:p>
            <a:r>
              <a:rPr lang="ru-RU" dirty="0" err="1" smtClean="0">
                <a:hlinkClick r:id="rId47"/>
              </a:rPr>
              <a:t>Листовик</a:t>
            </a:r>
            <a:r>
              <a:rPr lang="ru-RU" dirty="0" smtClean="0"/>
              <a:t>, </a:t>
            </a:r>
            <a:r>
              <a:rPr lang="ru-RU" dirty="0" err="1" smtClean="0">
                <a:hlinkClick r:id="rId48"/>
              </a:rPr>
              <a:t>страусник</a:t>
            </a:r>
            <a:r>
              <a:rPr lang="ru-RU" dirty="0" smtClean="0"/>
              <a:t>, </a:t>
            </a:r>
            <a:r>
              <a:rPr lang="ru-RU" dirty="0" smtClean="0">
                <a:hlinkClick r:id="rId49"/>
              </a:rPr>
              <a:t>щитовник</a:t>
            </a:r>
            <a:endParaRPr lang="ru-RU" dirty="0" smtClean="0"/>
          </a:p>
          <a:p>
            <a:r>
              <a:rPr lang="ru-RU" dirty="0" smtClean="0">
                <a:hlinkClick r:id="rId50"/>
              </a:rPr>
              <a:t>Папоротник</a:t>
            </a:r>
            <a:endParaRPr lang="ru-RU" dirty="0" smtClean="0"/>
          </a:p>
          <a:p>
            <a:r>
              <a:rPr lang="ru-RU" dirty="0" err="1" smtClean="0">
                <a:hlinkClick r:id="rId51"/>
              </a:rPr>
              <a:t>Лигодиум</a:t>
            </a:r>
            <a:r>
              <a:rPr lang="ru-RU" dirty="0" smtClean="0"/>
              <a:t>, </a:t>
            </a:r>
            <a:r>
              <a:rPr lang="ru-RU" dirty="0" smtClean="0">
                <a:hlinkClick r:id="rId52"/>
              </a:rPr>
              <a:t>орляк</a:t>
            </a:r>
            <a:r>
              <a:rPr lang="ru-RU" dirty="0" smtClean="0"/>
              <a:t>, </a:t>
            </a:r>
            <a:r>
              <a:rPr lang="ru-RU" dirty="0" smtClean="0">
                <a:hlinkClick r:id="rId53"/>
              </a:rPr>
              <a:t>пища</a:t>
            </a:r>
            <a:r>
              <a:rPr lang="ru-RU" dirty="0" smtClean="0"/>
              <a:t>, </a:t>
            </a:r>
            <a:r>
              <a:rPr lang="ru-RU" dirty="0" smtClean="0">
                <a:hlinkClick r:id="rId54"/>
              </a:rPr>
              <a:t>лекарство</a:t>
            </a:r>
            <a:endParaRPr lang="ru-RU" dirty="0" smtClean="0"/>
          </a:p>
          <a:p>
            <a:r>
              <a:rPr lang="ru-RU" dirty="0" smtClean="0">
                <a:hlinkClick r:id="rId55"/>
              </a:rPr>
              <a:t>Заросток1</a:t>
            </a:r>
            <a:r>
              <a:rPr lang="ru-RU" dirty="0" smtClean="0"/>
              <a:t>, </a:t>
            </a:r>
            <a:r>
              <a:rPr lang="ru-RU" dirty="0" smtClean="0">
                <a:hlinkClick r:id="rId56"/>
              </a:rPr>
              <a:t>заросто2</a:t>
            </a:r>
            <a:endParaRPr lang="ru-RU" dirty="0" smtClean="0"/>
          </a:p>
          <a:p>
            <a:r>
              <a:rPr lang="ru-RU" dirty="0" smtClean="0">
                <a:hlinkClick r:id="rId57"/>
              </a:rPr>
              <a:t>Цикл развития</a:t>
            </a:r>
            <a:endParaRPr lang="ru-RU" dirty="0" smtClean="0"/>
          </a:p>
          <a:p>
            <a:r>
              <a:rPr lang="ru-RU" dirty="0" smtClean="0">
                <a:hlinkClick r:id="rId58"/>
              </a:rPr>
              <a:t>Буква С</a:t>
            </a:r>
            <a:r>
              <a:rPr lang="ru-RU" dirty="0" smtClean="0"/>
              <a:t>, </a:t>
            </a:r>
            <a:r>
              <a:rPr lang="ru-RU" dirty="0" smtClean="0">
                <a:hlinkClick r:id="rId59"/>
              </a:rPr>
              <a:t>ноги</a:t>
            </a:r>
            <a:r>
              <a:rPr lang="ru-RU" dirty="0" smtClean="0"/>
              <a:t>, </a:t>
            </a:r>
            <a:r>
              <a:rPr lang="ru-RU" dirty="0" smtClean="0">
                <a:hlinkClick r:id="rId60"/>
              </a:rPr>
              <a:t>орангутанг</a:t>
            </a:r>
            <a:r>
              <a:rPr lang="ru-RU" dirty="0" smtClean="0"/>
              <a:t>, </a:t>
            </a:r>
            <a:r>
              <a:rPr lang="ru-RU" dirty="0" smtClean="0">
                <a:hlinkClick r:id="rId61"/>
              </a:rPr>
              <a:t>торт</a:t>
            </a:r>
            <a:r>
              <a:rPr lang="ru-RU" dirty="0" smtClean="0"/>
              <a:t>, </a:t>
            </a:r>
            <a:r>
              <a:rPr lang="ru-RU" dirty="0" smtClean="0">
                <a:hlinkClick r:id="rId62"/>
              </a:rPr>
              <a:t>буква й</a:t>
            </a:r>
            <a:endParaRPr lang="en-US" dirty="0" smtClean="0"/>
          </a:p>
          <a:p>
            <a:r>
              <a:rPr lang="ru-RU" dirty="0" smtClean="0"/>
              <a:t>Книга «Занимательная ботаника»</a:t>
            </a:r>
            <a:r>
              <a:rPr lang="ru-RU" dirty="0"/>
              <a:t> </a:t>
            </a:r>
            <a:r>
              <a:rPr lang="ru-RU" dirty="0" err="1"/>
              <a:t>Рохлов</a:t>
            </a:r>
            <a:r>
              <a:rPr lang="ru-RU" dirty="0"/>
              <a:t> В., Теремов А., Петросова Р. </a:t>
            </a:r>
            <a:br>
              <a:rPr lang="ru-RU" dirty="0"/>
            </a:br>
            <a:r>
              <a:rPr lang="ru-RU" dirty="0"/>
              <a:t>Издательство: АСТ-Пресс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Кнопка дії: додому 5">
            <a:hlinkClick r:id="" action="ppaction://hlinkshowjump?jump=firstslide" highlightClick="1"/>
          </p:cNvPr>
          <p:cNvSpPr/>
          <p:nvPr/>
        </p:nvSpPr>
        <p:spPr>
          <a:xfrm>
            <a:off x="323723" y="260648"/>
            <a:ext cx="468000" cy="432048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715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6649626"/>
              </p:ext>
            </p:extLst>
          </p:nvPr>
        </p:nvGraphicFramePr>
        <p:xfrm>
          <a:off x="251520" y="548680"/>
          <a:ext cx="8712968" cy="561662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3001947"/>
                <a:gridCol w="1244710"/>
                <a:gridCol w="1171491"/>
                <a:gridCol w="1134580"/>
                <a:gridCol w="1152128"/>
                <a:gridCol w="1008112"/>
              </a:tblGrid>
              <a:tr h="140415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МОХОВИДНЫЕ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40415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ХВОЩЕВИДНЫЕ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15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ПЛАУНОВИДНЫЕ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156"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</a:rPr>
                        <a:t>Папортниковидные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3422463" y="799599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2" action="ppaction://hlinksldjump"/>
              </a:rPr>
              <a:t>10</a:t>
            </a:r>
            <a:endParaRPr lang="ru-RU" sz="3200" b="1" dirty="0"/>
          </a:p>
        </p:txBody>
      </p:sp>
      <p:sp>
        <p:nvSpPr>
          <p:cNvPr id="10" name="Овал 9"/>
          <p:cNvSpPr/>
          <p:nvPr/>
        </p:nvSpPr>
        <p:spPr>
          <a:xfrm>
            <a:off x="4644008" y="799599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3" action="ppaction://hlinksldjump"/>
              </a:rPr>
              <a:t>20</a:t>
            </a:r>
            <a:endParaRPr lang="ru-RU" sz="3200" b="1" dirty="0"/>
          </a:p>
        </p:txBody>
      </p:sp>
      <p:sp>
        <p:nvSpPr>
          <p:cNvPr id="11" name="Овал 10"/>
          <p:cNvSpPr/>
          <p:nvPr/>
        </p:nvSpPr>
        <p:spPr>
          <a:xfrm>
            <a:off x="5796136" y="799599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4" action="ppaction://hlinksldjump"/>
              </a:rPr>
              <a:t>30</a:t>
            </a:r>
            <a:endParaRPr lang="ru-RU" sz="3200" b="1" dirty="0"/>
          </a:p>
        </p:txBody>
      </p:sp>
      <p:sp>
        <p:nvSpPr>
          <p:cNvPr id="12" name="Овал 11"/>
          <p:cNvSpPr/>
          <p:nvPr/>
        </p:nvSpPr>
        <p:spPr>
          <a:xfrm>
            <a:off x="6948264" y="799599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5" action="ppaction://hlinksldjump"/>
              </a:rPr>
              <a:t>40</a:t>
            </a:r>
            <a:endParaRPr lang="ru-RU" sz="3200" b="1" dirty="0"/>
          </a:p>
        </p:txBody>
      </p:sp>
      <p:sp>
        <p:nvSpPr>
          <p:cNvPr id="13" name="Овал 12"/>
          <p:cNvSpPr/>
          <p:nvPr/>
        </p:nvSpPr>
        <p:spPr>
          <a:xfrm>
            <a:off x="8028384" y="799908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6" action="ppaction://hlinksldjump"/>
              </a:rPr>
              <a:t>50</a:t>
            </a:r>
            <a:endParaRPr lang="ru-RU" sz="3200" b="1" dirty="0"/>
          </a:p>
        </p:txBody>
      </p:sp>
      <p:sp>
        <p:nvSpPr>
          <p:cNvPr id="8" name="Овал 7"/>
          <p:cNvSpPr/>
          <p:nvPr/>
        </p:nvSpPr>
        <p:spPr>
          <a:xfrm>
            <a:off x="3422463" y="2204864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7" action="ppaction://hlinksldjump"/>
              </a:rPr>
              <a:t>10</a:t>
            </a:r>
            <a:endParaRPr lang="ru-RU" sz="3200" b="1" dirty="0"/>
          </a:p>
        </p:txBody>
      </p:sp>
      <p:sp>
        <p:nvSpPr>
          <p:cNvPr id="9" name="Овал 8"/>
          <p:cNvSpPr/>
          <p:nvPr/>
        </p:nvSpPr>
        <p:spPr>
          <a:xfrm>
            <a:off x="4644008" y="2204864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8" action="ppaction://hlinksldjump"/>
              </a:rPr>
              <a:t>20</a:t>
            </a:r>
            <a:endParaRPr 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5796136" y="2204864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9" action="ppaction://hlinksldjump"/>
              </a:rPr>
              <a:t>30</a:t>
            </a:r>
            <a:endParaRPr lang="ru-RU" sz="3200" b="1" dirty="0"/>
          </a:p>
        </p:txBody>
      </p:sp>
      <p:sp>
        <p:nvSpPr>
          <p:cNvPr id="15" name="Овал 14"/>
          <p:cNvSpPr/>
          <p:nvPr/>
        </p:nvSpPr>
        <p:spPr>
          <a:xfrm>
            <a:off x="6948264" y="2204864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10" action="ppaction://hlinksldjump"/>
              </a:rPr>
              <a:t>40</a:t>
            </a:r>
            <a:endParaRPr lang="ru-RU" sz="3200" b="1" dirty="0"/>
          </a:p>
        </p:txBody>
      </p:sp>
      <p:sp>
        <p:nvSpPr>
          <p:cNvPr id="16" name="Овал 15"/>
          <p:cNvSpPr/>
          <p:nvPr/>
        </p:nvSpPr>
        <p:spPr>
          <a:xfrm>
            <a:off x="8028384" y="2205173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11" action="ppaction://hlinksldjump"/>
              </a:rPr>
              <a:t>50</a:t>
            </a:r>
            <a:endParaRPr lang="ru-RU" sz="3200" b="1" dirty="0"/>
          </a:p>
        </p:txBody>
      </p:sp>
      <p:sp>
        <p:nvSpPr>
          <p:cNvPr id="17" name="Рамка 1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419872" y="3644715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12" action="ppaction://hlinksldjump"/>
              </a:rPr>
              <a:t>10</a:t>
            </a:r>
            <a:endParaRPr lang="ru-RU" sz="3200" b="1" dirty="0"/>
          </a:p>
        </p:txBody>
      </p:sp>
      <p:sp>
        <p:nvSpPr>
          <p:cNvPr id="20" name="Овал 19"/>
          <p:cNvSpPr/>
          <p:nvPr/>
        </p:nvSpPr>
        <p:spPr>
          <a:xfrm>
            <a:off x="4641417" y="3644715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13" action="ppaction://hlinksldjump"/>
              </a:rPr>
              <a:t>20</a:t>
            </a:r>
            <a:endParaRPr lang="ru-RU" sz="3200" b="1" dirty="0"/>
          </a:p>
        </p:txBody>
      </p:sp>
      <p:sp>
        <p:nvSpPr>
          <p:cNvPr id="21" name="Овал 20"/>
          <p:cNvSpPr/>
          <p:nvPr/>
        </p:nvSpPr>
        <p:spPr>
          <a:xfrm>
            <a:off x="5793545" y="3644715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14" action="ppaction://hlinksldjump"/>
              </a:rPr>
              <a:t>30</a:t>
            </a:r>
            <a:endParaRPr lang="ru-RU" sz="3200" b="1" dirty="0"/>
          </a:p>
        </p:txBody>
      </p:sp>
      <p:sp>
        <p:nvSpPr>
          <p:cNvPr id="22" name="Овал 21"/>
          <p:cNvSpPr/>
          <p:nvPr/>
        </p:nvSpPr>
        <p:spPr>
          <a:xfrm>
            <a:off x="6945673" y="3644715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15" action="ppaction://hlinksldjump"/>
              </a:rPr>
              <a:t>40</a:t>
            </a:r>
            <a:endParaRPr lang="ru-RU" sz="3200" b="1" dirty="0"/>
          </a:p>
        </p:txBody>
      </p:sp>
      <p:sp>
        <p:nvSpPr>
          <p:cNvPr id="23" name="Овал 22"/>
          <p:cNvSpPr/>
          <p:nvPr/>
        </p:nvSpPr>
        <p:spPr>
          <a:xfrm>
            <a:off x="8025793" y="3645024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16" action="ppaction://hlinksldjump"/>
              </a:rPr>
              <a:t>50</a:t>
            </a:r>
            <a:endParaRPr lang="ru-RU" sz="3200" b="1" dirty="0"/>
          </a:p>
        </p:txBody>
      </p:sp>
      <p:sp>
        <p:nvSpPr>
          <p:cNvPr id="3" name="Множення 2">
            <a:hlinkClick r:id="" action="ppaction://hlinkshowjump?jump=endshow"/>
          </p:cNvPr>
          <p:cNvSpPr/>
          <p:nvPr/>
        </p:nvSpPr>
        <p:spPr>
          <a:xfrm>
            <a:off x="187126" y="153745"/>
            <a:ext cx="360040" cy="394935"/>
          </a:xfrm>
          <a:prstGeom prst="mathMultiply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419872" y="4941168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17" action="ppaction://hlinksldjump"/>
              </a:rPr>
              <a:t>10</a:t>
            </a:r>
            <a:endParaRPr lang="ru-RU" sz="3200" b="1" dirty="0"/>
          </a:p>
        </p:txBody>
      </p:sp>
      <p:sp>
        <p:nvSpPr>
          <p:cNvPr id="25" name="Овал 24"/>
          <p:cNvSpPr/>
          <p:nvPr/>
        </p:nvSpPr>
        <p:spPr>
          <a:xfrm>
            <a:off x="4641417" y="4941168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18" action="ppaction://hlinksldjump"/>
              </a:rPr>
              <a:t>20</a:t>
            </a:r>
            <a:endParaRPr lang="ru-RU" sz="3200" b="1" dirty="0"/>
          </a:p>
        </p:txBody>
      </p:sp>
      <p:sp>
        <p:nvSpPr>
          <p:cNvPr id="26" name="Овал 25"/>
          <p:cNvSpPr/>
          <p:nvPr/>
        </p:nvSpPr>
        <p:spPr>
          <a:xfrm>
            <a:off x="5793545" y="4941168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19" action="ppaction://hlinksldjump"/>
              </a:rPr>
              <a:t>30</a:t>
            </a:r>
            <a:endParaRPr lang="ru-RU" sz="3200" b="1" dirty="0"/>
          </a:p>
        </p:txBody>
      </p:sp>
      <p:sp>
        <p:nvSpPr>
          <p:cNvPr id="27" name="Овал 26"/>
          <p:cNvSpPr/>
          <p:nvPr/>
        </p:nvSpPr>
        <p:spPr>
          <a:xfrm>
            <a:off x="6945673" y="4941168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20" action="ppaction://hlinksldjump"/>
              </a:rPr>
              <a:t>40</a:t>
            </a:r>
            <a:endParaRPr lang="ru-RU" sz="3200" b="1" dirty="0"/>
          </a:p>
        </p:txBody>
      </p:sp>
      <p:sp>
        <p:nvSpPr>
          <p:cNvPr id="28" name="Овал 27"/>
          <p:cNvSpPr/>
          <p:nvPr/>
        </p:nvSpPr>
        <p:spPr>
          <a:xfrm>
            <a:off x="8025793" y="4941477"/>
            <a:ext cx="864096" cy="9361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hlinkClick r:id="rId21" action="ppaction://hlinksldjump"/>
              </a:rPr>
              <a:t>50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1793990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9521"/>
            <a:ext cx="8435280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Назовите представителей отдела моховидные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AutoShape 4" descr="Картинки по запросу сфагнум"/>
          <p:cNvSpPr>
            <a:spLocks noChangeAspect="1" noChangeArrowheads="1"/>
          </p:cNvSpPr>
          <p:nvPr/>
        </p:nvSpPr>
        <p:spPr bwMode="auto">
          <a:xfrm>
            <a:off x="155575" y="-1608138"/>
            <a:ext cx="59817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Картинки по запросу сфагнум"/>
          <p:cNvSpPr>
            <a:spLocks noChangeAspect="1" noChangeArrowheads="1"/>
          </p:cNvSpPr>
          <p:nvPr/>
        </p:nvSpPr>
        <p:spPr bwMode="auto">
          <a:xfrm>
            <a:off x="307975" y="-1455738"/>
            <a:ext cx="59817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4" name="Групувати 13"/>
          <p:cNvGrpSpPr/>
          <p:nvPr/>
        </p:nvGrpSpPr>
        <p:grpSpPr>
          <a:xfrm>
            <a:off x="395536" y="980728"/>
            <a:ext cx="8321638" cy="3362326"/>
            <a:chOff x="395536" y="1268760"/>
            <a:chExt cx="8321638" cy="3362326"/>
          </a:xfrm>
        </p:grpSpPr>
        <p:pic>
          <p:nvPicPr>
            <p:cNvPr id="1026" name="Picture 2" descr="Картинки по запросу кукушкин лен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8"/>
            <a:stretch/>
          </p:blipFill>
          <p:spPr bwMode="auto">
            <a:xfrm>
              <a:off x="395536" y="1268760"/>
              <a:ext cx="3608007" cy="3362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/>
          </p:blipFill>
          <p:spPr>
            <a:xfrm>
              <a:off x="4942619" y="1268760"/>
              <a:ext cx="3774555" cy="3362326"/>
            </a:xfrm>
            <a:prstGeom prst="rect">
              <a:avLst/>
            </a:prstGeom>
          </p:spPr>
        </p:pic>
      </p:grpSp>
      <p:sp>
        <p:nvSpPr>
          <p:cNvPr id="8" name="Прямокутник 7"/>
          <p:cNvSpPr/>
          <p:nvPr/>
        </p:nvSpPr>
        <p:spPr>
          <a:xfrm>
            <a:off x="1763688" y="4653136"/>
            <a:ext cx="936104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11" name="Прямокутник 10"/>
          <p:cNvSpPr/>
          <p:nvPr/>
        </p:nvSpPr>
        <p:spPr>
          <a:xfrm>
            <a:off x="6372200" y="4660244"/>
            <a:ext cx="936104" cy="64807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755576" y="5517232"/>
            <a:ext cx="3024336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Кукушкин лён</a:t>
            </a:r>
            <a:endParaRPr lang="ru-RU" sz="3200" b="1" dirty="0"/>
          </a:p>
        </p:txBody>
      </p:sp>
      <p:sp>
        <p:nvSpPr>
          <p:cNvPr id="13" name="Округлений прямокутник 12"/>
          <p:cNvSpPr/>
          <p:nvPr/>
        </p:nvSpPr>
        <p:spPr>
          <a:xfrm>
            <a:off x="5317728" y="5517232"/>
            <a:ext cx="3024336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Сфагнум</a:t>
            </a:r>
            <a:endParaRPr lang="ru-RU" sz="3200" b="1" dirty="0"/>
          </a:p>
        </p:txBody>
      </p:sp>
      <p:pic>
        <p:nvPicPr>
          <p:cNvPr id="1032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9145" y="4685766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Рамка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трілка вправо з вирізом 19">
            <a:hlinkClick r:id="rId5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5006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advClick="0" p14:dur="2000" spd="slow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Чем гаметофит кукушкина льна отличается от гаметофита сфагнума?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3534" y="1340769"/>
            <a:ext cx="514051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кукушкин лен строени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3"/>
          <a:stretch/>
        </p:blipFill>
        <p:spPr bwMode="auto">
          <a:xfrm>
            <a:off x="395536" y="1368990"/>
            <a:ext cx="2537763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ілка вправо з вирізом 9">
            <a:hlinkClick r:id="rId4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5536" y="1338159"/>
            <a:ext cx="8385547" cy="48320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1. У </a:t>
            </a:r>
            <a:r>
              <a:rPr lang="ru-RU" sz="2800" dirty="0"/>
              <a:t>кукушкина льна есть ризоиды, у сфагнума-нет </a:t>
            </a:r>
          </a:p>
          <a:p>
            <a:r>
              <a:rPr lang="ru-RU" sz="2800" dirty="0" smtClean="0"/>
              <a:t>2. </a:t>
            </a:r>
            <a:r>
              <a:rPr lang="ru-RU" sz="2800" dirty="0"/>
              <a:t>У кукушкина льна стебель не ветвится, а у </a:t>
            </a:r>
            <a:r>
              <a:rPr lang="ru-RU" sz="2800" dirty="0" smtClean="0"/>
              <a:t>сфагнума веточки </a:t>
            </a:r>
            <a:r>
              <a:rPr lang="ru-RU" sz="2800" dirty="0"/>
              <a:t>располагаются мутовками, стебель густо покрыт мелкими, спирально расположенными </a:t>
            </a:r>
            <a:r>
              <a:rPr lang="ru-RU" sz="2800" dirty="0" smtClean="0"/>
              <a:t>листочками</a:t>
            </a:r>
          </a:p>
          <a:p>
            <a:r>
              <a:rPr lang="ru-RU" sz="2800" dirty="0" smtClean="0"/>
              <a:t>3. </a:t>
            </a:r>
            <a:r>
              <a:rPr lang="ru-RU" sz="2800" dirty="0"/>
              <a:t>В листьях у кукушкина льна </a:t>
            </a:r>
            <a:r>
              <a:rPr lang="ru-RU" sz="2800" dirty="0" smtClean="0"/>
              <a:t>1 тип клеток (</a:t>
            </a:r>
            <a:r>
              <a:rPr lang="ru-RU" sz="2800" dirty="0" err="1" smtClean="0"/>
              <a:t>хлорофилоносные</a:t>
            </a:r>
            <a:r>
              <a:rPr lang="ru-RU" sz="2800" dirty="0" smtClean="0"/>
              <a:t>), </a:t>
            </a:r>
            <a:r>
              <a:rPr lang="ru-RU" sz="2800" dirty="0"/>
              <a:t>а у сфагнума их </a:t>
            </a:r>
            <a:r>
              <a:rPr lang="ru-RU" sz="2800" dirty="0" smtClean="0"/>
              <a:t>2 (</a:t>
            </a:r>
            <a:r>
              <a:rPr lang="ru-RU" sz="2800" dirty="0" err="1" smtClean="0"/>
              <a:t>хлорофилоносные</a:t>
            </a:r>
            <a:r>
              <a:rPr lang="ru-RU" sz="2800" dirty="0" smtClean="0"/>
              <a:t> и воздухоносные </a:t>
            </a:r>
            <a:r>
              <a:rPr lang="ru-RU" sz="2800" dirty="0"/>
              <a:t>клетки, способные к поглощению </a:t>
            </a:r>
            <a:r>
              <a:rPr lang="ru-RU" sz="2800" dirty="0" smtClean="0"/>
              <a:t>влаги) </a:t>
            </a:r>
            <a:endParaRPr lang="ru-RU" sz="2800" dirty="0"/>
          </a:p>
          <a:p>
            <a:r>
              <a:rPr lang="ru-RU" sz="2800" dirty="0" smtClean="0"/>
              <a:t>4. У </a:t>
            </a:r>
            <a:r>
              <a:rPr lang="ru-RU" sz="2800" dirty="0"/>
              <a:t>кукушкина льна растения мужские и женские, а у сфагнума- обоеполые </a:t>
            </a:r>
          </a:p>
        </p:txBody>
      </p:sp>
      <p:pic>
        <p:nvPicPr>
          <p:cNvPr id="11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6438" y="5405846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9919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advClick="0" p14:dur="2000" spd="slow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060769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78098"/>
          </a:xfrm>
        </p:spPr>
        <p:txBody>
          <a:bodyPr>
            <a:noAutofit/>
          </a:bodyPr>
          <a:lstStyle/>
          <a:p>
            <a:r>
              <a:rPr lang="ru-RU" sz="3200" b="1" smtClean="0">
                <a:solidFill>
                  <a:srgbClr val="002060"/>
                </a:solidFill>
              </a:rPr>
              <a:t>Как образуется и что из себя представляет торф? Где и как используется?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Картинки по запросу образование тор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464" y="1484784"/>
            <a:ext cx="3515825" cy="304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84784"/>
            <a:ext cx="3926334" cy="245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376" y="4019230"/>
            <a:ext cx="3816776" cy="254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1664" y="1484784"/>
            <a:ext cx="3275037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трілка вправо з вирізом 11">
            <a:hlinkClick r:id="rId7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39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352928" cy="229026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В торфяниках порой находят неразложившиеся тела тевтонских рыцарей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 латах. С какими свойствами сфагновых мхов связана сохранность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таких удивительных находок?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Картинки по запросу тевтонские рыцар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776690"/>
            <a:ext cx="2477641" cy="356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7920" y="2780928"/>
            <a:ext cx="5908255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/>
              <a:t>Важным свойством сфагнума является его способность оказывать антисептическое действие. </a:t>
            </a:r>
            <a:r>
              <a:rPr lang="ru-RU" sz="2400" dirty="0" smtClean="0"/>
              <a:t>В </a:t>
            </a:r>
            <a:r>
              <a:rPr lang="ru-RU" sz="2400" dirty="0"/>
              <a:t>первую очередь это обусловлено наличием в его составе </a:t>
            </a:r>
            <a:r>
              <a:rPr lang="ru-RU" sz="2400" dirty="0" err="1"/>
              <a:t>сфагнола</a:t>
            </a:r>
            <a:r>
              <a:rPr lang="ru-RU" sz="2400" dirty="0"/>
              <a:t> — вещества, </a:t>
            </a:r>
            <a:br>
              <a:rPr lang="ru-RU" sz="2400" dirty="0"/>
            </a:br>
            <a:r>
              <a:rPr lang="ru-RU" sz="2400" dirty="0"/>
              <a:t>обладающего противогнилостным действием. </a:t>
            </a: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ілка вправо з вирізом 6">
            <a:hlinkClick r:id="rId3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1643" y="4526376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Картинки по запросу торфяник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250" y="2776690"/>
            <a:ext cx="4714875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0625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увати 5"/>
          <p:cNvGrpSpPr/>
          <p:nvPr/>
        </p:nvGrpSpPr>
        <p:grpSpPr>
          <a:xfrm>
            <a:off x="603176" y="1226587"/>
            <a:ext cx="8030937" cy="3169452"/>
            <a:chOff x="603176" y="1226587"/>
            <a:chExt cx="8030937" cy="3169452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03176" y="1700808"/>
              <a:ext cx="2442768" cy="2249810"/>
            </a:xfrm>
            <a:prstGeom prst="rect">
              <a:avLst/>
            </a:prstGeom>
          </p:spPr>
        </p:pic>
        <p:sp>
          <p:nvSpPr>
            <p:cNvPr id="5" name="Прямокутник 4"/>
            <p:cNvSpPr/>
            <p:nvPr/>
          </p:nvSpPr>
          <p:spPr>
            <a:xfrm>
              <a:off x="1500524" y="1232726"/>
              <a:ext cx="648072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660066"/>
                  </a:solidFill>
                </a:rPr>
                <a:t>3</a:t>
              </a:r>
              <a:endParaRPr lang="ru-RU" sz="2800" b="1" dirty="0">
                <a:solidFill>
                  <a:srgbClr val="660066"/>
                </a:solidFill>
              </a:endParaRPr>
            </a:p>
          </p:txBody>
        </p:sp>
        <p:pic>
          <p:nvPicPr>
            <p:cNvPr id="3074" name="Picture 2" descr="Картинки по запросу топорик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347864" y="1765879"/>
              <a:ext cx="2212441" cy="2212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кутник 6"/>
            <p:cNvSpPr/>
            <p:nvPr/>
          </p:nvSpPr>
          <p:spPr>
            <a:xfrm>
              <a:off x="3327037" y="1226587"/>
              <a:ext cx="1296144" cy="8640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rgbClr val="660066"/>
                  </a:solidFill>
                  <a:latin typeface="a_BighausTitul" panose="04030905020B02020C04" pitchFamily="82" charset="-52"/>
                </a:rPr>
                <a:t>, ,</a:t>
              </a:r>
              <a:endParaRPr lang="ru-RU" sz="6000" b="1" dirty="0">
                <a:solidFill>
                  <a:srgbClr val="660066"/>
                </a:solidFill>
                <a:latin typeface="a_BighausTitul" panose="04030905020B02020C04" pitchFamily="82" charset="-52"/>
              </a:endParaRPr>
            </a:p>
          </p:txBody>
        </p:sp>
        <p:pic>
          <p:nvPicPr>
            <p:cNvPr id="3076" name="Picture 4" descr="Картинки по запросу краски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0305" y="2090683"/>
              <a:ext cx="3073808" cy="23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кутник 9"/>
            <p:cNvSpPr/>
            <p:nvPr/>
          </p:nvSpPr>
          <p:spPr>
            <a:xfrm>
              <a:off x="6773173" y="1874659"/>
              <a:ext cx="648072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660066"/>
                  </a:solidFill>
                </a:rPr>
                <a:t>3</a:t>
              </a:r>
              <a:endParaRPr lang="ru-RU" sz="2800" b="1" dirty="0">
                <a:solidFill>
                  <a:srgbClr val="660066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Решите ребус, дайте определение понятию.  Ответьте на вопросы.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Округлений прямокутник 11"/>
          <p:cNvSpPr/>
          <p:nvPr/>
        </p:nvSpPr>
        <p:spPr>
          <a:xfrm>
            <a:off x="1187624" y="4839265"/>
            <a:ext cx="3024336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Спора</a:t>
            </a:r>
            <a:endParaRPr lang="ru-RU" sz="3200" b="1" dirty="0"/>
          </a:p>
        </p:txBody>
      </p:sp>
      <p:pic>
        <p:nvPicPr>
          <p:cNvPr id="13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655871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Рамка 1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трілка вправо з вирізом 14">
            <a:hlinkClick r:id="rId6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812379" y="1240990"/>
            <a:ext cx="4104456" cy="3046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Дайте определение понятию.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Какой цифрой на рисунке показана спора?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 Где она образуется?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Какой набор хромосом имеет?</a:t>
            </a:r>
          </a:p>
          <a:p>
            <a:pPr marL="265113" indent="-265113">
              <a:buAutoNum type="arabicPeriod"/>
              <a:tabLst>
                <a:tab pos="265113" algn="l"/>
              </a:tabLst>
            </a:pPr>
            <a:r>
              <a:rPr lang="ru-RU" sz="2400" dirty="0" smtClean="0"/>
              <a:t>Что из нее образуется?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162" y="1232726"/>
            <a:ext cx="4462272" cy="443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4542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921" y="116632"/>
            <a:ext cx="8644559" cy="778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Найдите представителя отдела хвощевидные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AutoShape 4" descr="Картинки по запросу сфагнум"/>
          <p:cNvSpPr>
            <a:spLocks noChangeAspect="1" noChangeArrowheads="1"/>
          </p:cNvSpPr>
          <p:nvPr/>
        </p:nvSpPr>
        <p:spPr bwMode="auto">
          <a:xfrm>
            <a:off x="155575" y="-1608138"/>
            <a:ext cx="59817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Картинки по запросу сфагнум"/>
          <p:cNvSpPr>
            <a:spLocks noChangeAspect="1" noChangeArrowheads="1"/>
          </p:cNvSpPr>
          <p:nvPr/>
        </p:nvSpPr>
        <p:spPr bwMode="auto">
          <a:xfrm>
            <a:off x="307975" y="-1455738"/>
            <a:ext cx="5981700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Картинки по запросу лесович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957" y="5056853"/>
            <a:ext cx="903474" cy="90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Рамка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3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трілка вправо з вирізом 19">
            <a:hlinkClick r:id="rId3" action="ppaction://hlinksldjump"/>
          </p:cNvPr>
          <p:cNvSpPr/>
          <p:nvPr/>
        </p:nvSpPr>
        <p:spPr>
          <a:xfrm rot="10800000">
            <a:off x="247921" y="6309320"/>
            <a:ext cx="648072" cy="323992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круглений прямокутник 12"/>
          <p:cNvSpPr/>
          <p:nvPr/>
        </p:nvSpPr>
        <p:spPr>
          <a:xfrm>
            <a:off x="598140" y="2395909"/>
            <a:ext cx="2238375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Молодец!</a:t>
            </a:r>
            <a:endParaRPr lang="ru-RU" sz="3200" b="1" dirty="0"/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3994501" y="1988840"/>
            <a:ext cx="3024336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Подумай</a:t>
            </a:r>
            <a:endParaRPr lang="ru-RU" sz="3200" b="1" dirty="0"/>
          </a:p>
        </p:txBody>
      </p:sp>
      <p:sp>
        <p:nvSpPr>
          <p:cNvPr id="24" name="Округлений прямокутник 23"/>
          <p:cNvSpPr/>
          <p:nvPr/>
        </p:nvSpPr>
        <p:spPr>
          <a:xfrm>
            <a:off x="5789161" y="4725144"/>
            <a:ext cx="2988000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Подумай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475431" y="4895079"/>
            <a:ext cx="4042744" cy="1328023"/>
          </a:xfrm>
          <a:prstGeom prst="round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Нажми на изображение растения и узнаешь – прав ты или нет?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679610" y="2996952"/>
            <a:ext cx="3823581" cy="91940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Это эфедра. Представитель</a:t>
            </a:r>
          </a:p>
          <a:p>
            <a:r>
              <a:rPr lang="ru-RU" sz="2400" dirty="0" smtClean="0"/>
              <a:t> голосеменных растений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176565" y="5589240"/>
            <a:ext cx="2283867" cy="919401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Это верблюжья</a:t>
            </a:r>
          </a:p>
          <a:p>
            <a:r>
              <a:rPr lang="ru-RU" sz="2400" dirty="0" smtClean="0"/>
              <a:t> колючка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432655" y="3405575"/>
            <a:ext cx="2569346" cy="510778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Это хвощ полевой</a:t>
            </a:r>
            <a:endParaRPr lang="ru-RU" sz="2400" dirty="0"/>
          </a:p>
        </p:txBody>
      </p:sp>
      <p:grpSp>
        <p:nvGrpSpPr>
          <p:cNvPr id="9" name="Групувати 8"/>
          <p:cNvGrpSpPr/>
          <p:nvPr/>
        </p:nvGrpSpPr>
        <p:grpSpPr>
          <a:xfrm>
            <a:off x="374824" y="868355"/>
            <a:ext cx="2685008" cy="3794374"/>
            <a:chOff x="461417" y="1074786"/>
            <a:chExt cx="2238375" cy="3362326"/>
          </a:xfrm>
        </p:grpSpPr>
        <p:pic>
          <p:nvPicPr>
            <p:cNvPr id="14338" name="Picture 2" descr="Картинки по запросу хвощ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harpenSoften amount="50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417" y="1074786"/>
              <a:ext cx="2238375" cy="3362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кутник 7"/>
            <p:cNvSpPr/>
            <p:nvPr/>
          </p:nvSpPr>
          <p:spPr>
            <a:xfrm>
              <a:off x="461417" y="3933056"/>
              <a:ext cx="654199" cy="50405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1</a:t>
              </a:r>
              <a:endParaRPr lang="ru-RU" sz="3200" b="1" dirty="0"/>
            </a:p>
          </p:txBody>
        </p:sp>
      </p:grpSp>
      <p:grpSp>
        <p:nvGrpSpPr>
          <p:cNvPr id="4" name="Групувати 3"/>
          <p:cNvGrpSpPr/>
          <p:nvPr/>
        </p:nvGrpSpPr>
        <p:grpSpPr>
          <a:xfrm>
            <a:off x="3298825" y="859890"/>
            <a:ext cx="4512598" cy="3134459"/>
            <a:chOff x="1412832" y="923523"/>
            <a:chExt cx="4243553" cy="2995949"/>
          </a:xfrm>
        </p:grpSpPr>
        <p:pic>
          <p:nvPicPr>
            <p:cNvPr id="14342" name="Picture 6" descr="Похожее изображение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2832" y="923523"/>
              <a:ext cx="4243553" cy="29959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кутник 18"/>
            <p:cNvSpPr/>
            <p:nvPr/>
          </p:nvSpPr>
          <p:spPr>
            <a:xfrm>
              <a:off x="1412832" y="3379105"/>
              <a:ext cx="654199" cy="50405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2</a:t>
              </a:r>
              <a:endParaRPr lang="ru-RU" sz="3200" b="1" dirty="0"/>
            </a:p>
          </p:txBody>
        </p:sp>
      </p:grpSp>
      <p:grpSp>
        <p:nvGrpSpPr>
          <p:cNvPr id="3" name="Групувати 2"/>
          <p:cNvGrpSpPr/>
          <p:nvPr/>
        </p:nvGrpSpPr>
        <p:grpSpPr>
          <a:xfrm>
            <a:off x="5748178" y="4080957"/>
            <a:ext cx="3069966" cy="2493294"/>
            <a:chOff x="5924178" y="4591022"/>
            <a:chExt cx="2729458" cy="2047093"/>
          </a:xfrm>
        </p:grpSpPr>
        <p:pic>
          <p:nvPicPr>
            <p:cNvPr id="14344" name="Picture 8" descr="Картинки по запросу верблюжья колючка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178" y="4591022"/>
              <a:ext cx="2729458" cy="204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кутник 20"/>
            <p:cNvSpPr/>
            <p:nvPr/>
          </p:nvSpPr>
          <p:spPr>
            <a:xfrm>
              <a:off x="7999437" y="6134059"/>
              <a:ext cx="654199" cy="50405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3</a:t>
              </a:r>
              <a:endParaRPr lang="ru-RU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88170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922</Words>
  <Application>Microsoft Office PowerPoint</Application>
  <PresentationFormat>Экран (4:3)</PresentationFormat>
  <Paragraphs>193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Назовите представителей отдела моховидные</vt:lpstr>
      <vt:lpstr>Чем гаметофит кукушкина льна отличается от гаметофита сфагнума?</vt:lpstr>
      <vt:lpstr>Как образуется и что из себя представляет торф? Где и как используется?</vt:lpstr>
      <vt:lpstr>В торфяниках порой находят неразложившиеся тела тевтонских рыцарей  в латах. С какими свойствами сфагновых мхов связана сохранность  таких удивительных находок?</vt:lpstr>
      <vt:lpstr>Решите ребус, дайте определение понятию.  Ответьте на вопросы.</vt:lpstr>
      <vt:lpstr>Найдите представителя отдела хвощевидные</vt:lpstr>
      <vt:lpstr>Какие функции выполняют летние и весенние побеги хвоща полевого?  Чем они отличаются друг от друга?</vt:lpstr>
      <vt:lpstr>Какую роль в природе и жизни человека играют хвощевидные?</vt:lpstr>
      <vt:lpstr>Шаровидные споры хвоща полевого обмотаны четырьмя пружинками – элатерами. Элатеры во влажном воздухе прилегает плотно к оболочкам спор, а в сухом воздухе концы их раскручиваются. Какое значение для хвоща имеет способность элатер к движениям?</vt:lpstr>
      <vt:lpstr>Решите ребус, дайте определение понятию.  Ответьте на вопросы.</vt:lpstr>
      <vt:lpstr>Найдите представителя отдела плауновидные</vt:lpstr>
      <vt:lpstr>Какие особенности строения имеют плауны?</vt:lpstr>
      <vt:lpstr>Какую роль в природе и жизни человека играют плауновидные?</vt:lpstr>
      <vt:lpstr>Почему современные плауны нуждаются в охране?</vt:lpstr>
      <vt:lpstr>Решите ребус, дайте определение понятию.  Ответьте на вопросы.</vt:lpstr>
      <vt:lpstr>Найдите щитовник мужской</vt:lpstr>
      <vt:lpstr>Каково строение спорофита папоротников ?</vt:lpstr>
      <vt:lpstr>Какую роль в природе и жизни человека играют папоротниковидные?</vt:lpstr>
      <vt:lpstr> Антеридии и архегонии на нижней поверхности обоеполых заростков у большинства папоротников формируются неодновременно. Обычно антеридии развиваются среди ризоидов заростка раньше, чем архегонии, появляющиеся на краю выемки гаметофита. С чем это связано??</vt:lpstr>
      <vt:lpstr>Решите ребус, дайте определение понятию.  Ответьте на вопросы.</vt:lpstr>
      <vt:lpstr>Интернет - источники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olya</dc:creator>
  <cp:lastModifiedBy>Пользователь Windows</cp:lastModifiedBy>
  <cp:revision>63</cp:revision>
  <dcterms:created xsi:type="dcterms:W3CDTF">2018-02-19T16:10:49Z</dcterms:created>
  <dcterms:modified xsi:type="dcterms:W3CDTF">2022-10-11T05:55:13Z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3349105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